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2" d="100"/>
          <a:sy n="132" d="100"/>
        </p:scale>
        <p:origin x="-258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26/08/2012</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26/08/2012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26/08/2012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26/08/2012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26/08/2012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26/08/2012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26/08/2012</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26/08/2012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26/08/2012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26/08/2012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26/08/2012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26/08/2012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26/08/2012</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26/08/2012</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26/08/2012</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26/08/2012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26/08/2012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26/08/2012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26/08/2012</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976" y="4208929"/>
            <a:ext cx="7504743" cy="1048684"/>
          </a:xfrm>
        </p:spPr>
        <p:txBody>
          <a:bodyPr>
            <a:normAutofit fontScale="90000"/>
          </a:bodyPr>
          <a:lstStyle/>
          <a:p>
            <a:r>
              <a:rPr lang="en-US" b="1" dirty="0" smtClean="0"/>
              <a:t>The Obedient Family of God</a:t>
            </a:r>
            <a:endParaRPr lang="en-US" b="1" dirty="0"/>
          </a:p>
        </p:txBody>
      </p:sp>
      <p:sp>
        <p:nvSpPr>
          <p:cNvPr id="3" name="Subtitle 2"/>
          <p:cNvSpPr>
            <a:spLocks noGrp="1"/>
          </p:cNvSpPr>
          <p:nvPr>
            <p:ph type="subTitle" idx="1"/>
          </p:nvPr>
        </p:nvSpPr>
        <p:spPr/>
        <p:txBody>
          <a:bodyPr/>
          <a:lstStyle/>
          <a:p>
            <a:pPr algn="r"/>
            <a:r>
              <a:rPr lang="en-US" dirty="0" smtClean="0"/>
              <a:t>3</a:t>
            </a:r>
            <a:r>
              <a:rPr lang="en-US" baseline="30000" dirty="0" smtClean="0"/>
              <a:t>rd</a:t>
            </a:r>
            <a:r>
              <a:rPr lang="en-US" dirty="0" smtClean="0"/>
              <a:t> Sunday of </a:t>
            </a:r>
            <a:r>
              <a:rPr lang="en-US" dirty="0" err="1" smtClean="0"/>
              <a:t>Messri</a:t>
            </a:r>
            <a:r>
              <a:rPr lang="en-US" smtClean="0"/>
              <a:t> 1728/2012</a:t>
            </a:r>
            <a:endParaRPr lang="en-US" dirty="0"/>
          </a:p>
        </p:txBody>
      </p:sp>
      <p:pic>
        <p:nvPicPr>
          <p:cNvPr id="4" name="Picture 3"/>
          <p:cNvPicPr>
            <a:picLocks noChangeAspect="1"/>
          </p:cNvPicPr>
          <p:nvPr/>
        </p:nvPicPr>
        <p:blipFill>
          <a:blip r:embed="rId2"/>
          <a:stretch>
            <a:fillRect/>
          </a:stretch>
        </p:blipFill>
        <p:spPr>
          <a:xfrm>
            <a:off x="3608049" y="666155"/>
            <a:ext cx="4685654" cy="3167502"/>
          </a:xfrm>
          <a:prstGeom prst="rect">
            <a:avLst/>
          </a:prstGeom>
        </p:spPr>
      </p:pic>
    </p:spTree>
    <p:extLst>
      <p:ext uri="{BB962C8B-B14F-4D97-AF65-F5344CB8AC3E}">
        <p14:creationId xmlns:p14="http://schemas.microsoft.com/office/powerpoint/2010/main" val="2818813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1. Obedience or divisions?</a:t>
            </a:r>
            <a:endParaRPr lang="en-US" b="1" u="sng" dirty="0"/>
          </a:p>
        </p:txBody>
      </p:sp>
      <p:sp>
        <p:nvSpPr>
          <p:cNvPr id="3" name="Content Placeholder 2"/>
          <p:cNvSpPr>
            <a:spLocks noGrp="1"/>
          </p:cNvSpPr>
          <p:nvPr>
            <p:ph idx="1"/>
          </p:nvPr>
        </p:nvSpPr>
        <p:spPr>
          <a:xfrm>
            <a:off x="457198" y="2209800"/>
            <a:ext cx="7701803" cy="3916363"/>
          </a:xfrm>
        </p:spPr>
        <p:txBody>
          <a:bodyPr>
            <a:noAutofit/>
          </a:bodyPr>
          <a:lstStyle/>
          <a:p>
            <a:pPr algn="just"/>
            <a:r>
              <a:rPr lang="en-US" sz="2400" dirty="0"/>
              <a:t>Now I urge you, brethren, note those who cause divisions and offenses, </a:t>
            </a:r>
            <a:r>
              <a:rPr lang="en-US" sz="2400" b="1" u="sng" dirty="0">
                <a:solidFill>
                  <a:srgbClr val="FF0000"/>
                </a:solidFill>
              </a:rPr>
              <a:t>contrary to the doctrine which you learned, and avoid them. </a:t>
            </a:r>
            <a:r>
              <a:rPr lang="en-US" sz="2400" dirty="0"/>
              <a:t>For those who are such do not serve our Lord Jesus Christ, but their own belly, and by smooth words and flattering speech deceive the hearts of the simple. </a:t>
            </a:r>
            <a:r>
              <a:rPr lang="en-US" sz="2400" b="1" u="sng" dirty="0">
                <a:solidFill>
                  <a:srgbClr val="FF0000"/>
                </a:solidFill>
              </a:rPr>
              <a:t>For your obedience has become known to all. </a:t>
            </a:r>
            <a:r>
              <a:rPr lang="en-US" sz="2400" dirty="0"/>
              <a:t>Therefore I am glad on your behalf; but I want you to be wise in what is good, and simple concerning evil. And the God of peace will crush Satan under your feet shortly. </a:t>
            </a:r>
            <a:r>
              <a:rPr lang="en-US" sz="2400" dirty="0" smtClean="0"/>
              <a:t>Rom 16:17-19</a:t>
            </a:r>
            <a:endParaRPr lang="en-US" sz="2400" dirty="0"/>
          </a:p>
        </p:txBody>
      </p:sp>
      <p:pic>
        <p:nvPicPr>
          <p:cNvPr id="4" name="Picture 3"/>
          <p:cNvPicPr>
            <a:picLocks noChangeAspect="1"/>
          </p:cNvPicPr>
          <p:nvPr/>
        </p:nvPicPr>
        <p:blipFill>
          <a:blip r:embed="rId2"/>
          <a:stretch>
            <a:fillRect/>
          </a:stretch>
        </p:blipFill>
        <p:spPr>
          <a:xfrm>
            <a:off x="7466257" y="343556"/>
            <a:ext cx="1123623" cy="1474981"/>
          </a:xfrm>
          <a:prstGeom prst="rect">
            <a:avLst/>
          </a:prstGeom>
        </p:spPr>
      </p:pic>
    </p:spTree>
    <p:extLst>
      <p:ext uri="{BB962C8B-B14F-4D97-AF65-F5344CB8AC3E}">
        <p14:creationId xmlns:p14="http://schemas.microsoft.com/office/powerpoint/2010/main" val="2759793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Obedience to the harsh</a:t>
            </a:r>
            <a:endParaRPr lang="en-US" dirty="0"/>
          </a:p>
        </p:txBody>
      </p:sp>
      <p:sp>
        <p:nvSpPr>
          <p:cNvPr id="3" name="Content Placeholder 2"/>
          <p:cNvSpPr>
            <a:spLocks noGrp="1"/>
          </p:cNvSpPr>
          <p:nvPr>
            <p:ph idx="1"/>
          </p:nvPr>
        </p:nvSpPr>
        <p:spPr/>
        <p:txBody>
          <a:bodyPr>
            <a:normAutofit fontScale="92500" lnSpcReduction="20000"/>
          </a:bodyPr>
          <a:lstStyle/>
          <a:p>
            <a:r>
              <a:rPr lang="en-US" dirty="0"/>
              <a:t>Servants, be submissive to your masters with all fear, not only to the good and gentle, but </a:t>
            </a:r>
            <a:r>
              <a:rPr lang="en-US" b="1" u="sng" dirty="0">
                <a:solidFill>
                  <a:srgbClr val="FF0000"/>
                </a:solidFill>
              </a:rPr>
              <a:t>also to the harsh. For this is commendable</a:t>
            </a:r>
            <a:r>
              <a:rPr lang="en-US" dirty="0"/>
              <a:t>, if because of conscience toward God one endures grief, suffering wrongfully. For what credit is it if, when you are beaten for your faults, you take it patiently? But when you do good and suffer, if you take it patiently, this is commendable before God. For to this you were called, because Christ also suffered for us, </a:t>
            </a:r>
            <a:r>
              <a:rPr lang="en-US" b="1" u="sng" dirty="0">
                <a:solidFill>
                  <a:srgbClr val="FF0000"/>
                </a:solidFill>
              </a:rPr>
              <a:t>leaving us an example, that you should follow His steps:          "Who committed no sin,          Nor was deceit found in His mouth</a:t>
            </a:r>
            <a:r>
              <a:rPr lang="en-US" dirty="0"/>
              <a:t>";  who, when He was reviled, did not revile in return; when He suffered, He did not threaten, but committed Himself to Him who judges righteously;</a:t>
            </a:r>
            <a:endParaRPr lang="en-US" dirty="0"/>
          </a:p>
        </p:txBody>
      </p:sp>
      <p:pic>
        <p:nvPicPr>
          <p:cNvPr id="4" name="Picture 3"/>
          <p:cNvPicPr>
            <a:picLocks noChangeAspect="1"/>
          </p:cNvPicPr>
          <p:nvPr/>
        </p:nvPicPr>
        <p:blipFill>
          <a:blip r:embed="rId2"/>
          <a:stretch>
            <a:fillRect/>
          </a:stretch>
        </p:blipFill>
        <p:spPr>
          <a:xfrm>
            <a:off x="7466257" y="343556"/>
            <a:ext cx="1123623" cy="1474981"/>
          </a:xfrm>
          <a:prstGeom prst="rect">
            <a:avLst/>
          </a:prstGeom>
        </p:spPr>
      </p:pic>
    </p:spTree>
    <p:extLst>
      <p:ext uri="{BB962C8B-B14F-4D97-AF65-F5344CB8AC3E}">
        <p14:creationId xmlns:p14="http://schemas.microsoft.com/office/powerpoint/2010/main" val="310239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Obedience likewise..</a:t>
            </a:r>
            <a:endParaRPr lang="en-US" dirty="0"/>
          </a:p>
        </p:txBody>
      </p:sp>
      <p:sp>
        <p:nvSpPr>
          <p:cNvPr id="3" name="Content Placeholder 2"/>
          <p:cNvSpPr>
            <a:spLocks noGrp="1"/>
          </p:cNvSpPr>
          <p:nvPr>
            <p:ph idx="1"/>
          </p:nvPr>
        </p:nvSpPr>
        <p:spPr/>
        <p:txBody>
          <a:bodyPr/>
          <a:lstStyle/>
          <a:p>
            <a:r>
              <a:rPr lang="en-US" dirty="0"/>
              <a:t>Wives, </a:t>
            </a:r>
            <a:r>
              <a:rPr lang="en-US" b="1" u="sng" dirty="0">
                <a:solidFill>
                  <a:srgbClr val="FF0000"/>
                </a:solidFill>
              </a:rPr>
              <a:t>likewise</a:t>
            </a:r>
            <a:r>
              <a:rPr lang="en-US" dirty="0"/>
              <a:t>, be submissive to your own husbands, that even if some do not obey the word, they, without a word, may be won by the conduct of their wives, when they observe your </a:t>
            </a:r>
            <a:r>
              <a:rPr lang="en-US" dirty="0">
                <a:solidFill>
                  <a:schemeClr val="tx1"/>
                </a:solidFill>
              </a:rPr>
              <a:t>chaste conduct accompanied by </a:t>
            </a:r>
            <a:r>
              <a:rPr lang="en-US" dirty="0" smtClean="0">
                <a:solidFill>
                  <a:schemeClr val="tx1"/>
                </a:solidFill>
              </a:rPr>
              <a:t>fear……</a:t>
            </a:r>
          </a:p>
          <a:p>
            <a:r>
              <a:rPr lang="en-US" dirty="0"/>
              <a:t>Husbands, </a:t>
            </a:r>
            <a:r>
              <a:rPr lang="en-US" b="1" u="sng" dirty="0">
                <a:solidFill>
                  <a:srgbClr val="FF0000"/>
                </a:solidFill>
              </a:rPr>
              <a:t>likewise</a:t>
            </a:r>
            <a:r>
              <a:rPr lang="en-US" dirty="0"/>
              <a:t>, dwell with them with understanding, giving honor to the wife, as to the weaker vessel, and as being heirs together of the grace of life, that your prayers may not be </a:t>
            </a:r>
            <a:r>
              <a:rPr lang="en-US" dirty="0">
                <a:solidFill>
                  <a:srgbClr val="000000"/>
                </a:solidFill>
              </a:rPr>
              <a:t>hindered.</a:t>
            </a:r>
            <a:endParaRPr lang="en-US" dirty="0">
              <a:solidFill>
                <a:srgbClr val="000000"/>
              </a:solidFill>
            </a:endParaRPr>
          </a:p>
        </p:txBody>
      </p:sp>
      <p:pic>
        <p:nvPicPr>
          <p:cNvPr id="5" name="Picture 4"/>
          <p:cNvPicPr>
            <a:picLocks noChangeAspect="1"/>
          </p:cNvPicPr>
          <p:nvPr/>
        </p:nvPicPr>
        <p:blipFill>
          <a:blip r:embed="rId2"/>
          <a:stretch>
            <a:fillRect/>
          </a:stretch>
        </p:blipFill>
        <p:spPr>
          <a:xfrm>
            <a:off x="7466257" y="343556"/>
            <a:ext cx="1123623" cy="1474981"/>
          </a:xfrm>
          <a:prstGeom prst="rect">
            <a:avLst/>
          </a:prstGeom>
        </p:spPr>
      </p:pic>
    </p:spTree>
    <p:extLst>
      <p:ext uri="{BB962C8B-B14F-4D97-AF65-F5344CB8AC3E}">
        <p14:creationId xmlns:p14="http://schemas.microsoft.com/office/powerpoint/2010/main" val="408689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Obedience to Death</a:t>
            </a:r>
            <a:endParaRPr lang="en-US" dirty="0"/>
          </a:p>
        </p:txBody>
      </p:sp>
      <p:sp>
        <p:nvSpPr>
          <p:cNvPr id="3" name="Content Placeholder 2"/>
          <p:cNvSpPr>
            <a:spLocks noGrp="1"/>
          </p:cNvSpPr>
          <p:nvPr>
            <p:ph idx="1"/>
          </p:nvPr>
        </p:nvSpPr>
        <p:spPr/>
        <p:txBody>
          <a:bodyPr/>
          <a:lstStyle/>
          <a:p>
            <a:pPr algn="just"/>
            <a:r>
              <a:rPr lang="en-US" dirty="0"/>
              <a:t>Now when we heard these things, both we and those from that place pleaded with him not to go up to Jerusalem. Then Paul answered, "What do you mean by weeping and breaking my heart? </a:t>
            </a:r>
            <a:r>
              <a:rPr lang="en-US" b="1" u="sng" dirty="0">
                <a:solidFill>
                  <a:srgbClr val="FF0000"/>
                </a:solidFill>
              </a:rPr>
              <a:t>For I am ready not only to be bound, but also to die at Jerusalem for the name of the Lord Jesus."  </a:t>
            </a:r>
            <a:r>
              <a:rPr lang="en-US" dirty="0"/>
              <a:t>So when he would not be persuaded, we ceased, saying, "The will of the Lord be done."</a:t>
            </a:r>
            <a:endParaRPr lang="en-US" dirty="0"/>
          </a:p>
        </p:txBody>
      </p:sp>
      <p:pic>
        <p:nvPicPr>
          <p:cNvPr id="4" name="Picture 3"/>
          <p:cNvPicPr>
            <a:picLocks noChangeAspect="1"/>
          </p:cNvPicPr>
          <p:nvPr/>
        </p:nvPicPr>
        <p:blipFill>
          <a:blip r:embed="rId2"/>
          <a:stretch>
            <a:fillRect/>
          </a:stretch>
        </p:blipFill>
        <p:spPr>
          <a:xfrm>
            <a:off x="7466257" y="343556"/>
            <a:ext cx="1123623" cy="1474981"/>
          </a:xfrm>
          <a:prstGeom prst="rect">
            <a:avLst/>
          </a:prstGeom>
        </p:spPr>
      </p:pic>
    </p:spTree>
    <p:extLst>
      <p:ext uri="{BB962C8B-B14F-4D97-AF65-F5344CB8AC3E}">
        <p14:creationId xmlns:p14="http://schemas.microsoft.com/office/powerpoint/2010/main" val="3058309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Saint John </a:t>
            </a:r>
            <a:r>
              <a:rPr lang="en-US" u="sng" dirty="0" err="1"/>
              <a:t>Climacus</a:t>
            </a:r>
            <a:endParaRPr lang="en-US" u="sng" dirty="0"/>
          </a:p>
        </p:txBody>
      </p:sp>
      <p:sp>
        <p:nvSpPr>
          <p:cNvPr id="3" name="Content Placeholder 2"/>
          <p:cNvSpPr>
            <a:spLocks noGrp="1"/>
          </p:cNvSpPr>
          <p:nvPr>
            <p:ph idx="1"/>
          </p:nvPr>
        </p:nvSpPr>
        <p:spPr/>
        <p:txBody>
          <a:bodyPr>
            <a:normAutofit/>
          </a:bodyPr>
          <a:lstStyle/>
          <a:p>
            <a:pPr algn="ctr"/>
            <a:r>
              <a:rPr lang="en-US" sz="6000" b="1" baseline="30000" dirty="0"/>
              <a:t>”He who follows his own ideas in opposition to the direction of his superiors needs no devil to tempt him, for he is a devil to himself.”</a:t>
            </a:r>
          </a:p>
          <a:p>
            <a:pPr marL="0" indent="0">
              <a:buNone/>
            </a:pPr>
            <a:endParaRPr lang="en-US" dirty="0"/>
          </a:p>
        </p:txBody>
      </p:sp>
      <p:pic>
        <p:nvPicPr>
          <p:cNvPr id="4" name="Picture 3"/>
          <p:cNvPicPr>
            <a:picLocks noChangeAspect="1"/>
          </p:cNvPicPr>
          <p:nvPr/>
        </p:nvPicPr>
        <p:blipFill>
          <a:blip r:embed="rId2"/>
          <a:stretch>
            <a:fillRect/>
          </a:stretch>
        </p:blipFill>
        <p:spPr>
          <a:xfrm>
            <a:off x="7466257" y="343556"/>
            <a:ext cx="1123623" cy="1474981"/>
          </a:xfrm>
          <a:prstGeom prst="rect">
            <a:avLst/>
          </a:prstGeom>
        </p:spPr>
      </p:pic>
    </p:spTree>
    <p:extLst>
      <p:ext uri="{BB962C8B-B14F-4D97-AF65-F5344CB8AC3E}">
        <p14:creationId xmlns:p14="http://schemas.microsoft.com/office/powerpoint/2010/main" val="2558123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5. The victory and joy of obedience</a:t>
            </a:r>
            <a:endParaRPr lang="en-US" dirty="0"/>
          </a:p>
        </p:txBody>
      </p:sp>
      <p:sp>
        <p:nvSpPr>
          <p:cNvPr id="3" name="Content Placeholder 2"/>
          <p:cNvSpPr>
            <a:spLocks noGrp="1"/>
          </p:cNvSpPr>
          <p:nvPr>
            <p:ph idx="1"/>
          </p:nvPr>
        </p:nvSpPr>
        <p:spPr/>
        <p:txBody>
          <a:bodyPr>
            <a:normAutofit/>
          </a:bodyPr>
          <a:lstStyle/>
          <a:p>
            <a:pPr marL="228600" lvl="1" indent="0">
              <a:buNone/>
            </a:pPr>
            <a:r>
              <a:rPr lang="en-US" sz="2400" dirty="0"/>
              <a:t>When the wicked came against me          To eat up my flesh,          My enemies and foes,          They stumbled and fell. </a:t>
            </a:r>
            <a:r>
              <a:rPr lang="en-US" sz="2400" b="1" dirty="0">
                <a:solidFill>
                  <a:srgbClr val="FF0000"/>
                </a:solidFill>
              </a:rPr>
              <a:t>And now my head shall be lifted up above my enemies all around me;          Therefore I will offer sacrifices of joy in His tabernacle;          I will sing, yes, I will sing praises to the LORD.</a:t>
            </a:r>
            <a:endParaRPr lang="en-US" sz="2400" b="1" dirty="0">
              <a:solidFill>
                <a:srgbClr val="FF0000"/>
              </a:solidFill>
            </a:endParaRPr>
          </a:p>
        </p:txBody>
      </p:sp>
      <p:pic>
        <p:nvPicPr>
          <p:cNvPr id="4" name="Picture 3"/>
          <p:cNvPicPr>
            <a:picLocks noChangeAspect="1"/>
          </p:cNvPicPr>
          <p:nvPr/>
        </p:nvPicPr>
        <p:blipFill>
          <a:blip r:embed="rId2"/>
          <a:stretch>
            <a:fillRect/>
          </a:stretch>
        </p:blipFill>
        <p:spPr>
          <a:xfrm>
            <a:off x="7466257" y="343556"/>
            <a:ext cx="1123623" cy="1474981"/>
          </a:xfrm>
          <a:prstGeom prst="rect">
            <a:avLst/>
          </a:prstGeom>
        </p:spPr>
      </p:pic>
    </p:spTree>
    <p:extLst>
      <p:ext uri="{BB962C8B-B14F-4D97-AF65-F5344CB8AC3E}">
        <p14:creationId xmlns:p14="http://schemas.microsoft.com/office/powerpoint/2010/main" val="3209389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6. The Obedient Family of God</a:t>
            </a:r>
            <a:endParaRPr lang="en-US" b="1" dirty="0"/>
          </a:p>
        </p:txBody>
      </p:sp>
      <p:sp>
        <p:nvSpPr>
          <p:cNvPr id="3" name="Content Placeholder 2"/>
          <p:cNvSpPr>
            <a:spLocks noGrp="1"/>
          </p:cNvSpPr>
          <p:nvPr>
            <p:ph idx="1"/>
          </p:nvPr>
        </p:nvSpPr>
        <p:spPr>
          <a:xfrm>
            <a:off x="457199" y="2209800"/>
            <a:ext cx="8057798" cy="3916363"/>
          </a:xfrm>
        </p:spPr>
        <p:txBody>
          <a:bodyPr>
            <a:noAutofit/>
          </a:bodyPr>
          <a:lstStyle/>
          <a:p>
            <a:pPr algn="just"/>
            <a:r>
              <a:rPr lang="en-US" sz="2400" dirty="0"/>
              <a:t>Then His brothers and His mother came, and standing outside they sent to Him, calling Him. And a multitude was sitting around Him; and they said to Him, "Look, Your mother and Your brothers are outside seeking You."  But He answered them, saying, "Who is My mother, or My brothers?" And He looked </a:t>
            </a:r>
            <a:r>
              <a:rPr lang="en-US" sz="2400" b="1" dirty="0">
                <a:solidFill>
                  <a:srgbClr val="FF0000"/>
                </a:solidFill>
              </a:rPr>
              <a:t>around in a circle at those who sat about Him,</a:t>
            </a:r>
            <a:r>
              <a:rPr lang="en-US" sz="2400" dirty="0"/>
              <a:t> and said, "Here are My mother and My brothers</a:t>
            </a:r>
            <a:r>
              <a:rPr lang="en-US" sz="2400" dirty="0" smtClean="0"/>
              <a:t>!</a:t>
            </a:r>
            <a:r>
              <a:rPr lang="en-US" sz="2400" dirty="0"/>
              <a:t> For </a:t>
            </a:r>
            <a:r>
              <a:rPr lang="en-US" sz="2400" b="1" dirty="0">
                <a:solidFill>
                  <a:srgbClr val="FF0000"/>
                </a:solidFill>
              </a:rPr>
              <a:t>whoever does the will of God is My brother and My sister and mother</a:t>
            </a:r>
            <a:r>
              <a:rPr lang="en-US" sz="2400" dirty="0"/>
              <a:t>.”</a:t>
            </a:r>
            <a:endParaRPr lang="en-US" sz="2400" dirty="0"/>
          </a:p>
        </p:txBody>
      </p:sp>
      <p:pic>
        <p:nvPicPr>
          <p:cNvPr id="4" name="Picture 3"/>
          <p:cNvPicPr>
            <a:picLocks noChangeAspect="1"/>
          </p:cNvPicPr>
          <p:nvPr/>
        </p:nvPicPr>
        <p:blipFill>
          <a:blip r:embed="rId2"/>
          <a:stretch>
            <a:fillRect/>
          </a:stretch>
        </p:blipFill>
        <p:spPr>
          <a:xfrm>
            <a:off x="7466257" y="343556"/>
            <a:ext cx="1123623" cy="1474981"/>
          </a:xfrm>
          <a:prstGeom prst="rect">
            <a:avLst/>
          </a:prstGeom>
        </p:spPr>
      </p:pic>
    </p:spTree>
    <p:extLst>
      <p:ext uri="{BB962C8B-B14F-4D97-AF65-F5344CB8AC3E}">
        <p14:creationId xmlns:p14="http://schemas.microsoft.com/office/powerpoint/2010/main" val="902237076"/>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26</TotalTime>
  <Words>600</Words>
  <Application>Microsoft Macintosh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Plaza</vt:lpstr>
      <vt:lpstr>The Obedient Family of God</vt:lpstr>
      <vt:lpstr>1. Obedience or divisions?</vt:lpstr>
      <vt:lpstr>2. Obedience to the harsh</vt:lpstr>
      <vt:lpstr>3. Obedience likewise..</vt:lpstr>
      <vt:lpstr>4. Obedience to Death</vt:lpstr>
      <vt:lpstr>Saint John Climacus</vt:lpstr>
      <vt:lpstr>5. The victory and joy of obedience</vt:lpstr>
      <vt:lpstr>6. The Obedient Family of God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Obedient Family of God</dc:title>
  <dc:creator>veronia aziz</dc:creator>
  <cp:lastModifiedBy>veronia aziz</cp:lastModifiedBy>
  <cp:revision>3</cp:revision>
  <dcterms:created xsi:type="dcterms:W3CDTF">2012-08-26T05:48:31Z</dcterms:created>
  <dcterms:modified xsi:type="dcterms:W3CDTF">2012-08-26T06:15:25Z</dcterms:modified>
</cp:coreProperties>
</file>