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0"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4"/>
    <p:restoredTop sz="94709"/>
  </p:normalViewPr>
  <p:slideViewPr>
    <p:cSldViewPr snapToGrid="0" snapToObjects="1">
      <p:cViewPr>
        <p:scale>
          <a:sx n="74" d="100"/>
          <a:sy n="74" d="100"/>
        </p:scale>
        <p:origin x="592"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6FA815-78F4-A74E-89D6-9A290DDCA25F}" type="datetimeFigureOut">
              <a:rPr lang="en-US" smtClean="0"/>
              <a:t>8/3/18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B4C342-292D-4C46-9734-EB027E09B825}" type="slidenum">
              <a:rPr lang="en-US" smtClean="0"/>
              <a:t>‹#›</a:t>
            </a:fld>
            <a:endParaRPr lang="en-US"/>
          </a:p>
        </p:txBody>
      </p:sp>
    </p:spTree>
    <p:extLst>
      <p:ext uri="{BB962C8B-B14F-4D97-AF65-F5344CB8AC3E}">
        <p14:creationId xmlns:p14="http://schemas.microsoft.com/office/powerpoint/2010/main" val="3951250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8/3/18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4369326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3297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784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8/3/18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54293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8/3/18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791936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8/3/18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49840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16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500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134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8/3/18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6558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8/3/18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5529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8/3/18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597747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23F10-05C1-584A-B368-F9FF4AB53671}"/>
              </a:ext>
            </a:extLst>
          </p:cNvPr>
          <p:cNvSpPr>
            <a:spLocks noGrp="1"/>
          </p:cNvSpPr>
          <p:nvPr>
            <p:ph type="ctrTitle"/>
          </p:nvPr>
        </p:nvSpPr>
        <p:spPr>
          <a:xfrm>
            <a:off x="1149584" y="980379"/>
            <a:ext cx="7441523" cy="1422579"/>
          </a:xfrm>
        </p:spPr>
        <p:txBody>
          <a:bodyPr/>
          <a:lstStyle/>
          <a:p>
            <a:r>
              <a:rPr lang="en-US" dirty="0"/>
              <a:t>Servanthood </a:t>
            </a:r>
          </a:p>
        </p:txBody>
      </p:sp>
      <p:sp>
        <p:nvSpPr>
          <p:cNvPr id="3" name="Subtitle 2">
            <a:extLst>
              <a:ext uri="{FF2B5EF4-FFF2-40B4-BE49-F238E27FC236}">
                <a16:creationId xmlns:a16="http://schemas.microsoft.com/office/drawing/2014/main" id="{6E6F7350-ABAC-3B48-9228-1BC760604361}"/>
              </a:ext>
            </a:extLst>
          </p:cNvPr>
          <p:cNvSpPr>
            <a:spLocks noGrp="1"/>
          </p:cNvSpPr>
          <p:nvPr>
            <p:ph type="subTitle" idx="1"/>
          </p:nvPr>
        </p:nvSpPr>
        <p:spPr>
          <a:xfrm flipH="1">
            <a:off x="8506047" y="4848447"/>
            <a:ext cx="85060" cy="129951"/>
          </a:xfrm>
        </p:spPr>
        <p:txBody>
          <a:bodyPr>
            <a:normAutofit fontScale="25000" lnSpcReduction="20000"/>
          </a:bodyPr>
          <a:lstStyle/>
          <a:p>
            <a:endParaRPr lang="en-US" dirty="0"/>
          </a:p>
        </p:txBody>
      </p:sp>
      <p:pic>
        <p:nvPicPr>
          <p:cNvPr id="9" name="Picture 8">
            <a:extLst>
              <a:ext uri="{FF2B5EF4-FFF2-40B4-BE49-F238E27FC236}">
                <a16:creationId xmlns:a16="http://schemas.microsoft.com/office/drawing/2014/main" id="{74D4457C-065B-714F-8751-A427217562A5}"/>
              </a:ext>
            </a:extLst>
          </p:cNvPr>
          <p:cNvPicPr>
            <a:picLocks noChangeAspect="1"/>
          </p:cNvPicPr>
          <p:nvPr/>
        </p:nvPicPr>
        <p:blipFill>
          <a:blip r:embed="rId2"/>
          <a:stretch>
            <a:fillRect/>
          </a:stretch>
        </p:blipFill>
        <p:spPr>
          <a:xfrm>
            <a:off x="5795777" y="2232838"/>
            <a:ext cx="5049432" cy="3360168"/>
          </a:xfrm>
          <a:prstGeom prst="rect">
            <a:avLst/>
          </a:prstGeom>
        </p:spPr>
      </p:pic>
    </p:spTree>
    <p:extLst>
      <p:ext uri="{BB962C8B-B14F-4D97-AF65-F5344CB8AC3E}">
        <p14:creationId xmlns:p14="http://schemas.microsoft.com/office/powerpoint/2010/main" val="3342526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61C4-577C-E04F-9BCB-BB3FE20ED8D8}"/>
              </a:ext>
            </a:extLst>
          </p:cNvPr>
          <p:cNvSpPr>
            <a:spLocks noGrp="1"/>
          </p:cNvSpPr>
          <p:nvPr>
            <p:ph type="title"/>
          </p:nvPr>
        </p:nvSpPr>
        <p:spPr>
          <a:xfrm>
            <a:off x="4322552" y="375248"/>
            <a:ext cx="4890460" cy="1485900"/>
          </a:xfrm>
        </p:spPr>
        <p:txBody>
          <a:bodyPr/>
          <a:lstStyle/>
          <a:p>
            <a:r>
              <a:rPr lang="en-US" b="1" dirty="0"/>
              <a:t>See the Big Picture </a:t>
            </a:r>
            <a:endParaRPr lang="en-US" dirty="0"/>
          </a:p>
        </p:txBody>
      </p:sp>
      <p:pic>
        <p:nvPicPr>
          <p:cNvPr id="5" name="Content Placeholder 4">
            <a:extLst>
              <a:ext uri="{FF2B5EF4-FFF2-40B4-BE49-F238E27FC236}">
                <a16:creationId xmlns:a16="http://schemas.microsoft.com/office/drawing/2014/main" id="{7F44AECF-A924-6F46-8FA7-749A7654018D}"/>
              </a:ext>
            </a:extLst>
          </p:cNvPr>
          <p:cNvPicPr>
            <a:picLocks noGrp="1" noChangeAspect="1"/>
          </p:cNvPicPr>
          <p:nvPr>
            <p:ph idx="1"/>
          </p:nvPr>
        </p:nvPicPr>
        <p:blipFill>
          <a:blip r:embed="rId2"/>
          <a:stretch>
            <a:fillRect/>
          </a:stretch>
        </p:blipFill>
        <p:spPr>
          <a:xfrm>
            <a:off x="2580016" y="1861148"/>
            <a:ext cx="7906111" cy="3953056"/>
          </a:xfrm>
        </p:spPr>
      </p:pic>
    </p:spTree>
    <p:extLst>
      <p:ext uri="{BB962C8B-B14F-4D97-AF65-F5344CB8AC3E}">
        <p14:creationId xmlns:p14="http://schemas.microsoft.com/office/powerpoint/2010/main" val="108294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395D-B338-A741-B0C6-0B1F41C79D8A}"/>
              </a:ext>
            </a:extLst>
          </p:cNvPr>
          <p:cNvSpPr>
            <a:spLocks noGrp="1"/>
          </p:cNvSpPr>
          <p:nvPr>
            <p:ph type="title"/>
          </p:nvPr>
        </p:nvSpPr>
        <p:spPr/>
        <p:txBody>
          <a:bodyPr/>
          <a:lstStyle/>
          <a:p>
            <a:r>
              <a:rPr lang="en-US" dirty="0"/>
              <a:t>Colossians 1:28</a:t>
            </a:r>
          </a:p>
        </p:txBody>
      </p:sp>
      <p:sp>
        <p:nvSpPr>
          <p:cNvPr id="3" name="Content Placeholder 2">
            <a:extLst>
              <a:ext uri="{FF2B5EF4-FFF2-40B4-BE49-F238E27FC236}">
                <a16:creationId xmlns:a16="http://schemas.microsoft.com/office/drawing/2014/main" id="{CA33F074-6209-5C49-8E43-DB71C9FBFE98}"/>
              </a:ext>
            </a:extLst>
          </p:cNvPr>
          <p:cNvSpPr>
            <a:spLocks noGrp="1"/>
          </p:cNvSpPr>
          <p:nvPr>
            <p:ph idx="1"/>
          </p:nvPr>
        </p:nvSpPr>
        <p:spPr>
          <a:xfrm>
            <a:off x="1371600" y="2035834"/>
            <a:ext cx="9601200" cy="3831566"/>
          </a:xfrm>
        </p:spPr>
        <p:txBody>
          <a:bodyPr/>
          <a:lstStyle/>
          <a:p>
            <a:r>
              <a:rPr lang="en-US" sz="3600" i="1" dirty="0"/>
              <a:t>Him we preach, warning every man and teaching every man in all wisdom, that we may present every man perfect in Christ Jesus. </a:t>
            </a:r>
            <a:r>
              <a:rPr lang="en-US" sz="3600" dirty="0"/>
              <a:t>He knew His mission in life.</a:t>
            </a:r>
          </a:p>
          <a:p>
            <a:endParaRPr lang="en-US" dirty="0"/>
          </a:p>
        </p:txBody>
      </p:sp>
    </p:spTree>
    <p:extLst>
      <p:ext uri="{BB962C8B-B14F-4D97-AF65-F5344CB8AC3E}">
        <p14:creationId xmlns:p14="http://schemas.microsoft.com/office/powerpoint/2010/main" val="1662278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9AB35-D651-A24C-847D-26E65F300CE1}"/>
              </a:ext>
            </a:extLst>
          </p:cNvPr>
          <p:cNvSpPr>
            <a:spLocks noGrp="1"/>
          </p:cNvSpPr>
          <p:nvPr>
            <p:ph type="title"/>
          </p:nvPr>
        </p:nvSpPr>
        <p:spPr/>
        <p:txBody>
          <a:bodyPr/>
          <a:lstStyle/>
          <a:p>
            <a:r>
              <a:rPr lang="en-US" dirty="0"/>
              <a:t>Philippians 1:18</a:t>
            </a:r>
          </a:p>
        </p:txBody>
      </p:sp>
      <p:sp>
        <p:nvSpPr>
          <p:cNvPr id="3" name="Content Placeholder 2">
            <a:extLst>
              <a:ext uri="{FF2B5EF4-FFF2-40B4-BE49-F238E27FC236}">
                <a16:creationId xmlns:a16="http://schemas.microsoft.com/office/drawing/2014/main" id="{2F618B9D-10C9-8C40-B845-EC0A51A685FE}"/>
              </a:ext>
            </a:extLst>
          </p:cNvPr>
          <p:cNvSpPr>
            <a:spLocks noGrp="1"/>
          </p:cNvSpPr>
          <p:nvPr>
            <p:ph idx="1"/>
          </p:nvPr>
        </p:nvSpPr>
        <p:spPr/>
        <p:txBody>
          <a:bodyPr/>
          <a:lstStyle/>
          <a:p>
            <a:r>
              <a:rPr lang="en-US" sz="3600" i="1" dirty="0"/>
              <a:t>18 What then? Only that in every way, whether in pretense or in truth, Christ is preached; and in this I rejoice, yes, and will rejoice.</a:t>
            </a:r>
            <a:endParaRPr lang="en-US" sz="3600" dirty="0"/>
          </a:p>
          <a:p>
            <a:pPr marL="0" indent="0">
              <a:buNone/>
            </a:pPr>
            <a:endParaRPr lang="en-US" sz="3600" dirty="0"/>
          </a:p>
        </p:txBody>
      </p:sp>
    </p:spTree>
    <p:extLst>
      <p:ext uri="{BB962C8B-B14F-4D97-AF65-F5344CB8AC3E}">
        <p14:creationId xmlns:p14="http://schemas.microsoft.com/office/powerpoint/2010/main" val="2291733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FC45-662F-8A41-8938-9028EE5215F7}"/>
              </a:ext>
            </a:extLst>
          </p:cNvPr>
          <p:cNvSpPr>
            <a:spLocks noGrp="1"/>
          </p:cNvSpPr>
          <p:nvPr>
            <p:ph type="title"/>
          </p:nvPr>
        </p:nvSpPr>
        <p:spPr>
          <a:xfrm>
            <a:off x="2889849" y="582283"/>
            <a:ext cx="7392838" cy="1485900"/>
          </a:xfrm>
        </p:spPr>
        <p:txBody>
          <a:bodyPr/>
          <a:lstStyle/>
          <a:p>
            <a:r>
              <a:rPr lang="en-US" dirty="0"/>
              <a:t>A new approach is needed.</a:t>
            </a:r>
          </a:p>
        </p:txBody>
      </p:sp>
      <p:sp>
        <p:nvSpPr>
          <p:cNvPr id="3" name="Content Placeholder 2">
            <a:extLst>
              <a:ext uri="{FF2B5EF4-FFF2-40B4-BE49-F238E27FC236}">
                <a16:creationId xmlns:a16="http://schemas.microsoft.com/office/drawing/2014/main" id="{512CEFEE-1519-4449-A165-1213983FDBED}"/>
              </a:ext>
            </a:extLst>
          </p:cNvPr>
          <p:cNvSpPr>
            <a:spLocks noGrp="1"/>
          </p:cNvSpPr>
          <p:nvPr>
            <p:ph idx="1"/>
          </p:nvPr>
        </p:nvSpPr>
        <p:spPr>
          <a:xfrm>
            <a:off x="1388853" y="1871932"/>
            <a:ext cx="9601200" cy="3581400"/>
          </a:xfrm>
        </p:spPr>
        <p:txBody>
          <a:bodyPr>
            <a:noAutofit/>
          </a:bodyPr>
          <a:lstStyle/>
          <a:p>
            <a:r>
              <a:rPr lang="en-US" sz="3200" dirty="0"/>
              <a:t>Need to be less concerned on what </a:t>
            </a:r>
            <a:r>
              <a:rPr lang="en-US" sz="3200" dirty="0" err="1"/>
              <a:t>i</a:t>
            </a:r>
            <a:r>
              <a:rPr lang="en-US" sz="3200" dirty="0"/>
              <a:t> get it out of it, but what </a:t>
            </a:r>
            <a:r>
              <a:rPr lang="en-US" sz="3200" dirty="0" err="1"/>
              <a:t>i</a:t>
            </a:r>
            <a:r>
              <a:rPr lang="en-US" sz="3200" dirty="0"/>
              <a:t> can put into it. </a:t>
            </a:r>
          </a:p>
          <a:p>
            <a:r>
              <a:rPr lang="en-US" sz="3200" dirty="0"/>
              <a:t>Less concerned with our right and more concerned with our responsibility.</a:t>
            </a:r>
          </a:p>
          <a:p>
            <a:r>
              <a:rPr lang="en-US" sz="3200" dirty="0"/>
              <a:t>Not me, my, mine. </a:t>
            </a:r>
          </a:p>
          <a:p>
            <a:r>
              <a:rPr lang="en-US" sz="3200" dirty="0"/>
              <a:t>Encourage and build each other not tear down and be critical.</a:t>
            </a:r>
          </a:p>
          <a:p>
            <a:pPr marL="0" indent="0">
              <a:buNone/>
            </a:pPr>
            <a:endParaRPr lang="en-US" sz="3200" dirty="0"/>
          </a:p>
        </p:txBody>
      </p:sp>
    </p:spTree>
    <p:extLst>
      <p:ext uri="{BB962C8B-B14F-4D97-AF65-F5344CB8AC3E}">
        <p14:creationId xmlns:p14="http://schemas.microsoft.com/office/powerpoint/2010/main" val="3435885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45FF-93DF-9640-A007-73A81A163C2C}"/>
              </a:ext>
            </a:extLst>
          </p:cNvPr>
          <p:cNvSpPr>
            <a:spLocks noGrp="1"/>
          </p:cNvSpPr>
          <p:nvPr>
            <p:ph type="title"/>
          </p:nvPr>
        </p:nvSpPr>
        <p:spPr/>
        <p:txBody>
          <a:bodyPr/>
          <a:lstStyle/>
          <a:p>
            <a:r>
              <a:rPr lang="en-US" b="1" dirty="0"/>
              <a:t>Rely on His Power</a:t>
            </a:r>
            <a:endParaRPr lang="en-US" dirty="0"/>
          </a:p>
        </p:txBody>
      </p:sp>
      <p:pic>
        <p:nvPicPr>
          <p:cNvPr id="5" name="Content Placeholder 4">
            <a:extLst>
              <a:ext uri="{FF2B5EF4-FFF2-40B4-BE49-F238E27FC236}">
                <a16:creationId xmlns:a16="http://schemas.microsoft.com/office/drawing/2014/main" id="{01834736-94A9-FE41-AA58-D0D466D48BC7}"/>
              </a:ext>
            </a:extLst>
          </p:cNvPr>
          <p:cNvPicPr>
            <a:picLocks noGrp="1" noChangeAspect="1"/>
          </p:cNvPicPr>
          <p:nvPr>
            <p:ph idx="1"/>
          </p:nvPr>
        </p:nvPicPr>
        <p:blipFill>
          <a:blip r:embed="rId2"/>
          <a:stretch>
            <a:fillRect/>
          </a:stretch>
        </p:blipFill>
        <p:spPr>
          <a:xfrm>
            <a:off x="6350000" y="685800"/>
            <a:ext cx="5186392" cy="5186392"/>
          </a:xfrm>
        </p:spPr>
      </p:pic>
    </p:spTree>
    <p:extLst>
      <p:ext uri="{BB962C8B-B14F-4D97-AF65-F5344CB8AC3E}">
        <p14:creationId xmlns:p14="http://schemas.microsoft.com/office/powerpoint/2010/main" val="3905002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35BC6-42CD-8F43-A77A-2074543EE157}"/>
              </a:ext>
            </a:extLst>
          </p:cNvPr>
          <p:cNvSpPr>
            <a:spLocks noGrp="1"/>
          </p:cNvSpPr>
          <p:nvPr>
            <p:ph type="title"/>
          </p:nvPr>
        </p:nvSpPr>
        <p:spPr>
          <a:xfrm>
            <a:off x="2941608" y="685800"/>
            <a:ext cx="6806242" cy="1485900"/>
          </a:xfrm>
        </p:spPr>
        <p:txBody>
          <a:bodyPr/>
          <a:lstStyle/>
          <a:p>
            <a:r>
              <a:rPr lang="en-US" dirty="0"/>
              <a:t>He powerfully works in me</a:t>
            </a:r>
          </a:p>
        </p:txBody>
      </p:sp>
      <p:sp>
        <p:nvSpPr>
          <p:cNvPr id="3" name="Content Placeholder 2">
            <a:extLst>
              <a:ext uri="{FF2B5EF4-FFF2-40B4-BE49-F238E27FC236}">
                <a16:creationId xmlns:a16="http://schemas.microsoft.com/office/drawing/2014/main" id="{F63CEC27-9832-E244-8E49-0AB1518B66CC}"/>
              </a:ext>
            </a:extLst>
          </p:cNvPr>
          <p:cNvSpPr>
            <a:spLocks noGrp="1"/>
          </p:cNvSpPr>
          <p:nvPr>
            <p:ph idx="1"/>
          </p:nvPr>
        </p:nvSpPr>
        <p:spPr>
          <a:xfrm>
            <a:off x="1371600" y="2171700"/>
            <a:ext cx="9601200" cy="3581400"/>
          </a:xfrm>
        </p:spPr>
        <p:txBody>
          <a:bodyPr>
            <a:normAutofit/>
          </a:bodyPr>
          <a:lstStyle/>
          <a:p>
            <a:r>
              <a:rPr lang="en-US" sz="4000" i="1" dirty="0"/>
              <a:t>9 To this end I also labor, striving according to His working which works in me mightily. -</a:t>
            </a:r>
            <a:r>
              <a:rPr lang="en-US" sz="4000" dirty="0"/>
              <a:t>Colossians 1:29</a:t>
            </a:r>
          </a:p>
        </p:txBody>
      </p:sp>
    </p:spTree>
    <p:extLst>
      <p:ext uri="{BB962C8B-B14F-4D97-AF65-F5344CB8AC3E}">
        <p14:creationId xmlns:p14="http://schemas.microsoft.com/office/powerpoint/2010/main" val="3901212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B8FA1E-B618-3A4C-9DDA-850106BD4671}"/>
              </a:ext>
            </a:extLst>
          </p:cNvPr>
          <p:cNvSpPr>
            <a:spLocks noGrp="1"/>
          </p:cNvSpPr>
          <p:nvPr>
            <p:ph idx="1"/>
          </p:nvPr>
        </p:nvSpPr>
        <p:spPr>
          <a:xfrm>
            <a:off x="1371600" y="448574"/>
            <a:ext cx="9601200" cy="5418826"/>
          </a:xfrm>
        </p:spPr>
        <p:txBody>
          <a:bodyPr>
            <a:normAutofit fontScale="70000" lnSpcReduction="20000"/>
          </a:bodyPr>
          <a:lstStyle/>
          <a:p>
            <a:r>
              <a:rPr lang="en-US" sz="5400" dirty="0"/>
              <a:t>One leads by dictate and power and the other by serving</a:t>
            </a:r>
          </a:p>
          <a:p>
            <a:r>
              <a:rPr lang="en-US" sz="5400" dirty="0"/>
              <a:t>One emphasizes profit the other people</a:t>
            </a:r>
          </a:p>
          <a:p>
            <a:r>
              <a:rPr lang="en-US" sz="5400" dirty="0"/>
              <a:t>One says only the strong survive the other says the strong help others to survive</a:t>
            </a:r>
          </a:p>
          <a:p>
            <a:r>
              <a:rPr lang="en-US" sz="5400" dirty="0"/>
              <a:t>One focuses on my rights the other my responsibility </a:t>
            </a:r>
          </a:p>
          <a:p>
            <a:r>
              <a:rPr lang="en-US" sz="5400" dirty="0"/>
              <a:t>One is through intimidation and power and the other through Love. </a:t>
            </a:r>
          </a:p>
          <a:p>
            <a:pPr marL="0" indent="0">
              <a:buNone/>
            </a:pPr>
            <a:endParaRPr lang="en-US" dirty="0"/>
          </a:p>
        </p:txBody>
      </p:sp>
    </p:spTree>
    <p:extLst>
      <p:ext uri="{BB962C8B-B14F-4D97-AF65-F5344CB8AC3E}">
        <p14:creationId xmlns:p14="http://schemas.microsoft.com/office/powerpoint/2010/main" val="144565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DB2F2-7502-6942-AF73-726126E69816}"/>
              </a:ext>
            </a:extLst>
          </p:cNvPr>
          <p:cNvSpPr>
            <a:spLocks noGrp="1"/>
          </p:cNvSpPr>
          <p:nvPr>
            <p:ph type="title"/>
          </p:nvPr>
        </p:nvSpPr>
        <p:spPr>
          <a:xfrm>
            <a:off x="2590800" y="494413"/>
            <a:ext cx="9601200" cy="1485900"/>
          </a:xfrm>
        </p:spPr>
        <p:txBody>
          <a:bodyPr/>
          <a:lstStyle/>
          <a:p>
            <a:r>
              <a:rPr lang="en-US" dirty="0"/>
              <a:t>Are we willing to pay the Price?</a:t>
            </a:r>
          </a:p>
        </p:txBody>
      </p:sp>
      <p:pic>
        <p:nvPicPr>
          <p:cNvPr id="5" name="Content Placeholder 4">
            <a:extLst>
              <a:ext uri="{FF2B5EF4-FFF2-40B4-BE49-F238E27FC236}">
                <a16:creationId xmlns:a16="http://schemas.microsoft.com/office/drawing/2014/main" id="{3F4E908B-4AD2-364F-B262-0D1B0EBF10A1}"/>
              </a:ext>
            </a:extLst>
          </p:cNvPr>
          <p:cNvPicPr>
            <a:picLocks noGrp="1" noChangeAspect="1"/>
          </p:cNvPicPr>
          <p:nvPr>
            <p:ph idx="1"/>
          </p:nvPr>
        </p:nvPicPr>
        <p:blipFill>
          <a:blip r:embed="rId2"/>
          <a:stretch>
            <a:fillRect/>
          </a:stretch>
        </p:blipFill>
        <p:spPr>
          <a:xfrm>
            <a:off x="2700005" y="1428750"/>
            <a:ext cx="6944390" cy="4629593"/>
          </a:xfrm>
        </p:spPr>
      </p:pic>
    </p:spTree>
    <p:extLst>
      <p:ext uri="{BB962C8B-B14F-4D97-AF65-F5344CB8AC3E}">
        <p14:creationId xmlns:p14="http://schemas.microsoft.com/office/powerpoint/2010/main" val="309156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DFE6D-488B-704C-8B0C-28D98026E371}"/>
              </a:ext>
            </a:extLst>
          </p:cNvPr>
          <p:cNvSpPr>
            <a:spLocks noGrp="1"/>
          </p:cNvSpPr>
          <p:nvPr>
            <p:ph type="title"/>
          </p:nvPr>
        </p:nvSpPr>
        <p:spPr/>
        <p:txBody>
          <a:bodyPr/>
          <a:lstStyle/>
          <a:p>
            <a:r>
              <a:rPr lang="en-US" dirty="0"/>
              <a:t>Colossians 1:24</a:t>
            </a:r>
          </a:p>
        </p:txBody>
      </p:sp>
      <p:sp>
        <p:nvSpPr>
          <p:cNvPr id="3" name="Content Placeholder 2">
            <a:extLst>
              <a:ext uri="{FF2B5EF4-FFF2-40B4-BE49-F238E27FC236}">
                <a16:creationId xmlns:a16="http://schemas.microsoft.com/office/drawing/2014/main" id="{CD88D2F1-46A2-BA4F-8E2A-F2A3B146A5FF}"/>
              </a:ext>
            </a:extLst>
          </p:cNvPr>
          <p:cNvSpPr>
            <a:spLocks noGrp="1"/>
          </p:cNvSpPr>
          <p:nvPr>
            <p:ph idx="1"/>
          </p:nvPr>
        </p:nvSpPr>
        <p:spPr>
          <a:xfrm>
            <a:off x="1371600" y="1637414"/>
            <a:ext cx="9601200" cy="4229986"/>
          </a:xfrm>
        </p:spPr>
        <p:txBody>
          <a:bodyPr/>
          <a:lstStyle/>
          <a:p>
            <a:r>
              <a:rPr lang="en-US" sz="4400" i="1" dirty="0"/>
              <a:t>24 I now rejoice in my sufferings for you, and fill up in my flesh what is lacking in the afflictions of Christ, for the sake of His body, which is the church</a:t>
            </a:r>
            <a:endParaRPr lang="en-US" sz="4400" dirty="0"/>
          </a:p>
          <a:p>
            <a:pPr marL="0" indent="0">
              <a:buNone/>
            </a:pPr>
            <a:endParaRPr lang="en-US" dirty="0"/>
          </a:p>
        </p:txBody>
      </p:sp>
    </p:spTree>
    <p:extLst>
      <p:ext uri="{BB962C8B-B14F-4D97-AF65-F5344CB8AC3E}">
        <p14:creationId xmlns:p14="http://schemas.microsoft.com/office/powerpoint/2010/main" val="1641734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B23D1-F4EB-B841-802A-0D9BCF5811A3}"/>
              </a:ext>
            </a:extLst>
          </p:cNvPr>
          <p:cNvSpPr>
            <a:spLocks noGrp="1"/>
          </p:cNvSpPr>
          <p:nvPr>
            <p:ph type="title"/>
          </p:nvPr>
        </p:nvSpPr>
        <p:spPr>
          <a:xfrm>
            <a:off x="1371599" y="366824"/>
            <a:ext cx="9601200" cy="1485900"/>
          </a:xfrm>
        </p:spPr>
        <p:txBody>
          <a:bodyPr/>
          <a:lstStyle/>
          <a:p>
            <a:r>
              <a:rPr lang="en-US" dirty="0"/>
              <a:t>2 Corinthians 11:23-28</a:t>
            </a:r>
          </a:p>
        </p:txBody>
      </p:sp>
      <p:sp>
        <p:nvSpPr>
          <p:cNvPr id="3" name="Content Placeholder 2">
            <a:extLst>
              <a:ext uri="{FF2B5EF4-FFF2-40B4-BE49-F238E27FC236}">
                <a16:creationId xmlns:a16="http://schemas.microsoft.com/office/drawing/2014/main" id="{E16A3294-0832-8A4E-8D42-BA98994C7C80}"/>
              </a:ext>
            </a:extLst>
          </p:cNvPr>
          <p:cNvSpPr>
            <a:spLocks noGrp="1"/>
          </p:cNvSpPr>
          <p:nvPr>
            <p:ph idx="1"/>
          </p:nvPr>
        </p:nvSpPr>
        <p:spPr>
          <a:xfrm>
            <a:off x="1371599" y="1109774"/>
            <a:ext cx="9771321" cy="5316279"/>
          </a:xfrm>
        </p:spPr>
        <p:txBody>
          <a:bodyPr>
            <a:noAutofit/>
          </a:bodyPr>
          <a:lstStyle/>
          <a:p>
            <a:r>
              <a:rPr lang="en-US" sz="2800" i="1" dirty="0"/>
              <a:t>23 Are they ministers of Christ?—I speak as a fool—I am more: in labors more abundant, in stripes above measure, in prisons more frequently, in deaths often. 24 From the Jews five times I received forty stripes minus one. 25 Three times I was beaten with rods; once I was stoned; three times I was shipwrecked; a night and a day I have been in the deep; 26 in journeys often, in perils of waters, in perils of robbers, in perils of my own countrymen, in perils of the Gentiles, in perils in the city, in perils in the wilderness, in perils in the sea, in perils among false brethren; 27 in weariness and toil, in sleeplessness often, in hunger and thirst, in </a:t>
            </a:r>
            <a:r>
              <a:rPr lang="en-US" sz="2800" i="1" dirty="0" err="1"/>
              <a:t>fastings</a:t>
            </a:r>
            <a:r>
              <a:rPr lang="en-US" sz="2800" i="1" dirty="0"/>
              <a:t> often, in cold and nakedness— 28 besides the other things, what comes upon me daily: my deep concern for all the churches.</a:t>
            </a:r>
            <a:endParaRPr lang="en-US" sz="2800" dirty="0"/>
          </a:p>
          <a:p>
            <a:endParaRPr lang="en-US" sz="2400" dirty="0"/>
          </a:p>
        </p:txBody>
      </p:sp>
    </p:spTree>
    <p:extLst>
      <p:ext uri="{BB962C8B-B14F-4D97-AF65-F5344CB8AC3E}">
        <p14:creationId xmlns:p14="http://schemas.microsoft.com/office/powerpoint/2010/main" val="659467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552DF-AF98-A549-988B-4179461F7E00}"/>
              </a:ext>
            </a:extLst>
          </p:cNvPr>
          <p:cNvSpPr>
            <a:spLocks noGrp="1"/>
          </p:cNvSpPr>
          <p:nvPr>
            <p:ph type="title"/>
          </p:nvPr>
        </p:nvSpPr>
        <p:spPr/>
        <p:txBody>
          <a:bodyPr/>
          <a:lstStyle/>
          <a:p>
            <a:r>
              <a:rPr lang="en-US" dirty="0"/>
              <a:t>They persecuted me and they will persecute you</a:t>
            </a:r>
          </a:p>
        </p:txBody>
      </p:sp>
      <p:sp>
        <p:nvSpPr>
          <p:cNvPr id="3" name="Content Placeholder 2">
            <a:extLst>
              <a:ext uri="{FF2B5EF4-FFF2-40B4-BE49-F238E27FC236}">
                <a16:creationId xmlns:a16="http://schemas.microsoft.com/office/drawing/2014/main" id="{38B08CBB-A663-3C47-A3EF-E9A301D51D22}"/>
              </a:ext>
            </a:extLst>
          </p:cNvPr>
          <p:cNvSpPr>
            <a:spLocks noGrp="1"/>
          </p:cNvSpPr>
          <p:nvPr>
            <p:ph idx="1"/>
          </p:nvPr>
        </p:nvSpPr>
        <p:spPr/>
        <p:txBody>
          <a:bodyPr>
            <a:normAutofit/>
          </a:bodyPr>
          <a:lstStyle/>
          <a:p>
            <a:r>
              <a:rPr lang="en-US" sz="3600" i="1" dirty="0"/>
              <a:t>Remember the word that I said to you, ‘A servant is not greater than his master.’ If they persecuted Me, they will also persecute you. If they kept My word, they will keep yours also. –John 15:20</a:t>
            </a:r>
            <a:endParaRPr lang="en-US" sz="3600" dirty="0"/>
          </a:p>
        </p:txBody>
      </p:sp>
    </p:spTree>
    <p:extLst>
      <p:ext uri="{BB962C8B-B14F-4D97-AF65-F5344CB8AC3E}">
        <p14:creationId xmlns:p14="http://schemas.microsoft.com/office/powerpoint/2010/main" val="73748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463-7C7E-C644-A230-B23F0521AB3F}"/>
              </a:ext>
            </a:extLst>
          </p:cNvPr>
          <p:cNvSpPr>
            <a:spLocks noGrp="1"/>
          </p:cNvSpPr>
          <p:nvPr>
            <p:ph type="title"/>
          </p:nvPr>
        </p:nvSpPr>
        <p:spPr/>
        <p:txBody>
          <a:bodyPr/>
          <a:lstStyle/>
          <a:p>
            <a:r>
              <a:rPr lang="en-US" b="1" dirty="0"/>
              <a:t>		   Have Mind of Christ</a:t>
            </a:r>
            <a:endParaRPr lang="en-US" dirty="0"/>
          </a:p>
        </p:txBody>
      </p:sp>
      <p:pic>
        <p:nvPicPr>
          <p:cNvPr id="6" name="Content Placeholder 5">
            <a:extLst>
              <a:ext uri="{FF2B5EF4-FFF2-40B4-BE49-F238E27FC236}">
                <a16:creationId xmlns:a16="http://schemas.microsoft.com/office/drawing/2014/main" id="{44AE9A9A-EBE8-AE4D-B04F-FF0A0A14A13F}"/>
              </a:ext>
            </a:extLst>
          </p:cNvPr>
          <p:cNvPicPr>
            <a:picLocks noGrp="1" noChangeAspect="1"/>
          </p:cNvPicPr>
          <p:nvPr>
            <p:ph idx="1"/>
          </p:nvPr>
        </p:nvPicPr>
        <p:blipFill>
          <a:blip r:embed="rId2"/>
          <a:stretch>
            <a:fillRect/>
          </a:stretch>
        </p:blipFill>
        <p:spPr>
          <a:xfrm>
            <a:off x="3108586" y="1428750"/>
            <a:ext cx="6127228" cy="4611546"/>
          </a:xfrm>
        </p:spPr>
      </p:pic>
    </p:spTree>
    <p:extLst>
      <p:ext uri="{BB962C8B-B14F-4D97-AF65-F5344CB8AC3E}">
        <p14:creationId xmlns:p14="http://schemas.microsoft.com/office/powerpoint/2010/main" val="306797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F07A-E49B-D94B-AEA3-56D36DFBCDDC}"/>
              </a:ext>
            </a:extLst>
          </p:cNvPr>
          <p:cNvSpPr>
            <a:spLocks noGrp="1"/>
          </p:cNvSpPr>
          <p:nvPr>
            <p:ph type="title"/>
          </p:nvPr>
        </p:nvSpPr>
        <p:spPr/>
        <p:txBody>
          <a:bodyPr/>
          <a:lstStyle/>
          <a:p>
            <a:r>
              <a:rPr lang="en-US" dirty="0"/>
              <a:t>Philippians 2:1-5</a:t>
            </a:r>
          </a:p>
        </p:txBody>
      </p:sp>
      <p:sp>
        <p:nvSpPr>
          <p:cNvPr id="3" name="Content Placeholder 2">
            <a:extLst>
              <a:ext uri="{FF2B5EF4-FFF2-40B4-BE49-F238E27FC236}">
                <a16:creationId xmlns:a16="http://schemas.microsoft.com/office/drawing/2014/main" id="{5D46EEF3-DD93-3549-A05E-7FA46A8E1609}"/>
              </a:ext>
            </a:extLst>
          </p:cNvPr>
          <p:cNvSpPr>
            <a:spLocks noGrp="1"/>
          </p:cNvSpPr>
          <p:nvPr>
            <p:ph idx="1"/>
          </p:nvPr>
        </p:nvSpPr>
        <p:spPr>
          <a:xfrm>
            <a:off x="1371600" y="1573619"/>
            <a:ext cx="9601200" cy="4293781"/>
          </a:xfrm>
        </p:spPr>
        <p:txBody>
          <a:bodyPr>
            <a:normAutofit fontScale="92500" lnSpcReduction="20000"/>
          </a:bodyPr>
          <a:lstStyle/>
          <a:p>
            <a:r>
              <a:rPr lang="en-US" sz="3600" i="1" dirty="0"/>
              <a:t>Therefore if there is any [a]consolation in Christ, if any comfort of love, if any fellowship of the Spirit, if any affection and mercy, 2 fulfill my joy by being like-minded, having the same love, being of one accord, of one mind. 3 Let nothing be done through selfish ambition or conceit, but in lowliness of mind let each esteem others better than himself. 4 Let each of you look out not only for his own interests, but also for the interests of others. 5 </a:t>
            </a:r>
            <a:r>
              <a:rPr lang="en-US" sz="3600" b="1" i="1" u="sng" dirty="0"/>
              <a:t>Let this mind be in you</a:t>
            </a:r>
            <a:r>
              <a:rPr lang="en-US" sz="3600" i="1" dirty="0"/>
              <a:t> which was also in Christ Jesus,</a:t>
            </a:r>
            <a:endParaRPr lang="en-US" sz="3600" dirty="0"/>
          </a:p>
          <a:p>
            <a:pPr marL="0" indent="0">
              <a:buNone/>
            </a:pPr>
            <a:endParaRPr lang="en-US" dirty="0"/>
          </a:p>
        </p:txBody>
      </p:sp>
    </p:spTree>
    <p:extLst>
      <p:ext uri="{BB962C8B-B14F-4D97-AF65-F5344CB8AC3E}">
        <p14:creationId xmlns:p14="http://schemas.microsoft.com/office/powerpoint/2010/main" val="4064198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AD9A-A391-C240-ABF9-A2DCC9AA5C02}"/>
              </a:ext>
            </a:extLst>
          </p:cNvPr>
          <p:cNvSpPr>
            <a:spLocks noGrp="1"/>
          </p:cNvSpPr>
          <p:nvPr>
            <p:ph type="title"/>
          </p:nvPr>
        </p:nvSpPr>
        <p:spPr/>
        <p:txBody>
          <a:bodyPr/>
          <a:lstStyle/>
          <a:p>
            <a:r>
              <a:rPr lang="en-US" dirty="0"/>
              <a:t>Came to serve not be served is the greatest in the Kingdom.</a:t>
            </a:r>
          </a:p>
        </p:txBody>
      </p:sp>
      <p:sp>
        <p:nvSpPr>
          <p:cNvPr id="3" name="Content Placeholder 2">
            <a:extLst>
              <a:ext uri="{FF2B5EF4-FFF2-40B4-BE49-F238E27FC236}">
                <a16:creationId xmlns:a16="http://schemas.microsoft.com/office/drawing/2014/main" id="{32F5745D-A0CE-FB48-BB3B-E4B14E906095}"/>
              </a:ext>
            </a:extLst>
          </p:cNvPr>
          <p:cNvSpPr>
            <a:spLocks noGrp="1"/>
          </p:cNvSpPr>
          <p:nvPr>
            <p:ph idx="1"/>
          </p:nvPr>
        </p:nvSpPr>
        <p:spPr/>
        <p:txBody>
          <a:bodyPr/>
          <a:lstStyle/>
          <a:p>
            <a:r>
              <a:rPr lang="en-US" sz="4400" i="1" dirty="0"/>
              <a:t>For even the Son of Man did not come to be served, but to serve, and to give His life a ransom for many.” -</a:t>
            </a:r>
            <a:r>
              <a:rPr lang="en-US" sz="4400" dirty="0"/>
              <a:t>Mark 10:45</a:t>
            </a:r>
          </a:p>
          <a:p>
            <a:pPr marL="0" indent="0">
              <a:buNone/>
            </a:pPr>
            <a:endParaRPr lang="en-US" dirty="0"/>
          </a:p>
        </p:txBody>
      </p:sp>
    </p:spTree>
    <p:extLst>
      <p:ext uri="{BB962C8B-B14F-4D97-AF65-F5344CB8AC3E}">
        <p14:creationId xmlns:p14="http://schemas.microsoft.com/office/powerpoint/2010/main" val="177014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15CE6-7410-BD41-8B58-29B4FCCCEA67}"/>
              </a:ext>
            </a:extLst>
          </p:cNvPr>
          <p:cNvSpPr>
            <a:spLocks noGrp="1"/>
          </p:cNvSpPr>
          <p:nvPr>
            <p:ph type="title"/>
          </p:nvPr>
        </p:nvSpPr>
        <p:spPr/>
        <p:txBody>
          <a:bodyPr/>
          <a:lstStyle/>
          <a:p>
            <a:r>
              <a:rPr lang="en-US" dirty="0"/>
              <a:t>Leadership: </a:t>
            </a:r>
          </a:p>
        </p:txBody>
      </p:sp>
      <p:sp>
        <p:nvSpPr>
          <p:cNvPr id="3" name="Content Placeholder 2">
            <a:extLst>
              <a:ext uri="{FF2B5EF4-FFF2-40B4-BE49-F238E27FC236}">
                <a16:creationId xmlns:a16="http://schemas.microsoft.com/office/drawing/2014/main" id="{BA680EC3-29CD-854E-8A08-B8F775F72E69}"/>
              </a:ext>
            </a:extLst>
          </p:cNvPr>
          <p:cNvSpPr>
            <a:spLocks noGrp="1"/>
          </p:cNvSpPr>
          <p:nvPr>
            <p:ph idx="1"/>
          </p:nvPr>
        </p:nvSpPr>
        <p:spPr>
          <a:xfrm>
            <a:off x="1371600" y="1339702"/>
            <a:ext cx="9601200" cy="4527698"/>
          </a:xfrm>
        </p:spPr>
        <p:txBody>
          <a:bodyPr/>
          <a:lstStyle/>
          <a:p>
            <a:pPr>
              <a:buFont typeface="Wingdings" pitchFamily="2" charset="2"/>
              <a:buChar char="q"/>
            </a:pPr>
            <a:r>
              <a:rPr lang="en-US" sz="2800" dirty="0"/>
              <a:t>World Leadership</a:t>
            </a:r>
          </a:p>
          <a:p>
            <a:pPr lvl="1">
              <a:buFont typeface="Wingdings" pitchFamily="2" charset="2"/>
              <a:buChar char="q"/>
            </a:pPr>
            <a:r>
              <a:rPr lang="en-US" sz="2800" i="0" dirty="0"/>
              <a:t>Power</a:t>
            </a:r>
          </a:p>
          <a:p>
            <a:pPr lvl="1">
              <a:buFont typeface="Wingdings" pitchFamily="2" charset="2"/>
              <a:buChar char="q"/>
            </a:pPr>
            <a:r>
              <a:rPr lang="en-US" sz="2800" i="0" dirty="0"/>
              <a:t>Influence</a:t>
            </a:r>
          </a:p>
          <a:p>
            <a:pPr lvl="1">
              <a:buFont typeface="Wingdings" pitchFamily="2" charset="2"/>
              <a:buChar char="q"/>
            </a:pPr>
            <a:r>
              <a:rPr lang="en-US" sz="2800" i="0" dirty="0"/>
              <a:t>Make things happen</a:t>
            </a:r>
          </a:p>
          <a:p>
            <a:pPr lvl="1">
              <a:buFont typeface="Wingdings" pitchFamily="2" charset="2"/>
              <a:buChar char="q"/>
            </a:pPr>
            <a:r>
              <a:rPr lang="en-US" sz="2800" i="0" dirty="0"/>
              <a:t>No Non sense</a:t>
            </a:r>
          </a:p>
          <a:p>
            <a:pPr lvl="1">
              <a:buFont typeface="Wingdings" pitchFamily="2" charset="2"/>
              <a:buChar char="q"/>
            </a:pPr>
            <a:r>
              <a:rPr lang="en-US" sz="2800" i="0" dirty="0"/>
              <a:t>No regrets</a:t>
            </a:r>
          </a:p>
          <a:p>
            <a:pPr lvl="1">
              <a:buFont typeface="Wingdings" pitchFamily="2" charset="2"/>
              <a:buChar char="q"/>
            </a:pPr>
            <a:r>
              <a:rPr lang="en-US" sz="2800" i="0" dirty="0"/>
              <a:t>Top down  - you serve me</a:t>
            </a:r>
          </a:p>
          <a:p>
            <a:pPr marL="0" indent="0">
              <a:buNone/>
            </a:pPr>
            <a:endParaRPr lang="en-US" dirty="0"/>
          </a:p>
        </p:txBody>
      </p:sp>
      <p:sp>
        <p:nvSpPr>
          <p:cNvPr id="6" name="TextBox 5">
            <a:extLst>
              <a:ext uri="{FF2B5EF4-FFF2-40B4-BE49-F238E27FC236}">
                <a16:creationId xmlns:a16="http://schemas.microsoft.com/office/drawing/2014/main" id="{2EAFAF85-7F1E-DE43-ADA2-BBEF89774BA7}"/>
              </a:ext>
            </a:extLst>
          </p:cNvPr>
          <p:cNvSpPr txBox="1"/>
          <p:nvPr/>
        </p:nvSpPr>
        <p:spPr>
          <a:xfrm>
            <a:off x="6521570" y="1339702"/>
            <a:ext cx="3985404" cy="4401205"/>
          </a:xfrm>
          <a:prstGeom prst="rect">
            <a:avLst/>
          </a:prstGeom>
          <a:noFill/>
        </p:spPr>
        <p:txBody>
          <a:bodyPr wrap="square" rtlCol="0">
            <a:spAutoFit/>
          </a:bodyPr>
          <a:lstStyle/>
          <a:p>
            <a:pPr marL="285750" indent="-285750">
              <a:buFont typeface="Wingdings" pitchFamily="2" charset="2"/>
              <a:buChar char="q"/>
            </a:pPr>
            <a:r>
              <a:rPr lang="en-US" sz="2800" dirty="0"/>
              <a:t> Christian Servant Leadership</a:t>
            </a:r>
          </a:p>
          <a:p>
            <a:pPr marL="742950" lvl="1" indent="-285750">
              <a:buFont typeface="Wingdings" pitchFamily="2" charset="2"/>
              <a:buChar char="q"/>
            </a:pPr>
            <a:r>
              <a:rPr lang="en-US" sz="2800" dirty="0"/>
              <a:t>Compassion</a:t>
            </a:r>
          </a:p>
          <a:p>
            <a:pPr marL="742950" lvl="1" indent="-285750">
              <a:buFont typeface="Wingdings" pitchFamily="2" charset="2"/>
              <a:buChar char="q"/>
            </a:pPr>
            <a:r>
              <a:rPr lang="en-US" sz="2800" dirty="0"/>
              <a:t>Humility</a:t>
            </a:r>
          </a:p>
          <a:p>
            <a:pPr marL="742950" lvl="1" indent="-285750">
              <a:buFont typeface="Wingdings" pitchFamily="2" charset="2"/>
              <a:buChar char="q"/>
            </a:pPr>
            <a:r>
              <a:rPr lang="en-US" sz="2800" dirty="0"/>
              <a:t>gentleness</a:t>
            </a:r>
          </a:p>
          <a:p>
            <a:pPr marL="742950" lvl="1" indent="-285750">
              <a:buFont typeface="Wingdings" pitchFamily="2" charset="2"/>
              <a:buChar char="q"/>
            </a:pPr>
            <a:r>
              <a:rPr lang="en-US" sz="2800" dirty="0"/>
              <a:t>Generosity</a:t>
            </a:r>
          </a:p>
          <a:p>
            <a:pPr marL="742950" lvl="1" indent="-285750">
              <a:buFont typeface="Wingdings" pitchFamily="2" charset="2"/>
              <a:buChar char="q"/>
            </a:pPr>
            <a:r>
              <a:rPr lang="en-US" sz="2800" dirty="0"/>
              <a:t>Patience</a:t>
            </a:r>
          </a:p>
          <a:p>
            <a:pPr marL="742950" lvl="1" indent="-285750">
              <a:buFont typeface="Wingdings" pitchFamily="2" charset="2"/>
              <a:buChar char="q"/>
            </a:pPr>
            <a:r>
              <a:rPr lang="en-US" sz="2800" dirty="0"/>
              <a:t>servanthood</a:t>
            </a:r>
          </a:p>
          <a:p>
            <a:pPr marL="742950" lvl="1" indent="-285750">
              <a:buFont typeface="Wingdings" pitchFamily="2" charset="2"/>
              <a:buChar char="q"/>
            </a:pPr>
            <a:r>
              <a:rPr lang="en-US" sz="2800" dirty="0"/>
              <a:t>Bottom up - I serve others</a:t>
            </a:r>
          </a:p>
        </p:txBody>
      </p:sp>
    </p:spTree>
    <p:extLst>
      <p:ext uri="{BB962C8B-B14F-4D97-AF65-F5344CB8AC3E}">
        <p14:creationId xmlns:p14="http://schemas.microsoft.com/office/powerpoint/2010/main" val="276209547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{5DBC6F9A-1B6A-964F-B953-20EDE65FFEDB}tf10001072</Template>
  <TotalTime>38</TotalTime>
  <Words>608</Words>
  <Application>Microsoft Macintosh PowerPoint</Application>
  <PresentationFormat>Widescreen</PresentationFormat>
  <Paragraphs>47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Franklin Gothic Book</vt:lpstr>
      <vt:lpstr>Wingdings</vt:lpstr>
      <vt:lpstr>Crop</vt:lpstr>
      <vt:lpstr>Servanthood </vt:lpstr>
      <vt:lpstr>Are we willing to pay the Price?</vt:lpstr>
      <vt:lpstr>Colossians 1:24</vt:lpstr>
      <vt:lpstr>2 Corinthians 11:23-28</vt:lpstr>
      <vt:lpstr>They persecuted me and they will persecute you</vt:lpstr>
      <vt:lpstr>     Have Mind of Christ</vt:lpstr>
      <vt:lpstr>Philippians 2:1-5</vt:lpstr>
      <vt:lpstr>Came to serve not be served is the greatest in the Kingdom.</vt:lpstr>
      <vt:lpstr>Leadership: </vt:lpstr>
      <vt:lpstr>See the Big Picture </vt:lpstr>
      <vt:lpstr>Colossians 1:28</vt:lpstr>
      <vt:lpstr>Philippians 1:18</vt:lpstr>
      <vt:lpstr>A new approach is needed.</vt:lpstr>
      <vt:lpstr>Rely on His Power</vt:lpstr>
      <vt:lpstr>He powerfully works in me</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Servanthood </dc:title>
  <dc:creator>Verena Faltas</dc:creator>
  <cp:lastModifiedBy>Verena Faltas</cp:lastModifiedBy>
  <cp:revision>4</cp:revision>
  <dcterms:created xsi:type="dcterms:W3CDTF">2018-08-03T16:53:22Z</dcterms:created>
  <dcterms:modified xsi:type="dcterms:W3CDTF">2018-08-03T17:31:24Z</dcterms:modified>
</cp:coreProperties>
</file>