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4" name="Google Shape;24;p2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5" name="Google Shape;25;p2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28" name="Google Shape;28;p2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8" name="Google Shape;108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6" name="Google Shape;116;p15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7" name="Google Shape;117;p15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8" name="Google Shape;118;p15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5" name="Google Shape;125;p16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30" name="Google Shape;130;p16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31" name="Google Shape;131;p16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Google Shape;12;p1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1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-76200" y="0"/>
            <a:ext cx="4702938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5088800" y="450792"/>
            <a:ext cx="6639906" cy="59500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-3176" y="5752622"/>
            <a:ext cx="4239772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-12188" y="0"/>
            <a:ext cx="4238653" cy="226225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-12189" y="0"/>
            <a:ext cx="4283927" cy="6576643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5">
            <a:alphaModFix/>
          </a:blip>
          <a:srcRect b="3341" l="0" r="-2" t="0"/>
          <a:stretch/>
        </p:blipFill>
        <p:spPr>
          <a:xfrm>
            <a:off x="9117744" y="3487438"/>
            <a:ext cx="1807344" cy="267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9944" y="684680"/>
            <a:ext cx="2974183" cy="548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6772" y="958381"/>
            <a:ext cx="3028419" cy="2021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>
            <p:ph type="ctrTitle"/>
          </p:nvPr>
        </p:nvSpPr>
        <p:spPr>
          <a:xfrm>
            <a:off x="460118" y="1301568"/>
            <a:ext cx="3314218" cy="2912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40"/>
              <a:buFont typeface="Times New Roman"/>
              <a:buNone/>
            </a:pPr>
            <a:r>
              <a:rPr b="1" lang="en-US" sz="4140">
                <a:latin typeface="Times New Roman"/>
                <a:ea typeface="Times New Roman"/>
                <a:cs typeface="Times New Roman"/>
                <a:sym typeface="Times New Roman"/>
              </a:rPr>
              <a:t>HUMBLE, OBEDIENT AND HIGHLY EXALTED</a:t>
            </a:r>
            <a:endParaRPr b="1" sz="414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9"/>
          <p:cNvSpPr txBox="1"/>
          <p:nvPr>
            <p:ph idx="1" type="subTitle"/>
          </p:nvPr>
        </p:nvSpPr>
        <p:spPr>
          <a:xfrm>
            <a:off x="0" y="4217190"/>
            <a:ext cx="4226465" cy="10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b="1" lang="en-US" sz="3600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LIFE IS MINE (1)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/>
          <p:nvPr/>
        </p:nvSpPr>
        <p:spPr>
          <a:xfrm>
            <a:off x="1" y="0"/>
            <a:ext cx="11979952" cy="6644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98425" rotWithShape="0" algn="tl" dir="4380000" dist="76200">
              <a:srgbClr val="000000">
                <a:alpha val="6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0210" y="468694"/>
            <a:ext cx="2961194" cy="545842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/>
          <p:nvPr/>
        </p:nvSpPr>
        <p:spPr>
          <a:xfrm>
            <a:off x="-25397" y="0"/>
            <a:ext cx="11773291" cy="6419514"/>
          </a:xfrm>
          <a:custGeom>
            <a:rect b="b" l="l" r="r" t="t"/>
            <a:pathLst>
              <a:path extrusionOk="0" h="6419514" w="11773291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3" name="Google Shape;263;p28"/>
          <p:cNvSpPr/>
          <p:nvPr/>
        </p:nvSpPr>
        <p:spPr>
          <a:xfrm>
            <a:off x="-1" y="0"/>
            <a:ext cx="7554139" cy="6380796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8"/>
          <p:cNvSpPr txBox="1"/>
          <p:nvPr>
            <p:ph type="title"/>
          </p:nvPr>
        </p:nvSpPr>
        <p:spPr>
          <a:xfrm>
            <a:off x="685799" y="690479"/>
            <a:ext cx="6382699" cy="1146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28"/>
          <p:cNvSpPr txBox="1"/>
          <p:nvPr>
            <p:ph idx="1" type="body"/>
          </p:nvPr>
        </p:nvSpPr>
        <p:spPr>
          <a:xfrm>
            <a:off x="685800" y="2063395"/>
            <a:ext cx="6382697" cy="3446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b="1"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EXALTED</a:t>
            </a:r>
            <a:endParaRPr/>
          </a:p>
          <a:p>
            <a:pPr indent="-457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9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73" name="Google Shape;273;p29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74" name="Google Shape;274;p29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/>
          <p:nvPr/>
        </p:nvSpPr>
        <p:spPr>
          <a:xfrm>
            <a:off x="-76200" y="0"/>
            <a:ext cx="4702938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5088800" y="450792"/>
            <a:ext cx="6639906" cy="59500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-3176" y="5752622"/>
            <a:ext cx="4239772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-12188" y="0"/>
            <a:ext cx="4238653" cy="226225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29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9669" y="2091035"/>
            <a:ext cx="3468265" cy="259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1967" y="660547"/>
            <a:ext cx="2864535" cy="5482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>
            <a:off x="-12189" y="0"/>
            <a:ext cx="4283927" cy="6576643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"/>
          <p:cNvSpPr txBox="1"/>
          <p:nvPr>
            <p:ph type="title"/>
          </p:nvPr>
        </p:nvSpPr>
        <p:spPr>
          <a:xfrm>
            <a:off x="460118" y="1301568"/>
            <a:ext cx="3314218" cy="2912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40"/>
              <a:buFont typeface="Times New Roman"/>
              <a:buNone/>
            </a:pPr>
            <a:r>
              <a:rPr b="1" lang="en-US" sz="5940">
                <a:latin typeface="Times New Roman"/>
                <a:ea typeface="Times New Roman"/>
                <a:cs typeface="Times New Roman"/>
                <a:sym typeface="Times New Roman"/>
              </a:rPr>
              <a:t>RAISED US WITH HIM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/>
          <p:nvPr/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lt1"/>
          </a:solidFill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0" name="Google Shape;2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251" y="689358"/>
            <a:ext cx="6516809" cy="421963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8006592" y="457200"/>
            <a:ext cx="3076090" cy="468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b="1" lang="en-US" sz="40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Seated us with Him in the heavenly places</a:t>
            </a:r>
            <a:endParaRPr b="1" sz="4000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Times New Roman"/>
              <a:buNone/>
            </a:pPr>
            <a:r>
              <a:rPr b="1" lang="en-US" sz="3959">
                <a:latin typeface="Times New Roman"/>
                <a:ea typeface="Times New Roman"/>
                <a:cs typeface="Times New Roman"/>
                <a:sym typeface="Times New Roman"/>
              </a:rPr>
              <a:t>ST. ATHANASIUS THE APOSTOLIC</a:t>
            </a:r>
            <a:br>
              <a:rPr lang="en-US" sz="3959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60"/>
              <a:t> </a:t>
            </a:r>
            <a:r>
              <a:rPr lang="en-US" sz="3959"/>
              <a:t> </a:t>
            </a:r>
            <a:r>
              <a:rPr i="1" lang="en-US" sz="3959">
                <a:latin typeface="Times New Roman"/>
                <a:ea typeface="Times New Roman"/>
                <a:cs typeface="Times New Roman"/>
                <a:sym typeface="Times New Roman"/>
              </a:rPr>
              <a:t>ADV. ARIAN. 1:11: 43.</a:t>
            </a:r>
            <a:r>
              <a:rPr i="1" lang="en-US" sz="486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i="1" lang="en-US" sz="4860"/>
            </a:br>
            <a:endParaRPr sz="4860"/>
          </a:p>
        </p:txBody>
      </p:sp>
      <p:sp>
        <p:nvSpPr>
          <p:cNvPr id="297" name="Google Shape;297;p31"/>
          <p:cNvSpPr txBox="1"/>
          <p:nvPr>
            <p:ph idx="1" type="body"/>
          </p:nvPr>
        </p:nvSpPr>
        <p:spPr>
          <a:xfrm>
            <a:off x="685800" y="1543988"/>
            <a:ext cx="10394707" cy="383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576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Char char="•"/>
            </a:pPr>
            <a:r>
              <a:rPr b="1" lang="en-US" sz="3600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 Lord has not become man</a:t>
            </a:r>
            <a:r>
              <a:rPr lang="en-US" sz="3600" cap="none">
                <a:latin typeface="Times New Roman"/>
                <a:ea typeface="Times New Roman"/>
                <a:cs typeface="Times New Roman"/>
                <a:sym typeface="Times New Roman"/>
              </a:rPr>
              <a:t>, we would not be </a:t>
            </a:r>
            <a:r>
              <a:rPr b="1" lang="en-US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redeemed of sin</a:t>
            </a:r>
            <a:r>
              <a:rPr lang="en-US" sz="3600" cap="none">
                <a:latin typeface="Times New Roman"/>
                <a:ea typeface="Times New Roman"/>
                <a:cs typeface="Times New Roman"/>
                <a:sym typeface="Times New Roman"/>
              </a:rPr>
              <a:t>, we would not be </a:t>
            </a:r>
            <a:r>
              <a:rPr b="1" lang="en-US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resurrected from the dead</a:t>
            </a:r>
            <a:r>
              <a:rPr lang="en-US" sz="3600" cap="none">
                <a:latin typeface="Times New Roman"/>
                <a:ea typeface="Times New Roman"/>
                <a:cs typeface="Times New Roman"/>
                <a:sym typeface="Times New Roman"/>
              </a:rPr>
              <a:t>, and we would not be </a:t>
            </a:r>
            <a:r>
              <a:rPr b="1" lang="en-US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raised up to heaven</a:t>
            </a:r>
            <a:r>
              <a:rPr lang="en-US" sz="3600" cap="none">
                <a:latin typeface="Times New Roman"/>
                <a:ea typeface="Times New Roman"/>
                <a:cs typeface="Times New Roman"/>
                <a:sym typeface="Times New Roman"/>
              </a:rPr>
              <a:t>; but we </a:t>
            </a:r>
            <a:r>
              <a:rPr b="1" lang="en-US" sz="36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rather remain dead underneath the earth, and laid in hell</a:t>
            </a:r>
            <a:r>
              <a:rPr lang="en-US" sz="3600" cap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imes New Roman"/>
              <a:buNone/>
            </a:pPr>
            <a:r>
              <a:rPr b="1" lang="en-US" u="sng">
                <a:latin typeface="Times New Roman"/>
                <a:ea typeface="Times New Roman"/>
                <a:cs typeface="Times New Roman"/>
                <a:sym typeface="Times New Roman"/>
              </a:rPr>
              <a:t>HIGHLY EXALTED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512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120"/>
              <a:buChar char="•"/>
            </a:pP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9 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therefore God also has </a:t>
            </a:r>
            <a:r>
              <a:rPr b="1" lang="en-US" sz="32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highly exalted 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Him and given Him the 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 which is above every Name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10 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that at the name of Jesus every knee should bow, of those in heaven, and of those on earth, and of those under the earth, </a:t>
            </a: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11 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and </a:t>
            </a:r>
            <a:r>
              <a:rPr i="1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tongue should confess that Jesus Christ </a:t>
            </a:r>
            <a:r>
              <a:rPr b="1" i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Lord, to the glory of God the Father.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 Phil 2:9-11</a:t>
            </a:r>
            <a:endParaRPr sz="3200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2286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685800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imes New Roman"/>
              <a:buNone/>
            </a:pPr>
            <a:r>
              <a:rPr b="1" lang="en-US" u="sng">
                <a:latin typeface="Times New Roman"/>
                <a:ea typeface="Times New Roman"/>
                <a:cs typeface="Times New Roman"/>
                <a:sym typeface="Times New Roman"/>
              </a:rPr>
              <a:t>HUMBLE AND OBEDIENT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685800" y="1151966"/>
            <a:ext cx="10394707" cy="4222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512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120"/>
              <a:buChar char="•"/>
            </a:pP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5 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this mind be in you 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which was also in Christ Jesus, </a:t>
            </a: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6 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who, being in the form of God, did not consider it robbery to be equal with God, </a:t>
            </a: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7 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Himself of no reputation,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 taking the form of a bondservant, </a:t>
            </a:r>
            <a:r>
              <a:rPr i="1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 coming in the likeness of men. </a:t>
            </a:r>
            <a:r>
              <a:rPr b="1" baseline="30000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8 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and being found in appearance as a man, he humbled Himself and 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became obedient to </a:t>
            </a:r>
            <a:r>
              <a:rPr b="1" i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point of</a:t>
            </a:r>
            <a:r>
              <a:rPr b="1" lang="en-US" sz="3200" u="sng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death, even the death of the Cross</a:t>
            </a:r>
            <a:r>
              <a:rPr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. Phil 2:2-8</a:t>
            </a:r>
            <a:endParaRPr sz="32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8444" l="0" r="16650" t="0"/>
          <a:stretch/>
        </p:blipFill>
        <p:spPr>
          <a:xfrm>
            <a:off x="5605782" y="746126"/>
            <a:ext cx="4390274" cy="501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>
            <p:ph type="title"/>
          </p:nvPr>
        </p:nvSpPr>
        <p:spPr>
          <a:xfrm>
            <a:off x="685799" y="764373"/>
            <a:ext cx="39776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imes New Roman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1" lang="en-US" sz="3200" cap="none">
                <a:latin typeface="Times New Roman"/>
                <a:ea typeface="Times New Roman"/>
                <a:cs typeface="Times New Roman"/>
                <a:sym typeface="Times New Roman"/>
              </a:rPr>
              <a:t>am exalting myself</a:t>
            </a:r>
            <a:endParaRPr b="1" sz="32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685800" y="2364573"/>
            <a:ext cx="3977639" cy="3854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604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189" name="Google Shape;189;p23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190" name="Google Shape;190;p23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/>
          <p:nvPr/>
        </p:nvSpPr>
        <p:spPr>
          <a:xfrm>
            <a:off x="-12467" y="0"/>
            <a:ext cx="710759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-8361" y="0"/>
            <a:ext cx="6756015" cy="6576643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6" name="Google Shape;196;p2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3341" l="0" r="-2" t="0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/>
          <p:nvPr/>
        </p:nvSpPr>
        <p:spPr>
          <a:xfrm>
            <a:off x="-4108" y="5762147"/>
            <a:ext cx="6720840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-12468" y="0"/>
            <a:ext cx="6720840" cy="226225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459934" y="1304458"/>
            <a:ext cx="5778684" cy="2901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Times New Roman"/>
              <a:buNone/>
            </a:pPr>
            <a:r>
              <a:rPr b="1" lang="en-US" sz="7200" cap="none">
                <a:latin typeface="Times New Roman"/>
                <a:ea typeface="Times New Roman"/>
                <a:cs typeface="Times New Roman"/>
                <a:sym typeface="Times New Roman"/>
              </a:rPr>
              <a:t>He went down to lift us up</a:t>
            </a:r>
            <a:endParaRPr b="1" sz="7200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7" name="Google Shape;207;p24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8" name="Google Shape;208;p24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>
            <a:off x="-12467" y="0"/>
            <a:ext cx="710759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-8361" y="0"/>
            <a:ext cx="6756015" cy="6576643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4"/>
          <p:cNvSpPr/>
          <p:nvPr/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4" name="Google Shape;214;p24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3" l="1324" r="925" t="0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/>
          <p:nvPr/>
        </p:nvSpPr>
        <p:spPr>
          <a:xfrm>
            <a:off x="-4108" y="5762147"/>
            <a:ext cx="6720840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-12468" y="0"/>
            <a:ext cx="6720840" cy="226225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459933" y="1304458"/>
            <a:ext cx="6044775" cy="42535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 sz="4400" cap="none">
                <a:latin typeface="Times New Roman"/>
                <a:ea typeface="Times New Roman"/>
                <a:cs typeface="Times New Roman"/>
                <a:sym typeface="Times New Roman"/>
              </a:rPr>
              <a:t>“O </a:t>
            </a:r>
            <a:r>
              <a:rPr b="1" lang="en-US" sz="4400" cap="none">
                <a:latin typeface="Times New Roman"/>
                <a:ea typeface="Times New Roman"/>
                <a:cs typeface="Times New Roman"/>
                <a:sym typeface="Times New Roman"/>
              </a:rPr>
              <a:t>My</a:t>
            </a:r>
            <a:r>
              <a:rPr lang="en-US" sz="4400" cap="none">
                <a:latin typeface="Times New Roman"/>
                <a:ea typeface="Times New Roman"/>
                <a:cs typeface="Times New Roman"/>
                <a:sym typeface="Times New Roman"/>
              </a:rPr>
              <a:t> Father, if it is possible, let this cup pass from me; nevertheless, </a:t>
            </a:r>
            <a:r>
              <a:rPr b="1" lang="en-US" sz="4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n-US" sz="4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as I </a:t>
            </a:r>
            <a:r>
              <a:rPr b="1" lang="en-US" sz="4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lang="en-US" sz="4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but as you </a:t>
            </a:r>
            <a:r>
              <a:rPr b="1" i="1" lang="en-US" sz="4400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i="1" lang="en-US" sz="4400" cap="non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4400" cap="none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4400" cap="none">
                <a:latin typeface="Times New Roman"/>
                <a:ea typeface="Times New Roman"/>
                <a:cs typeface="Times New Roman"/>
                <a:sym typeface="Times New Roman"/>
              </a:rPr>
              <a:t>att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26:39</a:t>
            </a:r>
            <a:br>
              <a:rPr lang="en-US" sz="3600"/>
            </a:b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/>
          <p:nvPr/>
        </p:nvSpPr>
        <p:spPr>
          <a:xfrm>
            <a:off x="1" y="0"/>
            <a:ext cx="11979952" cy="6644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98425" rotWithShape="0" algn="tl" dir="4380000" dist="76200">
              <a:srgbClr val="000000">
                <a:alpha val="6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5"/>
          <p:cNvPicPr preferRelativeResize="0"/>
          <p:nvPr/>
        </p:nvPicPr>
        <p:blipFill rotWithShape="1">
          <a:blip r:embed="rId5">
            <a:alphaModFix/>
          </a:blip>
          <a:srcRect b="-1" l="20805" r="21004" t="0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/>
          <p:nvPr/>
        </p:nvSpPr>
        <p:spPr>
          <a:xfrm>
            <a:off x="-25397" y="0"/>
            <a:ext cx="11773291" cy="6419514"/>
          </a:xfrm>
          <a:custGeom>
            <a:rect b="b" l="l" r="r" t="t"/>
            <a:pathLst>
              <a:path extrusionOk="0" h="6419514" w="11773291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25"/>
          <p:cNvSpPr/>
          <p:nvPr/>
        </p:nvSpPr>
        <p:spPr>
          <a:xfrm>
            <a:off x="0" y="0"/>
            <a:ext cx="6094412" cy="6380796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6E0809"/>
              </a:gs>
            </a:gsLst>
            <a:lin ang="81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 txBox="1"/>
          <p:nvPr>
            <p:ph type="title"/>
          </p:nvPr>
        </p:nvSpPr>
        <p:spPr>
          <a:xfrm>
            <a:off x="685799" y="690479"/>
            <a:ext cx="4957275" cy="1146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 txBox="1"/>
          <p:nvPr>
            <p:ph idx="1" type="body"/>
          </p:nvPr>
        </p:nvSpPr>
        <p:spPr>
          <a:xfrm>
            <a:off x="685800" y="2063395"/>
            <a:ext cx="4957273" cy="34461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b="1" lang="en-US" sz="36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became obedient to </a:t>
            </a:r>
            <a:r>
              <a:rPr b="1" i="1" lang="en-US" sz="36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point of</a:t>
            </a:r>
            <a:r>
              <a:rPr b="1" lang="en-US" sz="3600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death, even the death of the cross.</a:t>
            </a:r>
            <a:endParaRPr b="1"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lt1"/>
          </a:solidFill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402" y="689358"/>
            <a:ext cx="6338506" cy="4219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8006592" y="457200"/>
            <a:ext cx="3076090" cy="468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3840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POSTPONED </a:t>
            </a:r>
            <a:r>
              <a:rPr b="1" lang="en-US" sz="24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obedience is a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</a:t>
            </a:r>
            <a:r>
              <a:rPr b="1" lang="en-US" sz="24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disobedience</a:t>
            </a:r>
            <a:endParaRPr/>
          </a:p>
          <a:p>
            <a:pPr indent="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384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40"/>
              <a:buChar char="•"/>
            </a:pPr>
            <a:r>
              <a:rPr b="1" lang="en-US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PARTIAL </a:t>
            </a:r>
            <a:r>
              <a:rPr b="1" lang="en-US" sz="2400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obedience is  </a:t>
            </a:r>
            <a:r>
              <a:rPr b="1" lang="en-US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</a:t>
            </a:r>
            <a:r>
              <a:rPr b="1" lang="en-US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DISOBEDIENCE </a:t>
            </a:r>
            <a:endParaRPr b="1" sz="2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7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242" name="Google Shape;242;p27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4" name="Google Shape;244;p27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5" name="Google Shape;2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/>
          <p:nvPr/>
        </p:nvSpPr>
        <p:spPr>
          <a:xfrm>
            <a:off x="1" y="0"/>
            <a:ext cx="11979952" cy="6644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98425" rotWithShape="0" algn="tl" dir="4380000" dist="76200">
              <a:srgbClr val="000000">
                <a:alpha val="6784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8" name="Google Shape;248;p2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38274" l="0" r="0" t="0"/>
          <a:stretch/>
        </p:blipFill>
        <p:spPr>
          <a:xfrm>
            <a:off x="643467" y="1514656"/>
            <a:ext cx="10439216" cy="25774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7"/>
          <p:cNvSpPr/>
          <p:nvPr/>
        </p:nvSpPr>
        <p:spPr>
          <a:xfrm>
            <a:off x="6680499" y="0"/>
            <a:ext cx="5051254" cy="560021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4900">
                <a:srgbClr val="000000">
                  <a:alpha val="9803"/>
                </a:srgbClr>
              </a:gs>
              <a:gs pos="100000">
                <a:srgbClr val="000000">
                  <a:alpha val="3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0" name="Google Shape;250;p27"/>
          <p:cNvSpPr/>
          <p:nvPr/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4900">
                <a:srgbClr val="000000">
                  <a:alpha val="9803"/>
                </a:srgbClr>
              </a:gs>
              <a:gs pos="100000">
                <a:srgbClr val="000000">
                  <a:alpha val="3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1" y="5600215"/>
            <a:ext cx="11731752" cy="780581"/>
          </a:xfrm>
          <a:prstGeom prst="rect">
            <a:avLst/>
          </a:pr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0" y="0"/>
            <a:ext cx="11763766" cy="6419514"/>
          </a:xfrm>
          <a:custGeom>
            <a:rect b="b" l="l" r="r" t="t"/>
            <a:pathLst>
              <a:path extrusionOk="0" h="6419514" w="11773291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3" name="Google Shape;253;p27"/>
          <p:cNvSpPr txBox="1"/>
          <p:nvPr/>
        </p:nvSpPr>
        <p:spPr>
          <a:xfrm>
            <a:off x="7120328" y="4332157"/>
            <a:ext cx="35526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Adam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Pride and disobedience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the Paradise</a:t>
            </a:r>
            <a:endParaRPr b="1" i="0" sz="2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1131581" y="4332156"/>
            <a:ext cx="35526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Adam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Humble and obedient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Restored Paradise</a:t>
            </a:r>
            <a:endParaRPr b="1" i="0" sz="24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