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6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Comparative Theology</a:t>
            </a:r>
            <a:endParaRPr lang="en-US" dirty="0"/>
          </a:p>
        </p:txBody>
      </p:sp>
      <p:sp>
        <p:nvSpPr>
          <p:cNvPr id="3" name="Subtitle 2"/>
          <p:cNvSpPr>
            <a:spLocks noGrp="1"/>
          </p:cNvSpPr>
          <p:nvPr>
            <p:ph type="subTitle" idx="1"/>
          </p:nvPr>
        </p:nvSpPr>
        <p:spPr/>
        <p:txBody>
          <a:bodyPr/>
          <a:lstStyle/>
          <a:p>
            <a:r>
              <a:rPr lang="en-US" dirty="0" smtClean="0"/>
              <a:t>Roman Catholicism- </a:t>
            </a:r>
            <a:r>
              <a:rPr lang="en-US" dirty="0"/>
              <a:t>T</a:t>
            </a:r>
            <a:r>
              <a:rPr lang="en-US" dirty="0" smtClean="0"/>
              <a:t>heological Differences</a:t>
            </a:r>
            <a:endParaRPr lang="en-US" dirty="0"/>
          </a:p>
        </p:txBody>
      </p:sp>
    </p:spTree>
    <p:extLst>
      <p:ext uri="{BB962C8B-B14F-4D97-AF65-F5344CB8AC3E}">
        <p14:creationId xmlns:p14="http://schemas.microsoft.com/office/powerpoint/2010/main" val="423884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Filioque</a:t>
            </a:r>
            <a:r>
              <a:rPr lang="en-US" dirty="0"/>
              <a:t> </a:t>
            </a:r>
          </a:p>
        </p:txBody>
      </p:sp>
      <p:sp>
        <p:nvSpPr>
          <p:cNvPr id="3" name="Content Placeholder 2"/>
          <p:cNvSpPr>
            <a:spLocks noGrp="1"/>
          </p:cNvSpPr>
          <p:nvPr>
            <p:ph idx="1"/>
          </p:nvPr>
        </p:nvSpPr>
        <p:spPr/>
        <p:txBody>
          <a:bodyPr/>
          <a:lstStyle/>
          <a:p>
            <a:r>
              <a:rPr lang="en-US" dirty="0" smtClean="0"/>
              <a:t>(</a:t>
            </a:r>
            <a:r>
              <a:rPr lang="en-US" dirty="0"/>
              <a:t>Latin, “and the Son”) is an addition to the Nicene-Constantinopolitan Creed that </a:t>
            </a:r>
            <a:r>
              <a:rPr lang="en-US" u="sng" dirty="0">
                <a:solidFill>
                  <a:srgbClr val="F79646"/>
                </a:solidFill>
              </a:rPr>
              <a:t>defines the eternal procession (origin) of the Holy Spirit as being not only from the Father (as is the wording of the original Creed and the Lord in John 15:26), but also “and the Son.”</a:t>
            </a:r>
            <a:r>
              <a:rPr lang="en-US" u="sng" dirty="0">
                <a:solidFill>
                  <a:srgbClr val="F79646"/>
                </a:solidFill>
              </a:rPr>
              <a:t> </a:t>
            </a:r>
          </a:p>
        </p:txBody>
      </p:sp>
    </p:spTree>
    <p:extLst>
      <p:ext uri="{BB962C8B-B14F-4D97-AF65-F5344CB8AC3E}">
        <p14:creationId xmlns:p14="http://schemas.microsoft.com/office/powerpoint/2010/main" val="146798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15:26</a:t>
            </a:r>
            <a:endParaRPr lang="en-US" dirty="0"/>
          </a:p>
        </p:txBody>
      </p:sp>
      <p:sp>
        <p:nvSpPr>
          <p:cNvPr id="3" name="Content Placeholder 2"/>
          <p:cNvSpPr>
            <a:spLocks noGrp="1"/>
          </p:cNvSpPr>
          <p:nvPr>
            <p:ph idx="1"/>
          </p:nvPr>
        </p:nvSpPr>
        <p:spPr/>
        <p:txBody>
          <a:bodyPr/>
          <a:lstStyle/>
          <a:p>
            <a:r>
              <a:rPr lang="en-US" dirty="0"/>
              <a:t>“But when the Helper comes, whom I shall send to you from the Father, the Spirit of truth </a:t>
            </a:r>
            <a:r>
              <a:rPr lang="en-US" u="sng" dirty="0">
                <a:solidFill>
                  <a:srgbClr val="F79646"/>
                </a:solidFill>
              </a:rPr>
              <a:t>who proceeds from the Father</a:t>
            </a:r>
            <a:r>
              <a:rPr lang="en-US" dirty="0"/>
              <a:t>, He will testify of Me</a:t>
            </a:r>
            <a:r>
              <a:rPr lang="en-US" dirty="0" smtClean="0"/>
              <a:t>”</a:t>
            </a:r>
            <a:endParaRPr lang="en-US" dirty="0"/>
          </a:p>
        </p:txBody>
      </p:sp>
    </p:spTree>
    <p:extLst>
      <p:ext uri="{BB962C8B-B14F-4D97-AF65-F5344CB8AC3E}">
        <p14:creationId xmlns:p14="http://schemas.microsoft.com/office/powerpoint/2010/main" val="197428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Instead of any particular attribute belonging only either to the divine Nature or the Person, </a:t>
            </a:r>
            <a:r>
              <a:rPr lang="en-US" u="sng" dirty="0">
                <a:solidFill>
                  <a:srgbClr val="F79646"/>
                </a:solidFill>
              </a:rPr>
              <a:t>the </a:t>
            </a:r>
            <a:r>
              <a:rPr lang="en-US" u="sng" dirty="0" err="1">
                <a:solidFill>
                  <a:srgbClr val="F79646"/>
                </a:solidFill>
              </a:rPr>
              <a:t>Filioque</a:t>
            </a:r>
            <a:r>
              <a:rPr lang="en-US" u="sng" dirty="0">
                <a:solidFill>
                  <a:srgbClr val="F79646"/>
                </a:solidFill>
              </a:rPr>
              <a:t> grants an attribute to two Persons but not the other</a:t>
            </a:r>
            <a:r>
              <a:rPr lang="en-US" dirty="0"/>
              <a:t>. For instance, </a:t>
            </a:r>
            <a:r>
              <a:rPr lang="en-US" dirty="0" err="1"/>
              <a:t>unbegottenness</a:t>
            </a:r>
            <a:r>
              <a:rPr lang="en-US" dirty="0"/>
              <a:t> belongs only to the Father, </a:t>
            </a:r>
            <a:r>
              <a:rPr lang="en-US" dirty="0" err="1"/>
              <a:t>begottenness</a:t>
            </a:r>
            <a:r>
              <a:rPr lang="en-US" dirty="0"/>
              <a:t> belongs to the Son, while procession belongs to the Spirit. </a:t>
            </a:r>
            <a:r>
              <a:rPr lang="en-US" b="1" dirty="0"/>
              <a:t>Likewise, all divine characteristics (e.g., immortality, perfection, omniscience, etc.) belong to all three Persons.</a:t>
            </a:r>
            <a:r>
              <a:rPr lang="en-US" dirty="0"/>
              <a:t> </a:t>
            </a:r>
            <a:endParaRPr lang="en-US" dirty="0"/>
          </a:p>
        </p:txBody>
      </p:sp>
    </p:spTree>
    <p:extLst>
      <p:ext uri="{BB962C8B-B14F-4D97-AF65-F5344CB8AC3E}">
        <p14:creationId xmlns:p14="http://schemas.microsoft.com/office/powerpoint/2010/main" val="331550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But if being the eternal origin of the Spirit’s </a:t>
            </a:r>
            <a:r>
              <a:rPr lang="en-US" dirty="0" smtClean="0"/>
              <a:t>procession belongs </a:t>
            </a:r>
            <a:r>
              <a:rPr lang="en-US" dirty="0"/>
              <a:t>to both the Father and the Son, </a:t>
            </a:r>
            <a:r>
              <a:rPr lang="en-US" u="sng" dirty="0"/>
              <a:t>that </a:t>
            </a:r>
            <a:r>
              <a:rPr lang="en-US" u="sng" dirty="0">
                <a:solidFill>
                  <a:srgbClr val="F79646"/>
                </a:solidFill>
              </a:rPr>
              <a:t>subordinates the Spirit </a:t>
            </a:r>
            <a:r>
              <a:rPr lang="en-US" u="sng" dirty="0"/>
              <a:t>in that He does not possess something that the other two Persons do</a:t>
            </a:r>
            <a:r>
              <a:rPr lang="en-US" dirty="0"/>
              <a:t> </a:t>
            </a:r>
          </a:p>
        </p:txBody>
      </p:sp>
    </p:spTree>
    <p:extLst>
      <p:ext uri="{BB962C8B-B14F-4D97-AF65-F5344CB8AC3E}">
        <p14:creationId xmlns:p14="http://schemas.microsoft.com/office/powerpoint/2010/main" val="316502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Sin</a:t>
            </a:r>
            <a:br>
              <a:rPr lang="en-US" dirty="0"/>
            </a:br>
            <a:endParaRPr lang="en-US" dirty="0"/>
          </a:p>
        </p:txBody>
      </p:sp>
      <p:pic>
        <p:nvPicPr>
          <p:cNvPr id="4" name="Content Placeholder 3"/>
          <p:cNvPicPr>
            <a:picLocks noGrp="1" noChangeAspect="1"/>
          </p:cNvPicPr>
          <p:nvPr>
            <p:ph idx="1"/>
          </p:nvPr>
        </p:nvPicPr>
        <p:blipFill rotWithShape="1">
          <a:blip r:embed="rId2"/>
          <a:srcRect l="205" r="-1674"/>
          <a:stretch/>
        </p:blipFill>
        <p:spPr>
          <a:xfrm>
            <a:off x="762000" y="1600200"/>
            <a:ext cx="7239000" cy="4949371"/>
          </a:xfrm>
        </p:spPr>
      </p:pic>
    </p:spTree>
    <p:extLst>
      <p:ext uri="{BB962C8B-B14F-4D97-AF65-F5344CB8AC3E}">
        <p14:creationId xmlns:p14="http://schemas.microsoft.com/office/powerpoint/2010/main" val="139778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5:12</a:t>
            </a:r>
          </a:p>
        </p:txBody>
      </p:sp>
      <p:sp>
        <p:nvSpPr>
          <p:cNvPr id="3" name="Content Placeholder 2"/>
          <p:cNvSpPr>
            <a:spLocks noGrp="1"/>
          </p:cNvSpPr>
          <p:nvPr>
            <p:ph idx="1"/>
          </p:nvPr>
        </p:nvSpPr>
        <p:spPr/>
        <p:txBody>
          <a:bodyPr/>
          <a:lstStyle/>
          <a:p>
            <a:r>
              <a:rPr lang="en-US" dirty="0" smtClean="0"/>
              <a:t> </a:t>
            </a:r>
            <a:r>
              <a:rPr lang="en-US" dirty="0"/>
              <a:t>“Therefore, just as through one man sin entered the world, and death through sin, and thus death spread to all men, because all sinned.” </a:t>
            </a:r>
            <a:endParaRPr lang="en-US" dirty="0" smtClean="0"/>
          </a:p>
          <a:p>
            <a:endParaRPr lang="en-US" dirty="0"/>
          </a:p>
        </p:txBody>
      </p:sp>
    </p:spTree>
    <p:extLst>
      <p:ext uri="{BB962C8B-B14F-4D97-AF65-F5344CB8AC3E}">
        <p14:creationId xmlns:p14="http://schemas.microsoft.com/office/powerpoint/2010/main" val="226577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5:12 mistranslation</a:t>
            </a:r>
            <a:endParaRPr lang="en-US" dirty="0"/>
          </a:p>
        </p:txBody>
      </p:sp>
      <p:sp>
        <p:nvSpPr>
          <p:cNvPr id="3" name="Content Placeholder 2"/>
          <p:cNvSpPr>
            <a:spLocks noGrp="1"/>
          </p:cNvSpPr>
          <p:nvPr>
            <p:ph idx="1"/>
          </p:nvPr>
        </p:nvSpPr>
        <p:spPr>
          <a:xfrm>
            <a:off x="457200" y="1600200"/>
            <a:ext cx="8229600" cy="4804229"/>
          </a:xfrm>
        </p:spPr>
        <p:txBody>
          <a:bodyPr>
            <a:normAutofit fontScale="92500" lnSpcReduction="20000"/>
          </a:bodyPr>
          <a:lstStyle/>
          <a:p>
            <a:r>
              <a:rPr lang="en-US" dirty="0">
                <a:solidFill>
                  <a:srgbClr val="F79646"/>
                </a:solidFill>
              </a:rPr>
              <a:t>In Latin </a:t>
            </a:r>
            <a:r>
              <a:rPr lang="en-US" dirty="0"/>
              <a:t>translations, the last phrase is in quo </a:t>
            </a:r>
            <a:r>
              <a:rPr lang="en-US" dirty="0" err="1"/>
              <a:t>omnes</a:t>
            </a:r>
            <a:r>
              <a:rPr lang="en-US" dirty="0"/>
              <a:t> </a:t>
            </a:r>
            <a:r>
              <a:rPr lang="en-US" dirty="0" err="1"/>
              <a:t>peccaverunt</a:t>
            </a:r>
            <a:r>
              <a:rPr lang="en-US" dirty="0"/>
              <a:t>, meaning “in whom all have sinned,” saying that in Adam (the “one man”) all sinned, making all guilty of Adam’s sin</a:t>
            </a:r>
            <a:r>
              <a:rPr lang="en-US" dirty="0"/>
              <a:t> </a:t>
            </a:r>
            <a:endParaRPr lang="en-US" dirty="0" smtClean="0"/>
          </a:p>
          <a:p>
            <a:r>
              <a:rPr lang="en-US" dirty="0">
                <a:solidFill>
                  <a:srgbClr val="F79646"/>
                </a:solidFill>
              </a:rPr>
              <a:t>In Greek,</a:t>
            </a:r>
            <a:r>
              <a:rPr lang="en-US" dirty="0"/>
              <a:t> it is </a:t>
            </a:r>
            <a:r>
              <a:rPr lang="en-US" dirty="0" err="1"/>
              <a:t>eph</a:t>
            </a:r>
            <a:r>
              <a:rPr lang="en-US" dirty="0"/>
              <a:t>’ o </a:t>
            </a:r>
            <a:r>
              <a:rPr lang="en-US" dirty="0" err="1"/>
              <a:t>pantes</a:t>
            </a:r>
            <a:r>
              <a:rPr lang="en-US" dirty="0"/>
              <a:t> </a:t>
            </a:r>
            <a:r>
              <a:rPr lang="en-US" dirty="0" err="1"/>
              <a:t>himarton</a:t>
            </a:r>
            <a:r>
              <a:rPr lang="en-US" dirty="0"/>
              <a:t>, “because all sinned,” which is not only the actual wording of the Scripture but the faith of the Orthodox Church. That is, while we all suffer the effects of Adam’s sin (because we are human), we are not guilty of any sins but our own. We did not sin in Adam, but we sin because Adam’s sin made us capable of sin.</a:t>
            </a:r>
            <a:r>
              <a:rPr lang="en-US" dirty="0"/>
              <a:t> </a:t>
            </a:r>
          </a:p>
        </p:txBody>
      </p:sp>
    </p:spTree>
    <p:extLst>
      <p:ext uri="{BB962C8B-B14F-4D97-AF65-F5344CB8AC3E}">
        <p14:creationId xmlns:p14="http://schemas.microsoft.com/office/powerpoint/2010/main" val="131536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Immaculate </a:t>
            </a:r>
            <a:r>
              <a:rPr lang="en-US" dirty="0"/>
              <a:t>Conception</a:t>
            </a:r>
            <a:br>
              <a:rPr lang="en-US" dirty="0"/>
            </a:br>
            <a:endParaRPr lang="en-US" dirty="0"/>
          </a:p>
        </p:txBody>
      </p:sp>
      <p:pic>
        <p:nvPicPr>
          <p:cNvPr id="4" name="Content Placeholder 3"/>
          <p:cNvPicPr>
            <a:picLocks noGrp="1" noChangeAspect="1"/>
          </p:cNvPicPr>
          <p:nvPr>
            <p:ph idx="1"/>
          </p:nvPr>
        </p:nvPicPr>
        <p:blipFill>
          <a:blip r:embed="rId2"/>
          <a:srcRect t="-11216" b="-11216"/>
          <a:stretch>
            <a:fillRect/>
          </a:stretch>
        </p:blipFill>
        <p:spPr/>
      </p:pic>
    </p:spTree>
    <p:extLst>
      <p:ext uri="{BB962C8B-B14F-4D97-AF65-F5344CB8AC3E}">
        <p14:creationId xmlns:p14="http://schemas.microsoft.com/office/powerpoint/2010/main" val="294615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Immaculate Conception The original sin doctrine is also the origin of the immaculate conception teaching, which says that the Virgin Mary was preserved from all stain of original sin when she was conceived (declared as dogma in 1854, though rejected by Thomas Aquinas in the thirteenth century). Christ would therefore be born without it. Yet for the Orthodox, it is not guilt that Christ is born with, but rather mortality. He, like His mother, suffered the effects of fallen human nature (such as hunger, fatigue, etc.), but did not commit any personal sins. </a:t>
            </a:r>
            <a:endParaRPr lang="en-US" dirty="0"/>
          </a:p>
        </p:txBody>
      </p:sp>
    </p:spTree>
    <p:extLst>
      <p:ext uri="{BB962C8B-B14F-4D97-AF65-F5344CB8AC3E}">
        <p14:creationId xmlns:p14="http://schemas.microsoft.com/office/powerpoint/2010/main" val="293827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Orthodox response</a:t>
            </a:r>
            <a:endParaRPr lang="en-US" dirty="0"/>
          </a:p>
        </p:txBody>
      </p:sp>
      <p:sp>
        <p:nvSpPr>
          <p:cNvPr id="3" name="Content Placeholder 2"/>
          <p:cNvSpPr>
            <a:spLocks noGrp="1"/>
          </p:cNvSpPr>
          <p:nvPr>
            <p:ph idx="1"/>
          </p:nvPr>
        </p:nvSpPr>
        <p:spPr/>
        <p:txBody>
          <a:bodyPr/>
          <a:lstStyle/>
          <a:p>
            <a:pPr marL="0" indent="0">
              <a:buNone/>
            </a:pPr>
            <a:r>
              <a:rPr lang="en-US" dirty="0"/>
              <a:t>The original sin/immaculate conception combination puts </a:t>
            </a:r>
            <a:r>
              <a:rPr lang="en-US" dirty="0" smtClean="0"/>
              <a:t>Christ outside </a:t>
            </a:r>
            <a:r>
              <a:rPr lang="en-US" dirty="0"/>
              <a:t>of human nature, making Him not truly human. </a:t>
            </a:r>
            <a:endParaRPr lang="en-US" dirty="0" smtClean="0"/>
          </a:p>
          <a:p>
            <a:pPr marL="0" indent="0">
              <a:buNone/>
            </a:pPr>
            <a:endParaRPr lang="en-US" dirty="0"/>
          </a:p>
          <a:p>
            <a:pPr marL="0" indent="0">
              <a:buNone/>
            </a:pPr>
            <a:r>
              <a:rPr lang="en-US" dirty="0" smtClean="0"/>
              <a:t>“What Christ did not assume, He did not heal.” St Gregory </a:t>
            </a:r>
            <a:r>
              <a:rPr lang="en-US" dirty="0" err="1" smtClean="0"/>
              <a:t>Nazianzen</a:t>
            </a:r>
            <a:endParaRPr lang="en-US" dirty="0"/>
          </a:p>
          <a:p>
            <a:endParaRPr lang="en-US" dirty="0"/>
          </a:p>
        </p:txBody>
      </p:sp>
    </p:spTree>
    <p:extLst>
      <p:ext uri="{BB962C8B-B14F-4D97-AF65-F5344CB8AC3E}">
        <p14:creationId xmlns:p14="http://schemas.microsoft.com/office/powerpoint/2010/main" val="148412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Declaration</a:t>
            </a:r>
            <a:endParaRPr lang="en-US" dirty="0"/>
          </a:p>
        </p:txBody>
      </p:sp>
      <p:pic>
        <p:nvPicPr>
          <p:cNvPr id="4" name="Content Placeholder 3"/>
          <p:cNvPicPr>
            <a:picLocks noGrp="1" noChangeAspect="1"/>
          </p:cNvPicPr>
          <p:nvPr>
            <p:ph idx="1"/>
          </p:nvPr>
        </p:nvPicPr>
        <p:blipFill rotWithShape="1">
          <a:blip r:embed="rId2"/>
          <a:srcRect l="-220" r="-568"/>
          <a:stretch/>
        </p:blipFill>
        <p:spPr>
          <a:xfrm>
            <a:off x="907143" y="1600200"/>
            <a:ext cx="7202714" cy="4913086"/>
          </a:xfrm>
        </p:spPr>
      </p:pic>
    </p:spTree>
    <p:extLst>
      <p:ext uri="{BB962C8B-B14F-4D97-AF65-F5344CB8AC3E}">
        <p14:creationId xmlns:p14="http://schemas.microsoft.com/office/powerpoint/2010/main" val="158634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Purgatory </a:t>
            </a:r>
            <a:r>
              <a:rPr lang="en-US" dirty="0"/>
              <a:t>and Indulgences</a:t>
            </a:r>
            <a:br>
              <a:rPr lang="en-US" dirty="0"/>
            </a:br>
            <a:endParaRPr lang="en-US" dirty="0"/>
          </a:p>
        </p:txBody>
      </p:sp>
      <p:pic>
        <p:nvPicPr>
          <p:cNvPr id="4" name="Content Placeholder 3"/>
          <p:cNvPicPr>
            <a:picLocks noGrp="1" noChangeAspect="1"/>
          </p:cNvPicPr>
          <p:nvPr>
            <p:ph idx="1"/>
          </p:nvPr>
        </p:nvPicPr>
        <p:blipFill>
          <a:blip r:embed="rId2"/>
          <a:srcRect l="-5122" r="-5122"/>
          <a:stretch>
            <a:fillRect/>
          </a:stretch>
        </p:blipFill>
        <p:spPr/>
      </p:pic>
    </p:spTree>
    <p:extLst>
      <p:ext uri="{BB962C8B-B14F-4D97-AF65-F5344CB8AC3E}">
        <p14:creationId xmlns:p14="http://schemas.microsoft.com/office/powerpoint/2010/main" val="395112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of Purgatory</a:t>
            </a:r>
            <a:endParaRPr lang="en-US" dirty="0"/>
          </a:p>
        </p:txBody>
      </p:sp>
      <p:sp>
        <p:nvSpPr>
          <p:cNvPr id="3" name="Content Placeholder 2"/>
          <p:cNvSpPr>
            <a:spLocks noGrp="1"/>
          </p:cNvSpPr>
          <p:nvPr>
            <p:ph idx="1"/>
          </p:nvPr>
        </p:nvSpPr>
        <p:spPr/>
        <p:txBody>
          <a:bodyPr/>
          <a:lstStyle/>
          <a:p>
            <a:pPr marL="0" indent="0">
              <a:buNone/>
            </a:pPr>
            <a:r>
              <a:rPr lang="en-US" dirty="0">
                <a:solidFill>
                  <a:srgbClr val="F79646"/>
                </a:solidFill>
              </a:rPr>
              <a:t>Purgatory</a:t>
            </a:r>
            <a:r>
              <a:rPr lang="en-US" dirty="0"/>
              <a:t> is imagined as </a:t>
            </a:r>
            <a:r>
              <a:rPr lang="en-US" dirty="0">
                <a:solidFill>
                  <a:srgbClr val="F79646"/>
                </a:solidFill>
              </a:rPr>
              <a:t>a place of temporal punishment where a saved believer pays God what he owes by suffering in torment for a certain number of years </a:t>
            </a:r>
            <a:r>
              <a:rPr lang="en-US" dirty="0"/>
              <a:t>(while nonetheless somehow experiencing a joy not known on earth).</a:t>
            </a:r>
            <a:r>
              <a:rPr lang="en-US" dirty="0"/>
              <a:t> </a:t>
            </a:r>
          </a:p>
        </p:txBody>
      </p:sp>
    </p:spTree>
    <p:extLst>
      <p:ext uri="{BB962C8B-B14F-4D97-AF65-F5344CB8AC3E}">
        <p14:creationId xmlns:p14="http://schemas.microsoft.com/office/powerpoint/2010/main" val="3061700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Indulgences</a:t>
            </a:r>
            <a:endParaRPr lang="en-US" dirty="0"/>
          </a:p>
        </p:txBody>
      </p:sp>
      <p:sp>
        <p:nvSpPr>
          <p:cNvPr id="3" name="Content Placeholder 2"/>
          <p:cNvSpPr>
            <a:spLocks noGrp="1"/>
          </p:cNvSpPr>
          <p:nvPr>
            <p:ph idx="1"/>
          </p:nvPr>
        </p:nvSpPr>
        <p:spPr/>
        <p:txBody>
          <a:bodyPr/>
          <a:lstStyle/>
          <a:p>
            <a:r>
              <a:rPr lang="en-US" dirty="0"/>
              <a:t>An indulgence is a remission before God of the temporal punishment due to sins whose guilt has already been forgiven, which the faithful Christian who is duly disposed gains under certain prescribed conditions through the action of the Church which, as the minister of redemption, dispenses and applies with authority the treasury of the satisfactions of Christ and the saints.</a:t>
            </a:r>
            <a:r>
              <a:rPr lang="en-US" dirty="0"/>
              <a:t> </a:t>
            </a:r>
          </a:p>
        </p:txBody>
      </p:sp>
    </p:spTree>
    <p:extLst>
      <p:ext uri="{BB962C8B-B14F-4D97-AF65-F5344CB8AC3E}">
        <p14:creationId xmlns:p14="http://schemas.microsoft.com/office/powerpoint/2010/main" val="122640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Orthodox response to Purgatory</a:t>
            </a:r>
            <a:endParaRPr lang="en-US" dirty="0"/>
          </a:p>
        </p:txBody>
      </p:sp>
      <p:sp>
        <p:nvSpPr>
          <p:cNvPr id="3" name="Content Placeholder 2"/>
          <p:cNvSpPr>
            <a:spLocks noGrp="1"/>
          </p:cNvSpPr>
          <p:nvPr>
            <p:ph idx="1"/>
          </p:nvPr>
        </p:nvSpPr>
        <p:spPr/>
        <p:txBody>
          <a:bodyPr/>
          <a:lstStyle/>
          <a:p>
            <a:r>
              <a:rPr lang="en-US" dirty="0"/>
              <a:t>it assumes a division of salvation into two parts: getting to heaven and being “purged” or paying off the debt of sin. The emphasis in spiritual life is then placed on externalized works in order to earn time out of purgatory rather than personal transformation in order to unite with God. </a:t>
            </a:r>
            <a:endParaRPr lang="en-US" dirty="0"/>
          </a:p>
        </p:txBody>
      </p:sp>
    </p:spTree>
    <p:extLst>
      <p:ext uri="{BB962C8B-B14F-4D97-AF65-F5344CB8AC3E}">
        <p14:creationId xmlns:p14="http://schemas.microsoft.com/office/powerpoint/2010/main" val="25291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3029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982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7219"/>
          </a:xfrm>
        </p:spPr>
        <p:txBody>
          <a:bodyPr>
            <a:normAutofit fontScale="90000"/>
          </a:bodyPr>
          <a:lstStyle/>
          <a:p>
            <a:r>
              <a:rPr lang="en-US" dirty="0" smtClean="0"/>
              <a:t/>
            </a:r>
            <a:br>
              <a:rPr lang="en-US" dirty="0" smtClean="0"/>
            </a:br>
            <a:r>
              <a:rPr lang="en-US" dirty="0" smtClean="0"/>
              <a:t>Article </a:t>
            </a:r>
            <a:r>
              <a:rPr lang="en-US" dirty="0"/>
              <a:t>11 of the shared statement of HH Pope Tawadros and Pope Francis</a:t>
            </a:r>
            <a:br>
              <a:rPr lang="en-US" dirty="0"/>
            </a:br>
            <a:endParaRPr lang="en-US" dirty="0"/>
          </a:p>
        </p:txBody>
      </p:sp>
      <p:sp>
        <p:nvSpPr>
          <p:cNvPr id="3" name="Content Placeholder 2"/>
          <p:cNvSpPr>
            <a:spLocks noGrp="1"/>
          </p:cNvSpPr>
          <p:nvPr>
            <p:ph idx="1"/>
          </p:nvPr>
        </p:nvSpPr>
        <p:spPr>
          <a:xfrm>
            <a:off x="457199" y="1451429"/>
            <a:ext cx="8378371" cy="5025571"/>
          </a:xfrm>
        </p:spPr>
        <p:txBody>
          <a:bodyPr>
            <a:noAutofit/>
          </a:bodyPr>
          <a:lstStyle/>
          <a:p>
            <a:pPr marL="0" indent="0">
              <a:buNone/>
            </a:pPr>
            <a:r>
              <a:rPr lang="en-US" sz="2500" dirty="0" smtClean="0"/>
              <a:t> </a:t>
            </a:r>
            <a:r>
              <a:rPr lang="en-US" sz="2500" dirty="0"/>
              <a:t>In obedience to the work of the Holy Spirit, who sanctifies the church, keeps her throughout the ages, and leads her to full unity — that unity for which Jesus Christ prayed: Today we, Pope Francis and Pope Tawadros II, in order to please the heart of the Lord Jesus, as well as that of our sons and daughters in the faith, mutually declare that we, with one mind and heart, will seek sincerely not to repeat the baptism that has been administered in either of our churches for any person who wishes to join the other. This we confess in obedience to the Holy Scriptures and the faith of the three ecumenical councils assembled in Nicaea, Constantinople and Ephesus. We ask God our Father to guide us, in the times and by the means that the Holy Spirit will choose, to full unity in the mystical Body of Christ.</a:t>
            </a:r>
          </a:p>
          <a:p>
            <a:endParaRPr lang="en-US" sz="2600" dirty="0"/>
          </a:p>
        </p:txBody>
      </p:sp>
    </p:spTree>
    <p:extLst>
      <p:ext uri="{BB962C8B-B14F-4D97-AF65-F5344CB8AC3E}">
        <p14:creationId xmlns:p14="http://schemas.microsoft.com/office/powerpoint/2010/main" val="353317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53"/>
            <a:ext cx="8229600" cy="1143000"/>
          </a:xfrm>
        </p:spPr>
        <p:txBody>
          <a:bodyPr>
            <a:normAutofit fontScale="90000"/>
          </a:bodyPr>
          <a:lstStyle/>
          <a:p>
            <a:r>
              <a:rPr lang="en-US" dirty="0"/>
              <a:t>The Primacy of Rome and the Infallibility of the Pope</a:t>
            </a:r>
            <a:br>
              <a:rPr lang="en-US" dirty="0"/>
            </a:br>
            <a:endParaRPr lang="en-US" dirty="0"/>
          </a:p>
        </p:txBody>
      </p:sp>
      <p:sp>
        <p:nvSpPr>
          <p:cNvPr id="3" name="Content Placeholder 2"/>
          <p:cNvSpPr>
            <a:spLocks noGrp="1"/>
          </p:cNvSpPr>
          <p:nvPr>
            <p:ph idx="1"/>
          </p:nvPr>
        </p:nvSpPr>
        <p:spPr>
          <a:xfrm>
            <a:off x="457200" y="1635353"/>
            <a:ext cx="8229600" cy="4859789"/>
          </a:xfrm>
        </p:spPr>
        <p:txBody>
          <a:bodyPr>
            <a:normAutofit fontScale="92500" lnSpcReduction="20000"/>
          </a:bodyPr>
          <a:lstStyle/>
          <a:p>
            <a:pPr marL="0" indent="0">
              <a:buNone/>
            </a:pPr>
            <a:r>
              <a:rPr lang="en-US" dirty="0"/>
              <a:t>So, then, if anyone says that the Roman pontiff has merely an office of supervision and guidance, and not the full and supreme power of jurisdiction over the whole church, and this not only in matters of faith and morals, but also in those which concern the discipline and government of the church dispersed throughout the whole world; or that he has only the principal part, but not the absolute fullness, of this supreme power; or that this power of his is not ordinary and immediate both over all and each of the churches and over all and each of the pastors and faithful: let him be anathema. (Pastor </a:t>
            </a:r>
            <a:r>
              <a:rPr lang="en-US" dirty="0" err="1"/>
              <a:t>Aeternus</a:t>
            </a:r>
            <a:r>
              <a:rPr lang="en-US" dirty="0" smtClean="0"/>
              <a:t>,</a:t>
            </a:r>
            <a:r>
              <a:rPr lang="en-US" dirty="0"/>
              <a:t> </a:t>
            </a:r>
            <a:r>
              <a:rPr lang="en-US" dirty="0" smtClean="0"/>
              <a:t>Vatican </a:t>
            </a:r>
            <a:r>
              <a:rPr lang="en-US" dirty="0"/>
              <a:t>1, 1870)</a:t>
            </a:r>
          </a:p>
          <a:p>
            <a:endParaRPr lang="en-US" dirty="0"/>
          </a:p>
        </p:txBody>
      </p:sp>
    </p:spTree>
    <p:extLst>
      <p:ext uri="{BB962C8B-B14F-4D97-AF65-F5344CB8AC3E}">
        <p14:creationId xmlns:p14="http://schemas.microsoft.com/office/powerpoint/2010/main" val="64705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Mathew 16:19</a:t>
            </a:r>
            <a:endParaRPr lang="en-US" dirty="0"/>
          </a:p>
        </p:txBody>
      </p:sp>
      <p:sp>
        <p:nvSpPr>
          <p:cNvPr id="3" name="Content Placeholder 2"/>
          <p:cNvSpPr>
            <a:spLocks noGrp="1"/>
          </p:cNvSpPr>
          <p:nvPr>
            <p:ph idx="1"/>
          </p:nvPr>
        </p:nvSpPr>
        <p:spPr/>
        <p:txBody>
          <a:bodyPr/>
          <a:lstStyle/>
          <a:p>
            <a:pPr marL="0" indent="0">
              <a:buNone/>
            </a:pPr>
            <a:r>
              <a:rPr lang="en-US" dirty="0"/>
              <a:t> </a:t>
            </a:r>
            <a:endParaRPr lang="en-US" dirty="0" smtClean="0"/>
          </a:p>
          <a:p>
            <a:pPr marL="0" indent="0">
              <a:buNone/>
            </a:pPr>
            <a:r>
              <a:rPr lang="en-US" dirty="0" smtClean="0"/>
              <a:t>“And </a:t>
            </a:r>
            <a:r>
              <a:rPr lang="en-US" dirty="0"/>
              <a:t>I will give you the keys of the kingdom of heaven, and whatever you bind on earth will be bound in heaven, and whatever you loose on earth will be </a:t>
            </a:r>
            <a:r>
              <a:rPr lang="en-US" dirty="0" smtClean="0"/>
              <a:t>loosed </a:t>
            </a:r>
            <a:r>
              <a:rPr lang="en-US" dirty="0"/>
              <a:t>in heaven.”</a:t>
            </a:r>
          </a:p>
        </p:txBody>
      </p:sp>
    </p:spTree>
    <p:extLst>
      <p:ext uri="{BB962C8B-B14F-4D97-AF65-F5344CB8AC3E}">
        <p14:creationId xmlns:p14="http://schemas.microsoft.com/office/powerpoint/2010/main" val="35819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2:11</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t>
            </a:r>
            <a:r>
              <a:rPr lang="en-US" dirty="0"/>
              <a:t>Now when Peter[a] had come to Antioch, I withstood him to his face, because he was to be blamed</a:t>
            </a:r>
            <a:r>
              <a:rPr lang="en-US" dirty="0" smtClean="0"/>
              <a:t>;”</a:t>
            </a:r>
            <a:endParaRPr lang="en-US" dirty="0"/>
          </a:p>
        </p:txBody>
      </p:sp>
    </p:spTree>
    <p:extLst>
      <p:ext uri="{BB962C8B-B14F-4D97-AF65-F5344CB8AC3E}">
        <p14:creationId xmlns:p14="http://schemas.microsoft.com/office/powerpoint/2010/main" val="236565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Papal Infallibility </a:t>
            </a:r>
            <a:endParaRPr lang="en-US" dirty="0"/>
          </a:p>
        </p:txBody>
      </p:sp>
      <p:sp>
        <p:nvSpPr>
          <p:cNvPr id="3" name="Content Placeholder 2"/>
          <p:cNvSpPr>
            <a:spLocks noGrp="1"/>
          </p:cNvSpPr>
          <p:nvPr>
            <p:ph idx="1"/>
          </p:nvPr>
        </p:nvSpPr>
        <p:spPr/>
        <p:txBody>
          <a:bodyPr/>
          <a:lstStyle/>
          <a:p>
            <a:pPr marL="0" indent="0">
              <a:buNone/>
            </a:pPr>
            <a:r>
              <a:rPr lang="en-US" dirty="0"/>
              <a:t>This dogma was solemnly defined by the First Vatican Council in 1870: This see of St. Peter always remains unblemished by any error, in accordance with the divine promise of our Lord and </a:t>
            </a:r>
            <a:r>
              <a:rPr lang="en-US" dirty="0" err="1"/>
              <a:t>Saviour</a:t>
            </a:r>
            <a:r>
              <a:rPr lang="en-US" dirty="0"/>
              <a:t> to the prince of his disciples. . . . </a:t>
            </a:r>
            <a:endParaRPr lang="en-US" dirty="0"/>
          </a:p>
        </p:txBody>
      </p:sp>
    </p:spTree>
    <p:extLst>
      <p:ext uri="{BB962C8B-B14F-4D97-AF65-F5344CB8AC3E}">
        <p14:creationId xmlns:p14="http://schemas.microsoft.com/office/powerpoint/2010/main" val="264393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2430"/>
            <a:ext cx="8229600" cy="5569856"/>
          </a:xfrm>
        </p:spPr>
        <p:txBody>
          <a:bodyPr>
            <a:normAutofit/>
          </a:bodyPr>
          <a:lstStyle/>
          <a:p>
            <a:pPr marL="0" indent="0">
              <a:buNone/>
            </a:pPr>
            <a:r>
              <a:rPr lang="en-US" dirty="0" smtClean="0"/>
              <a:t>. </a:t>
            </a:r>
            <a:r>
              <a:rPr lang="en-US" dirty="0"/>
              <a:t>. . . We teach and define as a divinely revealed dogma that when the Roman</a:t>
            </a:r>
            <a:br>
              <a:rPr lang="en-US" dirty="0"/>
            </a:br>
            <a:r>
              <a:rPr lang="en-US" dirty="0">
                <a:solidFill>
                  <a:schemeClr val="accent6"/>
                </a:solidFill>
              </a:rPr>
              <a:t>Pontiff speaks ex cathedra, that is, when, in the exercise of his office as shepherd and teacher of all Christians, in virtue of his supreme apostolic authority, </a:t>
            </a:r>
            <a:r>
              <a:rPr lang="en-US" u="sng" dirty="0">
                <a:solidFill>
                  <a:schemeClr val="accent6"/>
                </a:solidFill>
              </a:rPr>
              <a:t>he defines a doctrine concerning faith or morals to be held by the whole Church, he possesses, by the divine assistance promised to him in blessed Peter, that infallibility which the divine Redeemer willed his Church to enjoy </a:t>
            </a:r>
            <a:r>
              <a:rPr lang="en-US" dirty="0">
                <a:solidFill>
                  <a:schemeClr val="accent6"/>
                </a:solidFill>
              </a:rPr>
              <a:t>in defining doctrine concerning faith or morals. </a:t>
            </a:r>
            <a:endParaRPr lang="en-US" dirty="0">
              <a:solidFill>
                <a:schemeClr val="accent6"/>
              </a:solidFill>
            </a:endParaRPr>
          </a:p>
        </p:txBody>
      </p:sp>
    </p:spTree>
    <p:extLst>
      <p:ext uri="{BB962C8B-B14F-4D97-AF65-F5344CB8AC3E}">
        <p14:creationId xmlns:p14="http://schemas.microsoft.com/office/powerpoint/2010/main" val="70189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t>
            </a:r>
            <a:r>
              <a:rPr lang="en-US" b="1" u="sng" dirty="0" err="1" smtClean="0"/>
              <a:t>Filioque</a:t>
            </a:r>
            <a:r>
              <a:rPr lang="en-US" dirty="0" smtClean="0"/>
              <a:t>”</a:t>
            </a:r>
            <a:endParaRPr lang="en-US" dirty="0"/>
          </a:p>
        </p:txBody>
      </p:sp>
      <p:pic>
        <p:nvPicPr>
          <p:cNvPr id="4" name="Content Placeholder 3"/>
          <p:cNvPicPr>
            <a:picLocks noGrp="1" noChangeAspect="1"/>
          </p:cNvPicPr>
          <p:nvPr>
            <p:ph idx="1"/>
          </p:nvPr>
        </p:nvPicPr>
        <p:blipFill>
          <a:blip r:embed="rId2"/>
          <a:srcRect t="-5518" b="-5518"/>
          <a:stretch>
            <a:fillRect/>
          </a:stretch>
        </p:blipFill>
        <p:spPr/>
      </p:pic>
    </p:spTree>
    <p:extLst>
      <p:ext uri="{BB962C8B-B14F-4D97-AF65-F5344CB8AC3E}">
        <p14:creationId xmlns:p14="http://schemas.microsoft.com/office/powerpoint/2010/main" val="2671214006"/>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40</TotalTime>
  <Words>1159</Words>
  <Application>Microsoft Macintosh PowerPoint</Application>
  <PresentationFormat>On-screen Show (4:3)</PresentationFormat>
  <Paragraphs>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 Black </vt:lpstr>
      <vt:lpstr>Comparative Theology</vt:lpstr>
      <vt:lpstr>Common Declaration</vt:lpstr>
      <vt:lpstr> Article 11 of the shared statement of HH Pope Tawadros and Pope Francis </vt:lpstr>
      <vt:lpstr>The Primacy of Rome and the Infallibility of the Pope </vt:lpstr>
      <vt:lpstr>Mathew 16:19</vt:lpstr>
      <vt:lpstr>Galatians 2:11</vt:lpstr>
      <vt:lpstr>Papal Infallibility </vt:lpstr>
      <vt:lpstr>PowerPoint Presentation</vt:lpstr>
      <vt:lpstr>“Filioque”</vt:lpstr>
      <vt:lpstr>The Filioque </vt:lpstr>
      <vt:lpstr>John 15:26</vt:lpstr>
      <vt:lpstr>PowerPoint Presentation</vt:lpstr>
      <vt:lpstr>PowerPoint Presentation</vt:lpstr>
      <vt:lpstr> Original Sin </vt:lpstr>
      <vt:lpstr>Romans 5:12</vt:lpstr>
      <vt:lpstr>Romans 5:12 mistranslation</vt:lpstr>
      <vt:lpstr> Immaculate Conception </vt:lpstr>
      <vt:lpstr>PowerPoint Presentation</vt:lpstr>
      <vt:lpstr>Orthodox response</vt:lpstr>
      <vt:lpstr> Purgatory and Indulgences </vt:lpstr>
      <vt:lpstr>Doctrine of Purgatory</vt:lpstr>
      <vt:lpstr>Indulgences</vt:lpstr>
      <vt:lpstr>Orthodox response to Purgatory</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Theology</dc:title>
  <dc:creator>Apple User</dc:creator>
  <cp:lastModifiedBy>Apple User</cp:lastModifiedBy>
  <cp:revision>5</cp:revision>
  <dcterms:created xsi:type="dcterms:W3CDTF">2017-05-13T22:17:28Z</dcterms:created>
  <dcterms:modified xsi:type="dcterms:W3CDTF">2017-05-13T22:57:45Z</dcterms:modified>
</cp:coreProperties>
</file>