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4" r:id="rId1"/>
  </p:sldMasterIdLst>
  <p:notesMasterIdLst>
    <p:notesMasterId r:id="rId19"/>
  </p:notesMasterIdLst>
  <p:sldIdLst>
    <p:sldId id="256" r:id="rId2"/>
    <p:sldId id="271" r:id="rId3"/>
    <p:sldId id="269" r:id="rId4"/>
    <p:sldId id="257" r:id="rId5"/>
    <p:sldId id="258" r:id="rId6"/>
    <p:sldId id="259" r:id="rId7"/>
    <p:sldId id="260" r:id="rId8"/>
    <p:sldId id="261" r:id="rId9"/>
    <p:sldId id="262" r:id="rId10"/>
    <p:sldId id="263" r:id="rId11"/>
    <p:sldId id="264" r:id="rId12"/>
    <p:sldId id="265" r:id="rId13"/>
    <p:sldId id="266" r:id="rId14"/>
    <p:sldId id="270" r:id="rId15"/>
    <p:sldId id="272" r:id="rId16"/>
    <p:sldId id="267" r:id="rId17"/>
    <p:sldId id="27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41"/>
    <p:restoredTop sz="93350"/>
  </p:normalViewPr>
  <p:slideViewPr>
    <p:cSldViewPr snapToGrid="0" snapToObjects="1">
      <p:cViewPr>
        <p:scale>
          <a:sx n="59" d="100"/>
          <a:sy n="59" d="100"/>
        </p:scale>
        <p:origin x="-696" y="-48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D01936-2ED3-824D-B51E-A0CE12A20373}" type="datetimeFigureOut">
              <a:rPr lang="en-US" smtClean="0"/>
              <a:t>3/4/2018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49E0E3-B13E-3C43-AD3E-B4AAFFCF07A0}" type="slidenum">
              <a:rPr lang="en-US" smtClean="0"/>
              <a:t>‹#›</a:t>
            </a:fld>
            <a:endParaRPr lang="en-US"/>
          </a:p>
        </p:txBody>
      </p:sp>
    </p:spTree>
    <p:extLst>
      <p:ext uri="{BB962C8B-B14F-4D97-AF65-F5344CB8AC3E}">
        <p14:creationId xmlns:p14="http://schemas.microsoft.com/office/powerpoint/2010/main" val="898096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A7C88F1-4A2E-7F48-AB93-B8A5C8CEBB07}"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2D1E2F-E675-7E41-A22D-CE5FD1FFB5C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7C88F1-4A2E-7F48-AB93-B8A5C8CEBB07}"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2D1E2F-E675-7E41-A22D-CE5FD1FFB5C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7C88F1-4A2E-7F48-AB93-B8A5C8CEBB07}"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2D1E2F-E675-7E41-A22D-CE5FD1FFB5C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7C88F1-4A2E-7F48-AB93-B8A5C8CEBB07}"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2D1E2F-E675-7E41-A22D-CE5FD1FFB5C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7C88F1-4A2E-7F48-AB93-B8A5C8CEBB07}"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2D1E2F-E675-7E41-A22D-CE5FD1FFB5C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A7C88F1-4A2E-7F48-AB93-B8A5C8CEBB07}" type="datetimeFigureOut">
              <a:rPr lang="en-US" smtClean="0"/>
              <a:t>3/4/2018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2D1E2F-E675-7E41-A22D-CE5FD1FFB5C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A7C88F1-4A2E-7F48-AB93-B8A5C8CEBB07}" type="datetimeFigureOut">
              <a:rPr lang="en-US" smtClean="0"/>
              <a:t>3/4/2018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2D1E2F-E675-7E41-A22D-CE5FD1FFB5C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A7C88F1-4A2E-7F48-AB93-B8A5C8CEBB07}" type="datetimeFigureOut">
              <a:rPr lang="en-US" smtClean="0"/>
              <a:t>3/4/2018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2D1E2F-E675-7E41-A22D-CE5FD1FFB5C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A7C88F1-4A2E-7F48-AB93-B8A5C8CEBB07}" type="datetimeFigureOut">
              <a:rPr lang="en-US" smtClean="0"/>
              <a:t>3/4/2018</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982D1E2F-E675-7E41-A22D-CE5FD1FFB5C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A7C88F1-4A2E-7F48-AB93-B8A5C8CEBB07}" type="datetimeFigureOut">
              <a:rPr lang="en-US" smtClean="0"/>
              <a:t>3/4/2018</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82D1E2F-E675-7E41-A22D-CE5FD1FFB5C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accent2"/>
          </a:solid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7C88F1-4A2E-7F48-AB93-B8A5C8CEBB07}" type="datetimeFigureOut">
              <a:rPr lang="en-US" smtClean="0"/>
              <a:t>3/4/2018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2D1E2F-E675-7E41-A22D-CE5FD1FFB5C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A7C88F1-4A2E-7F48-AB93-B8A5C8CEBB07}" type="datetimeFigureOut">
              <a:rPr lang="en-US" smtClean="0"/>
              <a:t>3/4/2018</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82D1E2F-E675-7E41-A22D-CE5FD1FFB5CD}"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28370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4800" dirty="0" smtClean="0">
                <a:solidFill>
                  <a:srgbClr val="C00000"/>
                </a:solidFill>
                <a:latin typeface="Times New Roman" charset="0"/>
                <a:ea typeface="Times New Roman" charset="0"/>
                <a:cs typeface="Times New Roman" charset="0"/>
              </a:rPr>
              <a:t>Believing lies defile holiness!</a:t>
            </a:r>
            <a:endParaRPr lang="en-US" sz="4800" dirty="0">
              <a:solidFill>
                <a:srgbClr val="C00000"/>
              </a:solidFill>
              <a:latin typeface="Times New Roman" charset="0"/>
              <a:ea typeface="Times New Roman" charset="0"/>
              <a:cs typeface="Times New Roman" charset="0"/>
            </a:endParaRPr>
          </a:p>
        </p:txBody>
      </p:sp>
      <p:sp>
        <p:nvSpPr>
          <p:cNvPr id="3" name="Subtitle 2"/>
          <p:cNvSpPr>
            <a:spLocks noGrp="1"/>
          </p:cNvSpPr>
          <p:nvPr>
            <p:ph type="subTitle" idx="1"/>
          </p:nvPr>
        </p:nvSpPr>
        <p:spPr/>
        <p:txBody>
          <a:bodyPr/>
          <a:lstStyle/>
          <a:p>
            <a:pPr algn="ctr"/>
            <a:r>
              <a:rPr lang="en-US" sz="4800" dirty="0" smtClean="0">
                <a:solidFill>
                  <a:srgbClr val="C00000"/>
                </a:solidFill>
                <a:latin typeface="Times New Roman" charset="0"/>
                <a:ea typeface="Times New Roman" charset="0"/>
                <a:cs typeface="Times New Roman" charset="0"/>
              </a:rPr>
              <a:t>Path to holiness</a:t>
            </a:r>
            <a:endParaRPr lang="en-US" sz="4800" dirty="0">
              <a:solidFill>
                <a:srgbClr val="C00000"/>
              </a:solidFill>
              <a:latin typeface="Times New Roman" charset="0"/>
              <a:ea typeface="Times New Roman" charset="0"/>
              <a:cs typeface="Times New Roman" charset="0"/>
            </a:endParaRPr>
          </a:p>
        </p:txBody>
      </p:sp>
      <p:pic>
        <p:nvPicPr>
          <p:cNvPr id="5" name="Content Placeholder 3"/>
          <p:cNvPicPr>
            <a:picLocks noChangeAspect="1"/>
          </p:cNvPicPr>
          <p:nvPr/>
        </p:nvPicPr>
        <p:blipFill rotWithShape="1">
          <a:blip r:embed="rId2"/>
          <a:srcRect r="4446" b="1"/>
          <a:stretch/>
        </p:blipFill>
        <p:spPr>
          <a:xfrm>
            <a:off x="3211652" y="289459"/>
            <a:ext cx="5570398" cy="3133349"/>
          </a:xfrm>
          <a:prstGeom prst="rect">
            <a:avLst/>
          </a:prstGeom>
        </p:spPr>
      </p:pic>
    </p:spTree>
    <p:extLst>
      <p:ext uri="{BB962C8B-B14F-4D97-AF65-F5344CB8AC3E}">
        <p14:creationId xmlns:p14="http://schemas.microsoft.com/office/powerpoint/2010/main" val="19107764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u="sng" dirty="0" smtClean="0">
                <a:solidFill>
                  <a:srgbClr val="C00000"/>
                </a:solidFill>
                <a:latin typeface="Times New Roman" charset="0"/>
                <a:ea typeface="Times New Roman" charset="0"/>
                <a:cs typeface="Times New Roman" charset="0"/>
              </a:rPr>
              <a:t>4. Thirst</a:t>
            </a:r>
            <a:endParaRPr lang="en-US" sz="6000" b="1" u="sng" dirty="0">
              <a:solidFill>
                <a:srgbClr val="C00000"/>
              </a:solidFill>
              <a:latin typeface="Times New Roman" charset="0"/>
              <a:ea typeface="Times New Roman" charset="0"/>
              <a:cs typeface="Times New Roman" charset="0"/>
            </a:endParaRPr>
          </a:p>
        </p:txBody>
      </p:sp>
      <p:sp>
        <p:nvSpPr>
          <p:cNvPr id="3" name="Content Placeholder 2"/>
          <p:cNvSpPr>
            <a:spLocks noGrp="1"/>
          </p:cNvSpPr>
          <p:nvPr>
            <p:ph idx="1"/>
          </p:nvPr>
        </p:nvSpPr>
        <p:spPr>
          <a:xfrm>
            <a:off x="685800" y="1905000"/>
            <a:ext cx="10394707" cy="4343400"/>
          </a:xfrm>
        </p:spPr>
        <p:txBody>
          <a:bodyPr>
            <a:normAutofit fontScale="92500"/>
          </a:bodyPr>
          <a:lstStyle/>
          <a:p>
            <a:pPr algn="just"/>
            <a:r>
              <a:rPr lang="en-US" sz="3900" b="1" cap="none" baseline="30000" dirty="0" smtClean="0">
                <a:latin typeface="Times New Roman" charset="0"/>
                <a:ea typeface="Times New Roman" charset="0"/>
                <a:cs typeface="Times New Roman" charset="0"/>
              </a:rPr>
              <a:t>2 </a:t>
            </a:r>
            <a:r>
              <a:rPr lang="en-US" sz="3900" cap="none" dirty="0" smtClean="0">
                <a:latin typeface="Times New Roman" charset="0"/>
                <a:ea typeface="Times New Roman" charset="0"/>
                <a:cs typeface="Times New Roman" charset="0"/>
              </a:rPr>
              <a:t>therefore the people contended with Moses, and said, “give us water, that we may drink.” so Moses said to them, “why do you contend with me? </a:t>
            </a:r>
            <a:r>
              <a:rPr lang="en-US" sz="3900" b="1" cap="none" dirty="0" smtClean="0">
                <a:solidFill>
                  <a:srgbClr val="FF0000"/>
                </a:solidFill>
                <a:latin typeface="Times New Roman" charset="0"/>
                <a:ea typeface="Times New Roman" charset="0"/>
                <a:cs typeface="Times New Roman" charset="0"/>
              </a:rPr>
              <a:t>why do you tempt the </a:t>
            </a:r>
            <a:r>
              <a:rPr lang="en-US" sz="3900" b="1" cap="small" dirty="0" smtClean="0">
                <a:solidFill>
                  <a:srgbClr val="FF0000"/>
                </a:solidFill>
                <a:latin typeface="Times New Roman" charset="0"/>
                <a:ea typeface="Times New Roman" charset="0"/>
                <a:cs typeface="Times New Roman" charset="0"/>
              </a:rPr>
              <a:t>lord</a:t>
            </a:r>
            <a:r>
              <a:rPr lang="en-US" sz="3900" b="1" cap="none" dirty="0" smtClean="0">
                <a:solidFill>
                  <a:srgbClr val="FF0000"/>
                </a:solidFill>
                <a:latin typeface="Times New Roman" charset="0"/>
                <a:ea typeface="Times New Roman" charset="0"/>
                <a:cs typeface="Times New Roman" charset="0"/>
              </a:rPr>
              <a:t>?” </a:t>
            </a:r>
            <a:r>
              <a:rPr lang="en-US" sz="3900" b="1" cap="none" baseline="30000" dirty="0" smtClean="0">
                <a:latin typeface="Times New Roman" charset="0"/>
                <a:ea typeface="Times New Roman" charset="0"/>
                <a:cs typeface="Times New Roman" charset="0"/>
              </a:rPr>
              <a:t>3 </a:t>
            </a:r>
            <a:r>
              <a:rPr lang="en-US" sz="3900" cap="none" dirty="0" smtClean="0">
                <a:latin typeface="Times New Roman" charset="0"/>
                <a:ea typeface="Times New Roman" charset="0"/>
                <a:cs typeface="Times New Roman" charset="0"/>
              </a:rPr>
              <a:t>and the people thirsted there for water, and </a:t>
            </a:r>
            <a:r>
              <a:rPr lang="en-US" sz="3900" b="1" cap="none" dirty="0" smtClean="0">
                <a:solidFill>
                  <a:srgbClr val="FF0000"/>
                </a:solidFill>
                <a:latin typeface="Times New Roman" charset="0"/>
                <a:ea typeface="Times New Roman" charset="0"/>
                <a:cs typeface="Times New Roman" charset="0"/>
              </a:rPr>
              <a:t>the people complained against Moses, and said, “why </a:t>
            </a:r>
            <a:r>
              <a:rPr lang="en-US" sz="3900" b="1" i="1" cap="none" dirty="0" smtClean="0">
                <a:solidFill>
                  <a:srgbClr val="FF0000"/>
                </a:solidFill>
                <a:latin typeface="Times New Roman" charset="0"/>
                <a:ea typeface="Times New Roman" charset="0"/>
                <a:cs typeface="Times New Roman" charset="0"/>
              </a:rPr>
              <a:t>is</a:t>
            </a:r>
            <a:r>
              <a:rPr lang="en-US" sz="3900" b="1" cap="none" dirty="0" smtClean="0">
                <a:solidFill>
                  <a:srgbClr val="FF0000"/>
                </a:solidFill>
                <a:latin typeface="Times New Roman" charset="0"/>
                <a:ea typeface="Times New Roman" charset="0"/>
                <a:cs typeface="Times New Roman" charset="0"/>
              </a:rPr>
              <a:t> it you have brought us up out of Egypt, to kill us and our children and our livestock with thirst?</a:t>
            </a:r>
            <a:r>
              <a:rPr lang="en-US" sz="3900" cap="none" dirty="0" smtClean="0">
                <a:latin typeface="Times New Roman" charset="0"/>
                <a:ea typeface="Times New Roman" charset="0"/>
                <a:cs typeface="Times New Roman" charset="0"/>
              </a:rPr>
              <a:t>” Ex 17:2,3</a:t>
            </a:r>
          </a:p>
          <a:p>
            <a:endParaRPr lang="en-US" dirty="0"/>
          </a:p>
        </p:txBody>
      </p:sp>
    </p:spTree>
    <p:extLst>
      <p:ext uri="{BB962C8B-B14F-4D97-AF65-F5344CB8AC3E}">
        <p14:creationId xmlns:p14="http://schemas.microsoft.com/office/powerpoint/2010/main" val="6144150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solidFill>
                  <a:srgbClr val="C00000"/>
                </a:solidFill>
                <a:latin typeface="Times New Roman" charset="0"/>
                <a:ea typeface="Times New Roman" charset="0"/>
                <a:cs typeface="Times New Roman" charset="0"/>
              </a:rPr>
              <a:t>Water from the Rock</a:t>
            </a:r>
            <a:endParaRPr lang="en-US" b="1" u="sng" dirty="0">
              <a:solidFill>
                <a:srgbClr val="C00000"/>
              </a:solidFill>
              <a:latin typeface="Times New Roman" charset="0"/>
              <a:ea typeface="Times New Roman" charset="0"/>
              <a:cs typeface="Times New Roman" charset="0"/>
            </a:endParaRPr>
          </a:p>
        </p:txBody>
      </p:sp>
      <p:sp>
        <p:nvSpPr>
          <p:cNvPr id="3" name="Content Placeholder 2"/>
          <p:cNvSpPr>
            <a:spLocks noGrp="1"/>
          </p:cNvSpPr>
          <p:nvPr>
            <p:ph idx="1"/>
          </p:nvPr>
        </p:nvSpPr>
        <p:spPr>
          <a:xfrm>
            <a:off x="685800" y="2063396"/>
            <a:ext cx="10394707" cy="3613504"/>
          </a:xfrm>
        </p:spPr>
        <p:txBody>
          <a:bodyPr>
            <a:normAutofit/>
          </a:bodyPr>
          <a:lstStyle/>
          <a:p>
            <a:r>
              <a:rPr lang="en-US" sz="3500" b="1" cap="none" baseline="30000" dirty="0" smtClean="0">
                <a:latin typeface="Times New Roman" charset="0"/>
                <a:ea typeface="Times New Roman" charset="0"/>
                <a:cs typeface="Times New Roman" charset="0"/>
              </a:rPr>
              <a:t>5 </a:t>
            </a:r>
            <a:r>
              <a:rPr lang="en-US" sz="3500" cap="none" dirty="0" smtClean="0">
                <a:latin typeface="Times New Roman" charset="0"/>
                <a:ea typeface="Times New Roman" charset="0"/>
                <a:cs typeface="Times New Roman" charset="0"/>
              </a:rPr>
              <a:t>and the </a:t>
            </a:r>
            <a:r>
              <a:rPr lang="en-US" sz="3500" cap="small" dirty="0" smtClean="0">
                <a:latin typeface="Times New Roman" charset="0"/>
                <a:ea typeface="Times New Roman" charset="0"/>
                <a:cs typeface="Times New Roman" charset="0"/>
              </a:rPr>
              <a:t>lord</a:t>
            </a:r>
            <a:r>
              <a:rPr lang="en-US" sz="3500" cap="none" dirty="0" smtClean="0">
                <a:latin typeface="Times New Roman" charset="0"/>
                <a:ea typeface="Times New Roman" charset="0"/>
                <a:cs typeface="Times New Roman" charset="0"/>
              </a:rPr>
              <a:t> said to Moses, “go on before the people, and take with you some of the elders of Israel. also take in your hand your rod with which you struck the river, and go. </a:t>
            </a:r>
            <a:r>
              <a:rPr lang="en-US" sz="3500" b="1" cap="none" baseline="30000" dirty="0" smtClean="0">
                <a:latin typeface="Times New Roman" charset="0"/>
                <a:ea typeface="Times New Roman" charset="0"/>
                <a:cs typeface="Times New Roman" charset="0"/>
              </a:rPr>
              <a:t>6 </a:t>
            </a:r>
            <a:r>
              <a:rPr lang="en-US" sz="3500" cap="none" dirty="0" smtClean="0">
                <a:latin typeface="Times New Roman" charset="0"/>
                <a:ea typeface="Times New Roman" charset="0"/>
                <a:cs typeface="Times New Roman" charset="0"/>
              </a:rPr>
              <a:t>behold, I will stand before you there on the rock in </a:t>
            </a:r>
            <a:r>
              <a:rPr lang="en-US" sz="3500" cap="none" dirty="0" err="1">
                <a:latin typeface="Times New Roman" charset="0"/>
                <a:ea typeface="Times New Roman" charset="0"/>
                <a:cs typeface="Times New Roman" charset="0"/>
              </a:rPr>
              <a:t>H</a:t>
            </a:r>
            <a:r>
              <a:rPr lang="en-US" sz="3500" cap="none" dirty="0" err="1" smtClean="0">
                <a:latin typeface="Times New Roman" charset="0"/>
                <a:ea typeface="Times New Roman" charset="0"/>
                <a:cs typeface="Times New Roman" charset="0"/>
              </a:rPr>
              <a:t>oreb</a:t>
            </a:r>
            <a:r>
              <a:rPr lang="en-US" sz="3500" cap="none" dirty="0" smtClean="0">
                <a:latin typeface="Times New Roman" charset="0"/>
                <a:ea typeface="Times New Roman" charset="0"/>
                <a:cs typeface="Times New Roman" charset="0"/>
              </a:rPr>
              <a:t>; and you shall strike the rock, </a:t>
            </a:r>
            <a:r>
              <a:rPr lang="en-US" sz="3500" b="1" u="sng" cap="none" dirty="0" smtClean="0">
                <a:solidFill>
                  <a:srgbClr val="FF0000"/>
                </a:solidFill>
                <a:latin typeface="Times New Roman" charset="0"/>
                <a:ea typeface="Times New Roman" charset="0"/>
                <a:cs typeface="Times New Roman" charset="0"/>
              </a:rPr>
              <a:t>and water will come out of it, that the people may drink.” and Moses did so in the sight of the elders of Israel. </a:t>
            </a:r>
            <a:r>
              <a:rPr lang="en-US" sz="3500" b="1" cap="none" dirty="0" smtClean="0">
                <a:latin typeface="Times New Roman" charset="0"/>
                <a:ea typeface="Times New Roman" charset="0"/>
                <a:cs typeface="Times New Roman" charset="0"/>
              </a:rPr>
              <a:t> Ex 17:5,6</a:t>
            </a:r>
          </a:p>
          <a:p>
            <a:endParaRPr lang="en-US" dirty="0"/>
          </a:p>
        </p:txBody>
      </p:sp>
    </p:spTree>
    <p:extLst>
      <p:ext uri="{BB962C8B-B14F-4D97-AF65-F5344CB8AC3E}">
        <p14:creationId xmlns:p14="http://schemas.microsoft.com/office/powerpoint/2010/main" val="14698220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solidFill>
                  <a:srgbClr val="C00000"/>
                </a:solidFill>
                <a:latin typeface="Times New Roman" charset="0"/>
                <a:ea typeface="Times New Roman" charset="0"/>
                <a:cs typeface="Times New Roman" charset="0"/>
              </a:rPr>
              <a:t>5. F</a:t>
            </a:r>
            <a:r>
              <a:rPr lang="en-US" b="1" u="sng" cap="none" dirty="0" smtClean="0">
                <a:solidFill>
                  <a:srgbClr val="C00000"/>
                </a:solidFill>
                <a:latin typeface="Times New Roman" charset="0"/>
                <a:ea typeface="Times New Roman" charset="0"/>
                <a:cs typeface="Times New Roman" charset="0"/>
              </a:rPr>
              <a:t>irst</a:t>
            </a:r>
            <a:r>
              <a:rPr lang="en-US" b="1" u="sng" dirty="0" smtClean="0">
                <a:solidFill>
                  <a:srgbClr val="C00000"/>
                </a:solidFill>
                <a:latin typeface="Times New Roman" charset="0"/>
                <a:ea typeface="Times New Roman" charset="0"/>
                <a:cs typeface="Times New Roman" charset="0"/>
              </a:rPr>
              <a:t> w</a:t>
            </a:r>
            <a:r>
              <a:rPr lang="en-US" b="1" u="sng" cap="none" dirty="0" smtClean="0">
                <a:solidFill>
                  <a:srgbClr val="C00000"/>
                </a:solidFill>
                <a:latin typeface="Times New Roman" charset="0"/>
                <a:ea typeface="Times New Roman" charset="0"/>
                <a:cs typeface="Times New Roman" charset="0"/>
              </a:rPr>
              <a:t>ar</a:t>
            </a:r>
            <a:endParaRPr lang="en-US" b="1" u="sng" cap="none" dirty="0">
              <a:solidFill>
                <a:srgbClr val="C00000"/>
              </a:solidFill>
              <a:latin typeface="Times New Roman" charset="0"/>
              <a:ea typeface="Times New Roman" charset="0"/>
              <a:cs typeface="Times New Roman" charset="0"/>
            </a:endParaRPr>
          </a:p>
        </p:txBody>
      </p:sp>
      <p:sp>
        <p:nvSpPr>
          <p:cNvPr id="3" name="Content Placeholder 2"/>
          <p:cNvSpPr>
            <a:spLocks noGrp="1"/>
          </p:cNvSpPr>
          <p:nvPr>
            <p:ph idx="1"/>
          </p:nvPr>
        </p:nvSpPr>
        <p:spPr>
          <a:xfrm>
            <a:off x="1097280" y="1737360"/>
            <a:ext cx="10058400" cy="4131734"/>
          </a:xfrm>
        </p:spPr>
        <p:txBody>
          <a:bodyPr>
            <a:noAutofit/>
          </a:bodyPr>
          <a:lstStyle/>
          <a:p>
            <a:pPr algn="just"/>
            <a:r>
              <a:rPr lang="en-US" sz="4800" cap="none" dirty="0">
                <a:latin typeface="Times New Roman" charset="0"/>
                <a:ea typeface="Times New Roman" charset="0"/>
                <a:cs typeface="Times New Roman" charset="0"/>
              </a:rPr>
              <a:t>T</a:t>
            </a:r>
            <a:r>
              <a:rPr lang="en-US" sz="4800" cap="none" dirty="0" smtClean="0">
                <a:latin typeface="Times New Roman" charset="0"/>
                <a:ea typeface="Times New Roman" charset="0"/>
                <a:cs typeface="Times New Roman" charset="0"/>
              </a:rPr>
              <a:t>hen all the congregation of the children of Israel set out on their journey from the wilderness of Sin, </a:t>
            </a:r>
            <a:r>
              <a:rPr lang="en-US" sz="4800" b="1" u="sng" cap="none" dirty="0" smtClean="0">
                <a:solidFill>
                  <a:srgbClr val="FF0000"/>
                </a:solidFill>
                <a:latin typeface="Times New Roman" charset="0"/>
                <a:ea typeface="Times New Roman" charset="0"/>
                <a:cs typeface="Times New Roman" charset="0"/>
              </a:rPr>
              <a:t>according to the commandment of the </a:t>
            </a:r>
            <a:r>
              <a:rPr lang="en-US" sz="4800" b="1" u="sng" cap="small" dirty="0" smtClean="0">
                <a:solidFill>
                  <a:srgbClr val="FF0000"/>
                </a:solidFill>
                <a:latin typeface="Times New Roman" charset="0"/>
                <a:ea typeface="Times New Roman" charset="0"/>
                <a:cs typeface="Times New Roman" charset="0"/>
              </a:rPr>
              <a:t>lord</a:t>
            </a:r>
            <a:r>
              <a:rPr lang="en-US" sz="4800" b="1" u="sng" cap="none" dirty="0" smtClean="0">
                <a:solidFill>
                  <a:srgbClr val="FF0000"/>
                </a:solidFill>
                <a:latin typeface="Times New Roman" charset="0"/>
                <a:ea typeface="Times New Roman" charset="0"/>
                <a:cs typeface="Times New Roman" charset="0"/>
              </a:rPr>
              <a:t>, and camped in </a:t>
            </a:r>
            <a:r>
              <a:rPr lang="en-US" sz="4800" b="1" u="sng" cap="none" dirty="0" err="1">
                <a:solidFill>
                  <a:srgbClr val="FF0000"/>
                </a:solidFill>
                <a:latin typeface="Times New Roman" charset="0"/>
                <a:ea typeface="Times New Roman" charset="0"/>
                <a:cs typeface="Times New Roman" charset="0"/>
              </a:rPr>
              <a:t>R</a:t>
            </a:r>
            <a:r>
              <a:rPr lang="en-US" sz="4800" b="1" u="sng" cap="none" dirty="0" err="1" smtClean="0">
                <a:solidFill>
                  <a:srgbClr val="FF0000"/>
                </a:solidFill>
                <a:latin typeface="Times New Roman" charset="0"/>
                <a:ea typeface="Times New Roman" charset="0"/>
                <a:cs typeface="Times New Roman" charset="0"/>
              </a:rPr>
              <a:t>ephidim</a:t>
            </a:r>
            <a:r>
              <a:rPr lang="en-US" sz="4800" cap="none" dirty="0" smtClean="0">
                <a:latin typeface="Times New Roman" charset="0"/>
                <a:ea typeface="Times New Roman" charset="0"/>
                <a:cs typeface="Times New Roman" charset="0"/>
              </a:rPr>
              <a:t>. ..</a:t>
            </a:r>
            <a:r>
              <a:rPr lang="en-US" sz="4800" b="1" cap="none" baseline="30000" dirty="0" smtClean="0">
                <a:latin typeface="Times New Roman" charset="0"/>
                <a:ea typeface="Times New Roman" charset="0"/>
                <a:cs typeface="Times New Roman" charset="0"/>
              </a:rPr>
              <a:t> 8 </a:t>
            </a:r>
            <a:r>
              <a:rPr lang="en-US" sz="4800" cap="none" dirty="0" smtClean="0">
                <a:latin typeface="Times New Roman" charset="0"/>
                <a:ea typeface="Times New Roman" charset="0"/>
                <a:cs typeface="Times New Roman" charset="0"/>
              </a:rPr>
              <a:t>now </a:t>
            </a:r>
            <a:r>
              <a:rPr lang="en-US" sz="4800" cap="none" dirty="0">
                <a:latin typeface="Times New Roman" charset="0"/>
                <a:ea typeface="Times New Roman" charset="0"/>
                <a:cs typeface="Times New Roman" charset="0"/>
              </a:rPr>
              <a:t>A</a:t>
            </a:r>
            <a:r>
              <a:rPr lang="en-US" sz="4800" cap="none" dirty="0" smtClean="0">
                <a:latin typeface="Times New Roman" charset="0"/>
                <a:ea typeface="Times New Roman" charset="0"/>
                <a:cs typeface="Times New Roman" charset="0"/>
              </a:rPr>
              <a:t>malek came and fought with Israel </a:t>
            </a:r>
            <a:r>
              <a:rPr lang="en-US" sz="4800" b="1" cap="none" dirty="0" smtClean="0">
                <a:solidFill>
                  <a:srgbClr val="FF0000"/>
                </a:solidFill>
                <a:latin typeface="Times New Roman" charset="0"/>
                <a:ea typeface="Times New Roman" charset="0"/>
                <a:cs typeface="Times New Roman" charset="0"/>
              </a:rPr>
              <a:t>in </a:t>
            </a:r>
            <a:r>
              <a:rPr lang="en-US" sz="4800" b="1" cap="none" dirty="0" err="1">
                <a:solidFill>
                  <a:srgbClr val="FF0000"/>
                </a:solidFill>
                <a:latin typeface="Times New Roman" charset="0"/>
                <a:ea typeface="Times New Roman" charset="0"/>
                <a:cs typeface="Times New Roman" charset="0"/>
              </a:rPr>
              <a:t>R</a:t>
            </a:r>
            <a:r>
              <a:rPr lang="en-US" sz="4800" b="1" cap="none" dirty="0" err="1" smtClean="0">
                <a:solidFill>
                  <a:srgbClr val="FF0000"/>
                </a:solidFill>
                <a:latin typeface="Times New Roman" charset="0"/>
                <a:ea typeface="Times New Roman" charset="0"/>
                <a:cs typeface="Times New Roman" charset="0"/>
              </a:rPr>
              <a:t>ephidim</a:t>
            </a:r>
            <a:r>
              <a:rPr lang="en-US" sz="4800" cap="none" dirty="0" smtClean="0">
                <a:latin typeface="Times New Roman" charset="0"/>
                <a:ea typeface="Times New Roman" charset="0"/>
                <a:cs typeface="Times New Roman" charset="0"/>
              </a:rPr>
              <a:t>. Ex 17:1,8</a:t>
            </a:r>
            <a:endParaRPr lang="en-US" sz="4800" cap="none" dirty="0">
              <a:latin typeface="Times New Roman" charset="0"/>
              <a:ea typeface="Times New Roman" charset="0"/>
              <a:cs typeface="Times New Roman" charset="0"/>
            </a:endParaRPr>
          </a:p>
        </p:txBody>
      </p:sp>
    </p:spTree>
    <p:extLst>
      <p:ext uri="{BB962C8B-B14F-4D97-AF65-F5344CB8AC3E}">
        <p14:creationId xmlns:p14="http://schemas.microsoft.com/office/powerpoint/2010/main" val="297981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solidFill>
                  <a:srgbClr val="C00000"/>
                </a:solidFill>
                <a:latin typeface="Times New Roman" charset="0"/>
                <a:ea typeface="Times New Roman" charset="0"/>
                <a:cs typeface="Times New Roman" charset="0"/>
              </a:rPr>
              <a:t>Jehovah </a:t>
            </a:r>
            <a:r>
              <a:rPr lang="en-US" b="1" u="sng" dirty="0" err="1" smtClean="0">
                <a:solidFill>
                  <a:srgbClr val="C00000"/>
                </a:solidFill>
                <a:latin typeface="Times New Roman" charset="0"/>
                <a:ea typeface="Times New Roman" charset="0"/>
                <a:cs typeface="Times New Roman" charset="0"/>
              </a:rPr>
              <a:t>Nissi</a:t>
            </a:r>
            <a:endParaRPr lang="en-US" b="1" u="sng" dirty="0">
              <a:solidFill>
                <a:srgbClr val="C00000"/>
              </a:solidFill>
              <a:latin typeface="Times New Roman" charset="0"/>
              <a:ea typeface="Times New Roman" charset="0"/>
              <a:cs typeface="Times New Roman" charset="0"/>
            </a:endParaRPr>
          </a:p>
        </p:txBody>
      </p:sp>
      <p:sp>
        <p:nvSpPr>
          <p:cNvPr id="3" name="Content Placeholder 2"/>
          <p:cNvSpPr>
            <a:spLocks noGrp="1"/>
          </p:cNvSpPr>
          <p:nvPr>
            <p:ph idx="1"/>
          </p:nvPr>
        </p:nvSpPr>
        <p:spPr>
          <a:xfrm>
            <a:off x="1097280" y="1845734"/>
            <a:ext cx="10058400" cy="4326466"/>
          </a:xfrm>
        </p:spPr>
        <p:txBody>
          <a:bodyPr>
            <a:noAutofit/>
          </a:bodyPr>
          <a:lstStyle/>
          <a:p>
            <a:pPr algn="just"/>
            <a:r>
              <a:rPr lang="en-US" sz="4000" b="1" cap="none" baseline="30000" dirty="0" smtClean="0">
                <a:latin typeface="Times New Roman" charset="0"/>
                <a:ea typeface="Times New Roman" charset="0"/>
                <a:cs typeface="Times New Roman" charset="0"/>
              </a:rPr>
              <a:t>13 </a:t>
            </a:r>
            <a:r>
              <a:rPr lang="en-US" sz="4000" cap="none" dirty="0" smtClean="0">
                <a:latin typeface="Times New Roman" charset="0"/>
                <a:ea typeface="Times New Roman" charset="0"/>
                <a:cs typeface="Times New Roman" charset="0"/>
              </a:rPr>
              <a:t>so </a:t>
            </a:r>
            <a:r>
              <a:rPr lang="en-US" sz="4000" b="1" u="sng" cap="none" dirty="0" smtClean="0">
                <a:solidFill>
                  <a:srgbClr val="FF0000"/>
                </a:solidFill>
                <a:latin typeface="Times New Roman" charset="0"/>
                <a:ea typeface="Times New Roman" charset="0"/>
                <a:cs typeface="Times New Roman" charset="0"/>
              </a:rPr>
              <a:t>Joshua defeated </a:t>
            </a:r>
            <a:r>
              <a:rPr lang="en-US" sz="4000" b="1" u="sng" cap="none" dirty="0">
                <a:solidFill>
                  <a:srgbClr val="FF0000"/>
                </a:solidFill>
                <a:latin typeface="Times New Roman" charset="0"/>
                <a:ea typeface="Times New Roman" charset="0"/>
                <a:cs typeface="Times New Roman" charset="0"/>
              </a:rPr>
              <a:t>A</a:t>
            </a:r>
            <a:r>
              <a:rPr lang="en-US" sz="4000" b="1" u="sng" cap="none" dirty="0" smtClean="0">
                <a:solidFill>
                  <a:srgbClr val="FF0000"/>
                </a:solidFill>
                <a:latin typeface="Times New Roman" charset="0"/>
                <a:ea typeface="Times New Roman" charset="0"/>
                <a:cs typeface="Times New Roman" charset="0"/>
              </a:rPr>
              <a:t>malek and his people </a:t>
            </a:r>
            <a:r>
              <a:rPr lang="en-US" sz="4000" cap="none" dirty="0" smtClean="0">
                <a:latin typeface="Times New Roman" charset="0"/>
                <a:ea typeface="Times New Roman" charset="0"/>
                <a:cs typeface="Times New Roman" charset="0"/>
              </a:rPr>
              <a:t>with the edge of the sword. </a:t>
            </a:r>
            <a:r>
              <a:rPr lang="en-US" sz="4000" b="1" cap="none" baseline="30000" dirty="0" smtClean="0">
                <a:latin typeface="Times New Roman" charset="0"/>
                <a:ea typeface="Times New Roman" charset="0"/>
                <a:cs typeface="Times New Roman" charset="0"/>
              </a:rPr>
              <a:t>14 </a:t>
            </a:r>
            <a:r>
              <a:rPr lang="en-US" sz="4000" cap="none" dirty="0" smtClean="0">
                <a:latin typeface="Times New Roman" charset="0"/>
                <a:ea typeface="Times New Roman" charset="0"/>
                <a:cs typeface="Times New Roman" charset="0"/>
              </a:rPr>
              <a:t>then the </a:t>
            </a:r>
            <a:r>
              <a:rPr lang="en-US" sz="4000" cap="small" dirty="0" smtClean="0">
                <a:latin typeface="Times New Roman" charset="0"/>
                <a:ea typeface="Times New Roman" charset="0"/>
                <a:cs typeface="Times New Roman" charset="0"/>
              </a:rPr>
              <a:t>lord</a:t>
            </a:r>
            <a:r>
              <a:rPr lang="en-US" sz="4000" cap="none" dirty="0" smtClean="0">
                <a:latin typeface="Times New Roman" charset="0"/>
                <a:ea typeface="Times New Roman" charset="0"/>
                <a:cs typeface="Times New Roman" charset="0"/>
              </a:rPr>
              <a:t> said to Moses, “write this </a:t>
            </a:r>
            <a:r>
              <a:rPr lang="en-US" sz="4000" i="1" cap="none" dirty="0" smtClean="0">
                <a:latin typeface="Times New Roman" charset="0"/>
                <a:ea typeface="Times New Roman" charset="0"/>
                <a:cs typeface="Times New Roman" charset="0"/>
              </a:rPr>
              <a:t>for</a:t>
            </a:r>
            <a:r>
              <a:rPr lang="en-US" sz="4000" cap="none" dirty="0" smtClean="0">
                <a:latin typeface="Times New Roman" charset="0"/>
                <a:ea typeface="Times New Roman" charset="0"/>
                <a:cs typeface="Times New Roman" charset="0"/>
              </a:rPr>
              <a:t> a memorial in the book and recount </a:t>
            </a:r>
            <a:r>
              <a:rPr lang="en-US" sz="4000" i="1" cap="none" dirty="0" smtClean="0">
                <a:latin typeface="Times New Roman" charset="0"/>
                <a:ea typeface="Times New Roman" charset="0"/>
                <a:cs typeface="Times New Roman" charset="0"/>
              </a:rPr>
              <a:t>it</a:t>
            </a:r>
            <a:r>
              <a:rPr lang="en-US" sz="4000" cap="none" dirty="0" smtClean="0">
                <a:latin typeface="Times New Roman" charset="0"/>
                <a:ea typeface="Times New Roman" charset="0"/>
                <a:cs typeface="Times New Roman" charset="0"/>
              </a:rPr>
              <a:t> in the hearing of Joshua, that I will utterly blot out the remembrance of Amalek from under heaven.” </a:t>
            </a:r>
            <a:r>
              <a:rPr lang="en-US" sz="4000" b="1" cap="none" baseline="30000" dirty="0" smtClean="0">
                <a:latin typeface="Times New Roman" charset="0"/>
                <a:ea typeface="Times New Roman" charset="0"/>
                <a:cs typeface="Times New Roman" charset="0"/>
              </a:rPr>
              <a:t>15 </a:t>
            </a:r>
            <a:r>
              <a:rPr lang="en-US" sz="4000" cap="none" dirty="0" smtClean="0">
                <a:latin typeface="Times New Roman" charset="0"/>
                <a:ea typeface="Times New Roman" charset="0"/>
                <a:cs typeface="Times New Roman" charset="0"/>
              </a:rPr>
              <a:t>and </a:t>
            </a:r>
            <a:r>
              <a:rPr lang="en-US" sz="4000" b="1" u="sng" cap="none" dirty="0" smtClean="0">
                <a:solidFill>
                  <a:srgbClr val="FF0000"/>
                </a:solidFill>
                <a:latin typeface="Times New Roman" charset="0"/>
                <a:ea typeface="Times New Roman" charset="0"/>
                <a:cs typeface="Times New Roman" charset="0"/>
              </a:rPr>
              <a:t>Moses built an altar and called its name, the-</a:t>
            </a:r>
            <a:r>
              <a:rPr lang="en-US" sz="4000" b="1" u="sng" cap="small" dirty="0" smtClean="0">
                <a:solidFill>
                  <a:srgbClr val="FF0000"/>
                </a:solidFill>
                <a:latin typeface="Times New Roman" charset="0"/>
                <a:ea typeface="Times New Roman" charset="0"/>
                <a:cs typeface="Times New Roman" charset="0"/>
              </a:rPr>
              <a:t>lord</a:t>
            </a:r>
            <a:r>
              <a:rPr lang="en-US" sz="4000" b="1" u="sng" cap="none" dirty="0" smtClean="0">
                <a:solidFill>
                  <a:srgbClr val="FF0000"/>
                </a:solidFill>
                <a:latin typeface="Times New Roman" charset="0"/>
                <a:ea typeface="Times New Roman" charset="0"/>
                <a:cs typeface="Times New Roman" charset="0"/>
              </a:rPr>
              <a:t>-is-my-banner</a:t>
            </a:r>
            <a:r>
              <a:rPr lang="en-US" sz="4000" cap="none" dirty="0" smtClean="0">
                <a:latin typeface="Times New Roman" charset="0"/>
                <a:ea typeface="Times New Roman" charset="0"/>
                <a:cs typeface="Times New Roman" charset="0"/>
              </a:rPr>
              <a:t>;</a:t>
            </a:r>
            <a:r>
              <a:rPr lang="en-US" sz="4000" cap="none" baseline="30000" dirty="0" smtClean="0">
                <a:latin typeface="Times New Roman" charset="0"/>
                <a:ea typeface="Times New Roman" charset="0"/>
                <a:cs typeface="Times New Roman" charset="0"/>
              </a:rPr>
              <a:t> </a:t>
            </a:r>
            <a:r>
              <a:rPr lang="en-US" sz="4000" cap="none" dirty="0" smtClean="0">
                <a:latin typeface="Times New Roman" charset="0"/>
                <a:ea typeface="Times New Roman" charset="0"/>
                <a:cs typeface="Times New Roman" charset="0"/>
              </a:rPr>
              <a:t> 17:13-15</a:t>
            </a:r>
            <a:endParaRPr lang="en-US" sz="4000" cap="none" dirty="0">
              <a:latin typeface="Times New Roman" charset="0"/>
              <a:ea typeface="Times New Roman" charset="0"/>
              <a:cs typeface="Times New Roman" charset="0"/>
            </a:endParaRPr>
          </a:p>
        </p:txBody>
      </p:sp>
    </p:spTree>
    <p:extLst>
      <p:ext uri="{BB962C8B-B14F-4D97-AF65-F5344CB8AC3E}">
        <p14:creationId xmlns:p14="http://schemas.microsoft.com/office/powerpoint/2010/main" val="9065535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solidFill>
                  <a:srgbClr val="C00000"/>
                </a:solidFill>
                <a:latin typeface="Times New Roman" charset="0"/>
                <a:ea typeface="Times New Roman" charset="0"/>
                <a:cs typeface="Times New Roman" charset="0"/>
              </a:rPr>
              <a:t>Where are your hearts?</a:t>
            </a:r>
            <a:endParaRPr lang="en-US" b="1" u="sng" dirty="0">
              <a:solidFill>
                <a:srgbClr val="C00000"/>
              </a:solidFill>
              <a:latin typeface="Times New Roman" charset="0"/>
              <a:ea typeface="Times New Roman" charset="0"/>
              <a:cs typeface="Times New Roman" charset="0"/>
            </a:endParaRPr>
          </a:p>
        </p:txBody>
      </p:sp>
      <p:sp>
        <p:nvSpPr>
          <p:cNvPr id="3" name="Content Placeholder 2"/>
          <p:cNvSpPr>
            <a:spLocks noGrp="1"/>
          </p:cNvSpPr>
          <p:nvPr>
            <p:ph idx="1"/>
          </p:nvPr>
        </p:nvSpPr>
        <p:spPr>
          <a:xfrm>
            <a:off x="1097280" y="1845734"/>
            <a:ext cx="10058400" cy="4326466"/>
          </a:xfrm>
        </p:spPr>
        <p:txBody>
          <a:bodyPr>
            <a:noAutofit/>
          </a:bodyPr>
          <a:lstStyle/>
          <a:p>
            <a:pPr algn="just"/>
            <a:r>
              <a:rPr lang="en-US" sz="4000" b="1" cap="none" baseline="30000" dirty="0" smtClean="0">
                <a:latin typeface="Times New Roman" charset="0"/>
                <a:ea typeface="Times New Roman" charset="0"/>
                <a:cs typeface="Times New Roman" charset="0"/>
              </a:rPr>
              <a:t>38 </a:t>
            </a:r>
            <a:r>
              <a:rPr lang="en-US" sz="4000" cap="none" dirty="0" smtClean="0">
                <a:latin typeface="Times New Roman" charset="0"/>
                <a:ea typeface="Times New Roman" charset="0"/>
                <a:cs typeface="Times New Roman" charset="0"/>
              </a:rPr>
              <a:t>“This is he (Moses) who was in the congregation in the wilderness with the angel who spoke to him on mount Sinai, and </a:t>
            </a:r>
            <a:r>
              <a:rPr lang="en-US" sz="4000" i="1" cap="none" dirty="0" smtClean="0">
                <a:latin typeface="Times New Roman" charset="0"/>
                <a:ea typeface="Times New Roman" charset="0"/>
                <a:cs typeface="Times New Roman" charset="0"/>
              </a:rPr>
              <a:t>with</a:t>
            </a:r>
            <a:r>
              <a:rPr lang="en-US" sz="4000" cap="none" dirty="0" smtClean="0">
                <a:latin typeface="Times New Roman" charset="0"/>
                <a:ea typeface="Times New Roman" charset="0"/>
                <a:cs typeface="Times New Roman" charset="0"/>
              </a:rPr>
              <a:t> our fathers, the one who received the living oracles to give to us, </a:t>
            </a:r>
            <a:r>
              <a:rPr lang="en-US" sz="4000" b="1" cap="none" baseline="30000" dirty="0" smtClean="0">
                <a:latin typeface="Times New Roman" charset="0"/>
                <a:ea typeface="Times New Roman" charset="0"/>
                <a:cs typeface="Times New Roman" charset="0"/>
              </a:rPr>
              <a:t>39 </a:t>
            </a:r>
            <a:r>
              <a:rPr lang="en-US" sz="4000" cap="none" dirty="0" smtClean="0">
                <a:latin typeface="Times New Roman" charset="0"/>
                <a:ea typeface="Times New Roman" charset="0"/>
                <a:cs typeface="Times New Roman" charset="0"/>
              </a:rPr>
              <a:t>whom </a:t>
            </a:r>
            <a:r>
              <a:rPr lang="en-US" sz="4000" b="1" cap="none" dirty="0" smtClean="0">
                <a:solidFill>
                  <a:srgbClr val="FF0000"/>
                </a:solidFill>
                <a:latin typeface="Times New Roman" charset="0"/>
                <a:ea typeface="Times New Roman" charset="0"/>
                <a:cs typeface="Times New Roman" charset="0"/>
              </a:rPr>
              <a:t>our fathers would not obey, but rejected. and </a:t>
            </a:r>
            <a:r>
              <a:rPr lang="en-US" sz="4000" b="1" u="sng" cap="none" dirty="0" smtClean="0">
                <a:solidFill>
                  <a:srgbClr val="FF0000"/>
                </a:solidFill>
                <a:latin typeface="Times New Roman" charset="0"/>
                <a:ea typeface="Times New Roman" charset="0"/>
                <a:cs typeface="Times New Roman" charset="0"/>
              </a:rPr>
              <a:t>in their hearts they turned back to Egypt</a:t>
            </a:r>
            <a:r>
              <a:rPr lang="en-US" sz="4000" cap="none" dirty="0" smtClean="0">
                <a:latin typeface="Times New Roman" charset="0"/>
                <a:ea typeface="Times New Roman" charset="0"/>
                <a:cs typeface="Times New Roman" charset="0"/>
              </a:rPr>
              <a:t>, Act 7:38,39</a:t>
            </a:r>
            <a:endParaRPr lang="en-US" sz="4000" cap="none" dirty="0">
              <a:latin typeface="Times New Roman" charset="0"/>
              <a:ea typeface="Times New Roman" charset="0"/>
              <a:cs typeface="Times New Roman" charset="0"/>
            </a:endParaRPr>
          </a:p>
        </p:txBody>
      </p:sp>
    </p:spTree>
    <p:extLst>
      <p:ext uri="{BB962C8B-B14F-4D97-AF65-F5344CB8AC3E}">
        <p14:creationId xmlns:p14="http://schemas.microsoft.com/office/powerpoint/2010/main" val="6897831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209551"/>
            <a:ext cx="10396882" cy="1485900"/>
          </a:xfrm>
        </p:spPr>
        <p:txBody>
          <a:bodyPr>
            <a:normAutofit/>
          </a:bodyPr>
          <a:lstStyle/>
          <a:p>
            <a:pPr algn="ctr"/>
            <a:r>
              <a:rPr lang="en-US" b="1" u="sng" dirty="0" smtClean="0">
                <a:solidFill>
                  <a:srgbClr val="C00000"/>
                </a:solidFill>
                <a:latin typeface="Times New Roman" charset="0"/>
                <a:ea typeface="Times New Roman" charset="0"/>
                <a:cs typeface="Times New Roman" charset="0"/>
              </a:rPr>
              <a:t>Sinful desires of their hearts</a:t>
            </a:r>
            <a:endParaRPr lang="en-US" b="1" u="sng" dirty="0">
              <a:solidFill>
                <a:srgbClr val="C00000"/>
              </a:solidFill>
              <a:latin typeface="Times New Roman" charset="0"/>
              <a:ea typeface="Times New Roman" charset="0"/>
              <a:cs typeface="Times New Roman" charset="0"/>
            </a:endParaRPr>
          </a:p>
        </p:txBody>
      </p:sp>
      <p:sp>
        <p:nvSpPr>
          <p:cNvPr id="3" name="Content Placeholder 2"/>
          <p:cNvSpPr>
            <a:spLocks noGrp="1"/>
          </p:cNvSpPr>
          <p:nvPr>
            <p:ph idx="1"/>
          </p:nvPr>
        </p:nvSpPr>
        <p:spPr>
          <a:xfrm>
            <a:off x="685800" y="1695452"/>
            <a:ext cx="10394707" cy="4495798"/>
          </a:xfrm>
        </p:spPr>
        <p:txBody>
          <a:bodyPr>
            <a:noAutofit/>
          </a:bodyPr>
          <a:lstStyle/>
          <a:p>
            <a:pPr algn="just"/>
            <a:r>
              <a:rPr lang="en-US" sz="3600" cap="none" dirty="0" smtClean="0">
                <a:latin typeface="Times New Roman" charset="0"/>
                <a:ea typeface="Times New Roman" charset="0"/>
                <a:cs typeface="Times New Roman" charset="0"/>
              </a:rPr>
              <a:t>“For although they knew God, they neither glorified him as God nor gave thanks to him, but </a:t>
            </a:r>
            <a:r>
              <a:rPr lang="en-US" sz="3600" b="1" cap="none" dirty="0" smtClean="0">
                <a:solidFill>
                  <a:srgbClr val="FF0000"/>
                </a:solidFill>
                <a:latin typeface="Times New Roman" charset="0"/>
                <a:ea typeface="Times New Roman" charset="0"/>
                <a:cs typeface="Times New Roman" charset="0"/>
              </a:rPr>
              <a:t>their thinking became futile and their foolish hearts were darkened. </a:t>
            </a:r>
            <a:r>
              <a:rPr lang="en-US" sz="3600" cap="none" dirty="0" smtClean="0">
                <a:latin typeface="Times New Roman" charset="0"/>
                <a:ea typeface="Times New Roman" charset="0"/>
                <a:cs typeface="Times New Roman" charset="0"/>
              </a:rPr>
              <a:t>although they claimed to be wise, </a:t>
            </a:r>
            <a:r>
              <a:rPr lang="en-US" sz="3600" b="1" cap="none" dirty="0" smtClean="0">
                <a:solidFill>
                  <a:srgbClr val="FF0000"/>
                </a:solidFill>
                <a:latin typeface="Times New Roman" charset="0"/>
                <a:ea typeface="Times New Roman" charset="0"/>
                <a:cs typeface="Times New Roman" charset="0"/>
              </a:rPr>
              <a:t>they became fools and exchanged the glory of the immortal god for images made to look like mortal man and birds and animals and reptiles. therefore God gave them over in the sinful desires of their hearts</a:t>
            </a:r>
            <a:r>
              <a:rPr lang="en-US" sz="3600" cap="none" dirty="0" smtClean="0">
                <a:latin typeface="Times New Roman" charset="0"/>
                <a:ea typeface="Times New Roman" charset="0"/>
                <a:cs typeface="Times New Roman" charset="0"/>
              </a:rPr>
              <a:t>….” Rom 1:21-24</a:t>
            </a:r>
            <a:endParaRPr lang="en-US" sz="3600" cap="none"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7534306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u="sng" dirty="0" smtClean="0">
                <a:solidFill>
                  <a:srgbClr val="C00000"/>
                </a:solidFill>
                <a:latin typeface="Times New Roman" charset="0"/>
                <a:ea typeface="Times New Roman" charset="0"/>
                <a:cs typeface="Times New Roman" charset="0"/>
              </a:rPr>
              <a:t>Believing lies defile holiness</a:t>
            </a:r>
            <a:endParaRPr lang="en-US" b="1" u="sng" dirty="0">
              <a:solidFill>
                <a:srgbClr val="C00000"/>
              </a:solidFill>
              <a:latin typeface="Times New Roman" charset="0"/>
              <a:ea typeface="Times New Roman" charset="0"/>
              <a:cs typeface="Times New Roman" charset="0"/>
            </a:endParaRPr>
          </a:p>
        </p:txBody>
      </p:sp>
      <p:sp>
        <p:nvSpPr>
          <p:cNvPr id="3" name="Content Placeholder 2"/>
          <p:cNvSpPr>
            <a:spLocks noGrp="1"/>
          </p:cNvSpPr>
          <p:nvPr>
            <p:ph idx="1"/>
          </p:nvPr>
        </p:nvSpPr>
        <p:spPr/>
        <p:txBody>
          <a:bodyPr>
            <a:noAutofit/>
          </a:bodyPr>
          <a:lstStyle/>
          <a:p>
            <a:pPr algn="just"/>
            <a:r>
              <a:rPr lang="en-US" sz="2800" b="1" baseline="30000" dirty="0" smtClean="0"/>
              <a:t>2</a:t>
            </a:r>
            <a:r>
              <a:rPr lang="en-US" sz="4000" b="1" cap="none" baseline="30000" dirty="0" smtClean="0">
                <a:latin typeface="Times New Roman" charset="0"/>
                <a:ea typeface="Times New Roman" charset="0"/>
                <a:cs typeface="Times New Roman" charset="0"/>
              </a:rPr>
              <a:t> </a:t>
            </a:r>
            <a:r>
              <a:rPr lang="en-US" sz="4000" b="1" cap="none" dirty="0" smtClean="0">
                <a:solidFill>
                  <a:srgbClr val="FF0000"/>
                </a:solidFill>
                <a:latin typeface="Times New Roman" charset="0"/>
                <a:ea typeface="Times New Roman" charset="0"/>
                <a:cs typeface="Times New Roman" charset="0"/>
              </a:rPr>
              <a:t>all were baptized </a:t>
            </a:r>
            <a:r>
              <a:rPr lang="en-US" sz="4000" cap="none" dirty="0" smtClean="0">
                <a:latin typeface="Times New Roman" charset="0"/>
                <a:ea typeface="Times New Roman" charset="0"/>
                <a:cs typeface="Times New Roman" charset="0"/>
              </a:rPr>
              <a:t>into Moses in the cloud and in the sea, </a:t>
            </a:r>
            <a:r>
              <a:rPr lang="en-US" sz="4000" b="1" cap="none" baseline="30000" dirty="0" smtClean="0">
                <a:latin typeface="Times New Roman" charset="0"/>
                <a:ea typeface="Times New Roman" charset="0"/>
                <a:cs typeface="Times New Roman" charset="0"/>
              </a:rPr>
              <a:t>3 </a:t>
            </a:r>
            <a:r>
              <a:rPr lang="en-US" sz="4000" b="1" cap="none" dirty="0" smtClean="0">
                <a:solidFill>
                  <a:srgbClr val="FF0000"/>
                </a:solidFill>
                <a:latin typeface="Times New Roman" charset="0"/>
                <a:ea typeface="Times New Roman" charset="0"/>
                <a:cs typeface="Times New Roman" charset="0"/>
              </a:rPr>
              <a:t>all ate the same spiritual food</a:t>
            </a:r>
            <a:r>
              <a:rPr lang="en-US" sz="4000" cap="none" dirty="0" smtClean="0">
                <a:latin typeface="Times New Roman" charset="0"/>
                <a:ea typeface="Times New Roman" charset="0"/>
                <a:cs typeface="Times New Roman" charset="0"/>
              </a:rPr>
              <a:t>, </a:t>
            </a:r>
            <a:r>
              <a:rPr lang="en-US" sz="4000" b="1" cap="none" baseline="30000" dirty="0" smtClean="0">
                <a:latin typeface="Times New Roman" charset="0"/>
                <a:ea typeface="Times New Roman" charset="0"/>
                <a:cs typeface="Times New Roman" charset="0"/>
              </a:rPr>
              <a:t>4 </a:t>
            </a:r>
            <a:r>
              <a:rPr lang="en-US" sz="4000" cap="none" dirty="0" smtClean="0">
                <a:latin typeface="Times New Roman" charset="0"/>
                <a:ea typeface="Times New Roman" charset="0"/>
                <a:cs typeface="Times New Roman" charset="0"/>
              </a:rPr>
              <a:t>and </a:t>
            </a:r>
            <a:r>
              <a:rPr lang="en-US" sz="4000" b="1" cap="none" dirty="0" smtClean="0">
                <a:solidFill>
                  <a:srgbClr val="FF0000"/>
                </a:solidFill>
                <a:latin typeface="Times New Roman" charset="0"/>
                <a:ea typeface="Times New Roman" charset="0"/>
                <a:cs typeface="Times New Roman" charset="0"/>
              </a:rPr>
              <a:t>all drank the same spiritual drink.</a:t>
            </a:r>
            <a:r>
              <a:rPr lang="en-US" sz="4000" cap="none" dirty="0" smtClean="0">
                <a:latin typeface="Times New Roman" charset="0"/>
                <a:ea typeface="Times New Roman" charset="0"/>
                <a:cs typeface="Times New Roman" charset="0"/>
              </a:rPr>
              <a:t> for they drank of that spiritual rock that followed them, and that rock was Christ. </a:t>
            </a:r>
            <a:r>
              <a:rPr lang="en-US" sz="4000" b="1" cap="none" baseline="30000" dirty="0" smtClean="0">
                <a:latin typeface="Times New Roman" charset="0"/>
                <a:ea typeface="Times New Roman" charset="0"/>
                <a:cs typeface="Times New Roman" charset="0"/>
              </a:rPr>
              <a:t>5 </a:t>
            </a:r>
            <a:r>
              <a:rPr lang="en-US" sz="4000" b="1" cap="none" dirty="0" smtClean="0">
                <a:solidFill>
                  <a:srgbClr val="C00000"/>
                </a:solidFill>
                <a:latin typeface="Times New Roman" charset="0"/>
                <a:ea typeface="Times New Roman" charset="0"/>
                <a:cs typeface="Times New Roman" charset="0"/>
              </a:rPr>
              <a:t>but with most of them God was not well pleased, for </a:t>
            </a:r>
            <a:r>
              <a:rPr lang="en-US" sz="4000" b="1" i="1" cap="none" dirty="0" smtClean="0">
                <a:solidFill>
                  <a:srgbClr val="C00000"/>
                </a:solidFill>
                <a:latin typeface="Times New Roman" charset="0"/>
                <a:ea typeface="Times New Roman" charset="0"/>
                <a:cs typeface="Times New Roman" charset="0"/>
              </a:rPr>
              <a:t>their bodies</a:t>
            </a:r>
            <a:r>
              <a:rPr lang="en-US" sz="4000" b="1" cap="none" dirty="0" smtClean="0">
                <a:solidFill>
                  <a:srgbClr val="C00000"/>
                </a:solidFill>
                <a:latin typeface="Times New Roman" charset="0"/>
                <a:ea typeface="Times New Roman" charset="0"/>
                <a:cs typeface="Times New Roman" charset="0"/>
              </a:rPr>
              <a:t> were scattered in the wilderness. </a:t>
            </a:r>
            <a:r>
              <a:rPr lang="en-US" sz="4000" b="1" cap="none" dirty="0" smtClean="0">
                <a:latin typeface="Times New Roman" charset="0"/>
                <a:ea typeface="Times New Roman" charset="0"/>
                <a:cs typeface="Times New Roman" charset="0"/>
              </a:rPr>
              <a:t>1 </a:t>
            </a:r>
            <a:r>
              <a:rPr lang="en-US" sz="4000" b="1" cap="none" dirty="0" err="1" smtClean="0">
                <a:latin typeface="Times New Roman" charset="0"/>
                <a:ea typeface="Times New Roman" charset="0"/>
                <a:cs typeface="Times New Roman" charset="0"/>
              </a:rPr>
              <a:t>Cor</a:t>
            </a:r>
            <a:r>
              <a:rPr lang="en-US" sz="4000" b="1" cap="none" dirty="0" smtClean="0">
                <a:latin typeface="Times New Roman" charset="0"/>
                <a:ea typeface="Times New Roman" charset="0"/>
                <a:cs typeface="Times New Roman" charset="0"/>
              </a:rPr>
              <a:t> 10:2-5</a:t>
            </a:r>
            <a:endParaRPr lang="en-US" sz="4000" b="1" cap="none" dirty="0">
              <a:latin typeface="Times New Roman" charset="0"/>
              <a:ea typeface="Times New Roman" charset="0"/>
              <a:cs typeface="Times New Roman" charset="0"/>
            </a:endParaRPr>
          </a:p>
        </p:txBody>
      </p:sp>
    </p:spTree>
    <p:extLst>
      <p:ext uri="{BB962C8B-B14F-4D97-AF65-F5344CB8AC3E}">
        <p14:creationId xmlns:p14="http://schemas.microsoft.com/office/powerpoint/2010/main" val="2634849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he-IL" b="1" u="sng" dirty="0" smtClean="0"/>
              <a:t>מַֽחֲנֶה</a:t>
            </a:r>
            <a:r>
              <a:rPr lang="en-GB" b="1" u="sng" dirty="0">
                <a:latin typeface="Times New Roman" charset="0"/>
                <a:ea typeface="Times New Roman" charset="0"/>
                <a:cs typeface="Times New Roman" charset="0"/>
              </a:rPr>
              <a:t> </a:t>
            </a:r>
            <a:r>
              <a:rPr lang="en-GB" b="1" u="sng" dirty="0" smtClean="0">
                <a:latin typeface="Times New Roman" charset="0"/>
                <a:ea typeface="Times New Roman" charset="0"/>
                <a:cs typeface="Times New Roman" charset="0"/>
              </a:rPr>
              <a:t> = </a:t>
            </a:r>
            <a:r>
              <a:rPr lang="en-GB" u="sng" dirty="0">
                <a:latin typeface="Times New Roman" charset="0"/>
                <a:ea typeface="Times New Roman" charset="0"/>
                <a:cs typeface="Times New Roman" charset="0"/>
              </a:rPr>
              <a:t>camp of armed </a:t>
            </a:r>
            <a:r>
              <a:rPr lang="en-GB" u="sng" dirty="0" smtClean="0">
                <a:latin typeface="Times New Roman" charset="0"/>
                <a:ea typeface="Times New Roman" charset="0"/>
                <a:cs typeface="Times New Roman" charset="0"/>
              </a:rPr>
              <a:t>host= H 4264</a:t>
            </a:r>
            <a:endParaRPr lang="en-US" u="sng" dirty="0">
              <a:latin typeface="Times New Roman" charset="0"/>
              <a:ea typeface="Times New Roman" charset="0"/>
              <a:cs typeface="Times New Roman" charset="0"/>
            </a:endParaRPr>
          </a:p>
        </p:txBody>
      </p:sp>
      <p:sp>
        <p:nvSpPr>
          <p:cNvPr id="3" name="Content Placeholder 2"/>
          <p:cNvSpPr>
            <a:spLocks noGrp="1"/>
          </p:cNvSpPr>
          <p:nvPr>
            <p:ph idx="1"/>
          </p:nvPr>
        </p:nvSpPr>
        <p:spPr>
          <a:xfrm>
            <a:off x="685800" y="1837766"/>
            <a:ext cx="10394707" cy="3762934"/>
          </a:xfrm>
        </p:spPr>
        <p:txBody>
          <a:bodyPr>
            <a:noAutofit/>
          </a:bodyPr>
          <a:lstStyle/>
          <a:p>
            <a:pPr algn="just"/>
            <a:r>
              <a:rPr lang="en-US" sz="3600" b="1" cap="none" baseline="30000" dirty="0" smtClean="0">
                <a:latin typeface="Times" charset="0"/>
                <a:ea typeface="Times" charset="0"/>
                <a:cs typeface="Times" charset="0"/>
              </a:rPr>
              <a:t>19 </a:t>
            </a:r>
            <a:r>
              <a:rPr lang="en-US" sz="3600" cap="none" dirty="0">
                <a:latin typeface="Times" charset="0"/>
                <a:ea typeface="Times" charset="0"/>
                <a:cs typeface="Times" charset="0"/>
              </a:rPr>
              <a:t>A</a:t>
            </a:r>
            <a:r>
              <a:rPr lang="en-US" sz="3600" cap="none" dirty="0" smtClean="0">
                <a:latin typeface="Times" charset="0"/>
                <a:ea typeface="Times" charset="0"/>
                <a:cs typeface="Times" charset="0"/>
              </a:rPr>
              <a:t>nd the angel of God, who went before </a:t>
            </a:r>
            <a:r>
              <a:rPr lang="en-US" sz="3600" b="1" cap="none" dirty="0" smtClean="0">
                <a:solidFill>
                  <a:srgbClr val="FF0000"/>
                </a:solidFill>
                <a:latin typeface="Times" charset="0"/>
                <a:ea typeface="Times" charset="0"/>
                <a:cs typeface="Times" charset="0"/>
              </a:rPr>
              <a:t>the </a:t>
            </a:r>
            <a:r>
              <a:rPr lang="en-US" sz="3600" b="1" cap="none" dirty="0" smtClean="0">
                <a:solidFill>
                  <a:srgbClr val="002060"/>
                </a:solidFill>
                <a:latin typeface="Times" charset="0"/>
                <a:ea typeface="Times" charset="0"/>
                <a:cs typeface="Times" charset="0"/>
              </a:rPr>
              <a:t>camp</a:t>
            </a:r>
            <a:r>
              <a:rPr lang="en-US" sz="3600" b="1" cap="none" dirty="0" smtClean="0">
                <a:solidFill>
                  <a:srgbClr val="FF0000"/>
                </a:solidFill>
                <a:latin typeface="Times" charset="0"/>
                <a:ea typeface="Times" charset="0"/>
                <a:cs typeface="Times" charset="0"/>
              </a:rPr>
              <a:t> of Israel</a:t>
            </a:r>
            <a:r>
              <a:rPr lang="en-US" sz="3600" cap="none" dirty="0" smtClean="0">
                <a:latin typeface="Times" charset="0"/>
                <a:ea typeface="Times" charset="0"/>
                <a:cs typeface="Times" charset="0"/>
              </a:rPr>
              <a:t>, moved and went behind them; and the pillar of cloud went from before them and stood behind them. </a:t>
            </a:r>
            <a:r>
              <a:rPr lang="en-US" sz="3600" b="1" cap="none" baseline="30000" dirty="0" smtClean="0">
                <a:latin typeface="Times" charset="0"/>
                <a:ea typeface="Times" charset="0"/>
                <a:cs typeface="Times" charset="0"/>
              </a:rPr>
              <a:t>20 </a:t>
            </a:r>
            <a:r>
              <a:rPr lang="en-US" sz="3600" cap="none" dirty="0" smtClean="0">
                <a:latin typeface="Times" charset="0"/>
                <a:ea typeface="Times" charset="0"/>
                <a:cs typeface="Times" charset="0"/>
              </a:rPr>
              <a:t>so it came between the </a:t>
            </a:r>
            <a:r>
              <a:rPr lang="en-US" sz="3600" b="1" u="sng" cap="none" dirty="0" smtClean="0">
                <a:solidFill>
                  <a:srgbClr val="FF0000"/>
                </a:solidFill>
                <a:latin typeface="Times" charset="0"/>
                <a:ea typeface="Times" charset="0"/>
                <a:cs typeface="Times" charset="0"/>
              </a:rPr>
              <a:t>camp</a:t>
            </a:r>
            <a:r>
              <a:rPr lang="en-US" sz="3600" b="1" cap="none" dirty="0" smtClean="0">
                <a:solidFill>
                  <a:srgbClr val="FF0000"/>
                </a:solidFill>
                <a:latin typeface="Times" charset="0"/>
                <a:ea typeface="Times" charset="0"/>
                <a:cs typeface="Times" charset="0"/>
              </a:rPr>
              <a:t> of the Egyptians and the </a:t>
            </a:r>
            <a:r>
              <a:rPr lang="en-US" sz="3600" b="1" u="sng" cap="none" dirty="0" smtClean="0">
                <a:solidFill>
                  <a:srgbClr val="002060"/>
                </a:solidFill>
                <a:latin typeface="Times" charset="0"/>
                <a:ea typeface="Times" charset="0"/>
                <a:cs typeface="Times" charset="0"/>
              </a:rPr>
              <a:t>camp</a:t>
            </a:r>
            <a:r>
              <a:rPr lang="en-US" sz="3600" b="1" cap="none" dirty="0" smtClean="0">
                <a:solidFill>
                  <a:srgbClr val="FF0000"/>
                </a:solidFill>
                <a:latin typeface="Times" charset="0"/>
                <a:ea typeface="Times" charset="0"/>
                <a:cs typeface="Times" charset="0"/>
              </a:rPr>
              <a:t> of Israel</a:t>
            </a:r>
            <a:r>
              <a:rPr lang="en-US" sz="3600" cap="none" dirty="0" smtClean="0">
                <a:latin typeface="Times" charset="0"/>
                <a:ea typeface="Times" charset="0"/>
                <a:cs typeface="Times" charset="0"/>
              </a:rPr>
              <a:t>. </a:t>
            </a:r>
            <a:r>
              <a:rPr lang="en-US" sz="3600" cap="none" dirty="0">
                <a:solidFill>
                  <a:srgbClr val="002060"/>
                </a:solidFill>
                <a:latin typeface="Times" charset="0"/>
                <a:ea typeface="Times" charset="0"/>
                <a:cs typeface="Times" charset="0"/>
              </a:rPr>
              <a:t>T</a:t>
            </a:r>
            <a:r>
              <a:rPr lang="en-US" sz="3600" cap="none" dirty="0" smtClean="0">
                <a:solidFill>
                  <a:srgbClr val="002060"/>
                </a:solidFill>
                <a:latin typeface="Times" charset="0"/>
                <a:ea typeface="Times" charset="0"/>
                <a:cs typeface="Times" charset="0"/>
              </a:rPr>
              <a:t>hus it was a cloud and darkness </a:t>
            </a:r>
            <a:r>
              <a:rPr lang="en-US" sz="3600" i="1" cap="none" dirty="0" smtClean="0">
                <a:solidFill>
                  <a:srgbClr val="002060"/>
                </a:solidFill>
                <a:latin typeface="Times" charset="0"/>
                <a:ea typeface="Times" charset="0"/>
                <a:cs typeface="Times" charset="0"/>
              </a:rPr>
              <a:t>to the one,</a:t>
            </a:r>
            <a:r>
              <a:rPr lang="en-US" sz="3600" cap="none" dirty="0" smtClean="0">
                <a:solidFill>
                  <a:srgbClr val="002060"/>
                </a:solidFill>
                <a:latin typeface="Times" charset="0"/>
                <a:ea typeface="Times" charset="0"/>
                <a:cs typeface="Times" charset="0"/>
              </a:rPr>
              <a:t> and it gave light by night </a:t>
            </a:r>
            <a:r>
              <a:rPr lang="en-US" sz="3600" i="1" cap="none" dirty="0" smtClean="0">
                <a:solidFill>
                  <a:srgbClr val="002060"/>
                </a:solidFill>
                <a:latin typeface="Times" charset="0"/>
                <a:ea typeface="Times" charset="0"/>
                <a:cs typeface="Times" charset="0"/>
              </a:rPr>
              <a:t>to the other,</a:t>
            </a:r>
            <a:r>
              <a:rPr lang="en-US" sz="3600" cap="none" dirty="0" smtClean="0">
                <a:solidFill>
                  <a:srgbClr val="002060"/>
                </a:solidFill>
                <a:latin typeface="Times" charset="0"/>
                <a:ea typeface="Times" charset="0"/>
                <a:cs typeface="Times" charset="0"/>
              </a:rPr>
              <a:t> so that the one did not come near the other all that night</a:t>
            </a:r>
            <a:r>
              <a:rPr lang="en-US" sz="3600" cap="none" dirty="0" smtClean="0">
                <a:latin typeface="Times" charset="0"/>
                <a:ea typeface="Times" charset="0"/>
                <a:cs typeface="Times" charset="0"/>
              </a:rPr>
              <a:t>. Ex 14:19,20</a:t>
            </a:r>
            <a:endParaRPr lang="en-US" sz="3600" cap="none" dirty="0">
              <a:latin typeface="Times" charset="0"/>
              <a:ea typeface="Times" charset="0"/>
              <a:cs typeface="Times" charset="0"/>
            </a:endParaRPr>
          </a:p>
        </p:txBody>
      </p:sp>
    </p:spTree>
    <p:extLst>
      <p:ext uri="{BB962C8B-B14F-4D97-AF65-F5344CB8AC3E}">
        <p14:creationId xmlns:p14="http://schemas.microsoft.com/office/powerpoint/2010/main" val="4044963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014200" cy="6680200"/>
          </a:xfrm>
          <a:prstGeom prst="rect">
            <a:avLst/>
          </a:prstGeom>
        </p:spPr>
      </p:pic>
    </p:spTree>
    <p:extLst>
      <p:ext uri="{BB962C8B-B14F-4D97-AF65-F5344CB8AC3E}">
        <p14:creationId xmlns:p14="http://schemas.microsoft.com/office/powerpoint/2010/main" val="14904686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srcRect r="7110" b="-1"/>
          <a:stretch/>
        </p:blipFill>
        <p:spPr>
          <a:xfrm>
            <a:off x="20" y="10"/>
            <a:ext cx="12191980" cy="6857990"/>
          </a:xfrm>
          <a:prstGeom prst="rect">
            <a:avLst/>
          </a:prstGeom>
        </p:spPr>
      </p:pic>
    </p:spTree>
    <p:extLst>
      <p:ext uri="{BB962C8B-B14F-4D97-AF65-F5344CB8AC3E}">
        <p14:creationId xmlns:p14="http://schemas.microsoft.com/office/powerpoint/2010/main" val="7045144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he-IL" b="1" u="sng" dirty="0" smtClean="0"/>
              <a:t>מַֽחֲנֶה</a:t>
            </a:r>
            <a:r>
              <a:rPr lang="en-GB" b="1" u="sng" dirty="0">
                <a:latin typeface="Times New Roman" charset="0"/>
                <a:ea typeface="Times New Roman" charset="0"/>
                <a:cs typeface="Times New Roman" charset="0"/>
              </a:rPr>
              <a:t> </a:t>
            </a:r>
            <a:r>
              <a:rPr lang="en-GB" b="1" u="sng" dirty="0" smtClean="0">
                <a:latin typeface="Times New Roman" charset="0"/>
                <a:ea typeface="Times New Roman" charset="0"/>
                <a:cs typeface="Times New Roman" charset="0"/>
              </a:rPr>
              <a:t> = </a:t>
            </a:r>
            <a:r>
              <a:rPr lang="en-GB" u="sng" dirty="0">
                <a:latin typeface="Times New Roman" charset="0"/>
                <a:ea typeface="Times New Roman" charset="0"/>
                <a:cs typeface="Times New Roman" charset="0"/>
              </a:rPr>
              <a:t>camp of armed </a:t>
            </a:r>
            <a:r>
              <a:rPr lang="en-GB" u="sng" dirty="0" smtClean="0">
                <a:latin typeface="Times New Roman" charset="0"/>
                <a:ea typeface="Times New Roman" charset="0"/>
                <a:cs typeface="Times New Roman" charset="0"/>
              </a:rPr>
              <a:t>host= H 4264</a:t>
            </a:r>
            <a:endParaRPr lang="en-US" u="sng" dirty="0">
              <a:latin typeface="Times New Roman" charset="0"/>
              <a:ea typeface="Times New Roman" charset="0"/>
              <a:cs typeface="Times New Roman" charset="0"/>
            </a:endParaRPr>
          </a:p>
        </p:txBody>
      </p:sp>
      <p:sp>
        <p:nvSpPr>
          <p:cNvPr id="3" name="Content Placeholder 2"/>
          <p:cNvSpPr>
            <a:spLocks noGrp="1"/>
          </p:cNvSpPr>
          <p:nvPr>
            <p:ph idx="1"/>
          </p:nvPr>
        </p:nvSpPr>
        <p:spPr>
          <a:xfrm>
            <a:off x="685800" y="1837766"/>
            <a:ext cx="10394707" cy="3762934"/>
          </a:xfrm>
        </p:spPr>
        <p:txBody>
          <a:bodyPr>
            <a:noAutofit/>
          </a:bodyPr>
          <a:lstStyle/>
          <a:p>
            <a:pPr algn="just"/>
            <a:r>
              <a:rPr lang="en-US" sz="3600" b="1" cap="none" baseline="30000" dirty="0" smtClean="0">
                <a:latin typeface="Times" charset="0"/>
                <a:ea typeface="Times" charset="0"/>
                <a:cs typeface="Times" charset="0"/>
              </a:rPr>
              <a:t>19 </a:t>
            </a:r>
            <a:r>
              <a:rPr lang="en-US" sz="3600" cap="none" dirty="0">
                <a:latin typeface="Times" charset="0"/>
                <a:ea typeface="Times" charset="0"/>
                <a:cs typeface="Times" charset="0"/>
              </a:rPr>
              <a:t>A</a:t>
            </a:r>
            <a:r>
              <a:rPr lang="en-US" sz="3600" cap="none" dirty="0" smtClean="0">
                <a:latin typeface="Times" charset="0"/>
                <a:ea typeface="Times" charset="0"/>
                <a:cs typeface="Times" charset="0"/>
              </a:rPr>
              <a:t>nd the angel of God, who went before </a:t>
            </a:r>
            <a:r>
              <a:rPr lang="en-US" sz="3600" b="1" cap="none" dirty="0" smtClean="0">
                <a:solidFill>
                  <a:srgbClr val="FF0000"/>
                </a:solidFill>
                <a:latin typeface="Times" charset="0"/>
                <a:ea typeface="Times" charset="0"/>
                <a:cs typeface="Times" charset="0"/>
              </a:rPr>
              <a:t>the </a:t>
            </a:r>
            <a:r>
              <a:rPr lang="en-US" sz="3600" b="1" cap="none" dirty="0" smtClean="0">
                <a:solidFill>
                  <a:srgbClr val="002060"/>
                </a:solidFill>
                <a:latin typeface="Times" charset="0"/>
                <a:ea typeface="Times" charset="0"/>
                <a:cs typeface="Times" charset="0"/>
              </a:rPr>
              <a:t>camp</a:t>
            </a:r>
            <a:r>
              <a:rPr lang="en-US" sz="3600" b="1" cap="none" dirty="0" smtClean="0">
                <a:solidFill>
                  <a:srgbClr val="FF0000"/>
                </a:solidFill>
                <a:latin typeface="Times" charset="0"/>
                <a:ea typeface="Times" charset="0"/>
                <a:cs typeface="Times" charset="0"/>
              </a:rPr>
              <a:t> of Israel</a:t>
            </a:r>
            <a:r>
              <a:rPr lang="en-US" sz="3600" cap="none" dirty="0" smtClean="0">
                <a:latin typeface="Times" charset="0"/>
                <a:ea typeface="Times" charset="0"/>
                <a:cs typeface="Times" charset="0"/>
              </a:rPr>
              <a:t>, moved and went behind them; and the pillar of cloud went from before them and stood behind them. </a:t>
            </a:r>
            <a:r>
              <a:rPr lang="en-US" sz="3600" b="1" cap="none" baseline="30000" dirty="0" smtClean="0">
                <a:latin typeface="Times" charset="0"/>
                <a:ea typeface="Times" charset="0"/>
                <a:cs typeface="Times" charset="0"/>
              </a:rPr>
              <a:t>20 </a:t>
            </a:r>
            <a:r>
              <a:rPr lang="en-US" sz="3600" cap="none" dirty="0" smtClean="0">
                <a:latin typeface="Times" charset="0"/>
                <a:ea typeface="Times" charset="0"/>
                <a:cs typeface="Times" charset="0"/>
              </a:rPr>
              <a:t>so it came between the </a:t>
            </a:r>
            <a:r>
              <a:rPr lang="en-US" sz="3600" b="1" u="sng" cap="none" dirty="0" smtClean="0">
                <a:solidFill>
                  <a:srgbClr val="FF0000"/>
                </a:solidFill>
                <a:latin typeface="Times" charset="0"/>
                <a:ea typeface="Times" charset="0"/>
                <a:cs typeface="Times" charset="0"/>
              </a:rPr>
              <a:t>camp</a:t>
            </a:r>
            <a:r>
              <a:rPr lang="en-US" sz="3600" b="1" cap="none" dirty="0" smtClean="0">
                <a:solidFill>
                  <a:srgbClr val="FF0000"/>
                </a:solidFill>
                <a:latin typeface="Times" charset="0"/>
                <a:ea typeface="Times" charset="0"/>
                <a:cs typeface="Times" charset="0"/>
              </a:rPr>
              <a:t> of the Egyptians and the </a:t>
            </a:r>
            <a:r>
              <a:rPr lang="en-US" sz="3600" b="1" u="sng" cap="none" dirty="0" smtClean="0">
                <a:solidFill>
                  <a:srgbClr val="002060"/>
                </a:solidFill>
                <a:latin typeface="Times" charset="0"/>
                <a:ea typeface="Times" charset="0"/>
                <a:cs typeface="Times" charset="0"/>
              </a:rPr>
              <a:t>camp</a:t>
            </a:r>
            <a:r>
              <a:rPr lang="en-US" sz="3600" b="1" cap="none" dirty="0" smtClean="0">
                <a:solidFill>
                  <a:srgbClr val="FF0000"/>
                </a:solidFill>
                <a:latin typeface="Times" charset="0"/>
                <a:ea typeface="Times" charset="0"/>
                <a:cs typeface="Times" charset="0"/>
              </a:rPr>
              <a:t> of Israel</a:t>
            </a:r>
            <a:r>
              <a:rPr lang="en-US" sz="3600" cap="none" dirty="0" smtClean="0">
                <a:latin typeface="Times" charset="0"/>
                <a:ea typeface="Times" charset="0"/>
                <a:cs typeface="Times" charset="0"/>
              </a:rPr>
              <a:t>. </a:t>
            </a:r>
            <a:r>
              <a:rPr lang="en-US" sz="3600" cap="none" dirty="0">
                <a:solidFill>
                  <a:srgbClr val="002060"/>
                </a:solidFill>
                <a:latin typeface="Times" charset="0"/>
                <a:ea typeface="Times" charset="0"/>
                <a:cs typeface="Times" charset="0"/>
              </a:rPr>
              <a:t>T</a:t>
            </a:r>
            <a:r>
              <a:rPr lang="en-US" sz="3600" cap="none" dirty="0" smtClean="0">
                <a:solidFill>
                  <a:srgbClr val="002060"/>
                </a:solidFill>
                <a:latin typeface="Times" charset="0"/>
                <a:ea typeface="Times" charset="0"/>
                <a:cs typeface="Times" charset="0"/>
              </a:rPr>
              <a:t>hus it was a cloud and darkness </a:t>
            </a:r>
            <a:r>
              <a:rPr lang="en-US" sz="3600" i="1" cap="none" dirty="0" smtClean="0">
                <a:solidFill>
                  <a:srgbClr val="002060"/>
                </a:solidFill>
                <a:latin typeface="Times" charset="0"/>
                <a:ea typeface="Times" charset="0"/>
                <a:cs typeface="Times" charset="0"/>
              </a:rPr>
              <a:t>to the one,</a:t>
            </a:r>
            <a:r>
              <a:rPr lang="en-US" sz="3600" cap="none" dirty="0" smtClean="0">
                <a:solidFill>
                  <a:srgbClr val="002060"/>
                </a:solidFill>
                <a:latin typeface="Times" charset="0"/>
                <a:ea typeface="Times" charset="0"/>
                <a:cs typeface="Times" charset="0"/>
              </a:rPr>
              <a:t> and it gave light by night </a:t>
            </a:r>
            <a:r>
              <a:rPr lang="en-US" sz="3600" i="1" cap="none" dirty="0" smtClean="0">
                <a:solidFill>
                  <a:srgbClr val="002060"/>
                </a:solidFill>
                <a:latin typeface="Times" charset="0"/>
                <a:ea typeface="Times" charset="0"/>
                <a:cs typeface="Times" charset="0"/>
              </a:rPr>
              <a:t>to the other,</a:t>
            </a:r>
            <a:r>
              <a:rPr lang="en-US" sz="3600" cap="none" dirty="0" smtClean="0">
                <a:solidFill>
                  <a:srgbClr val="002060"/>
                </a:solidFill>
                <a:latin typeface="Times" charset="0"/>
                <a:ea typeface="Times" charset="0"/>
                <a:cs typeface="Times" charset="0"/>
              </a:rPr>
              <a:t> so that the one did not come near the other all that night</a:t>
            </a:r>
            <a:r>
              <a:rPr lang="en-US" sz="3600" cap="none" dirty="0" smtClean="0">
                <a:latin typeface="Times" charset="0"/>
                <a:ea typeface="Times" charset="0"/>
                <a:cs typeface="Times" charset="0"/>
              </a:rPr>
              <a:t>. Ex 14:19,20</a:t>
            </a:r>
            <a:endParaRPr lang="en-US" sz="3600" cap="none" dirty="0">
              <a:latin typeface="Times" charset="0"/>
              <a:ea typeface="Times" charset="0"/>
              <a:cs typeface="Times" charset="0"/>
            </a:endParaRPr>
          </a:p>
        </p:txBody>
      </p:sp>
    </p:spTree>
    <p:extLst>
      <p:ext uri="{BB962C8B-B14F-4D97-AF65-F5344CB8AC3E}">
        <p14:creationId xmlns:p14="http://schemas.microsoft.com/office/powerpoint/2010/main" val="1251663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10396882" cy="1151965"/>
          </a:xfrm>
        </p:spPr>
        <p:txBody>
          <a:bodyPr>
            <a:normAutofit/>
          </a:bodyPr>
          <a:lstStyle/>
          <a:p>
            <a:pPr algn="ctr"/>
            <a:r>
              <a:rPr lang="en-US" sz="6000" u="sng" dirty="0" smtClean="0">
                <a:solidFill>
                  <a:srgbClr val="C00000"/>
                </a:solidFill>
                <a:latin typeface="Times New Roman" charset="0"/>
                <a:ea typeface="Times New Roman" charset="0"/>
                <a:cs typeface="Times New Roman" charset="0"/>
              </a:rPr>
              <a:t>1. Do not regret the freedom</a:t>
            </a:r>
            <a:endParaRPr lang="en-US" sz="6000" u="sng" dirty="0">
              <a:solidFill>
                <a:srgbClr val="C00000"/>
              </a:solidFill>
              <a:latin typeface="Times New Roman" charset="0"/>
              <a:ea typeface="Times New Roman" charset="0"/>
              <a:cs typeface="Times New Roman" charset="0"/>
            </a:endParaRPr>
          </a:p>
        </p:txBody>
      </p:sp>
      <p:sp>
        <p:nvSpPr>
          <p:cNvPr id="3" name="Content Placeholder 2"/>
          <p:cNvSpPr>
            <a:spLocks noGrp="1"/>
          </p:cNvSpPr>
          <p:nvPr>
            <p:ph idx="1"/>
          </p:nvPr>
        </p:nvSpPr>
        <p:spPr/>
        <p:txBody>
          <a:bodyPr>
            <a:noAutofit/>
          </a:bodyPr>
          <a:lstStyle/>
          <a:p>
            <a:pPr algn="just"/>
            <a:r>
              <a:rPr lang="en-US" sz="2800" b="1" cap="none" baseline="30000" dirty="0" smtClean="0">
                <a:latin typeface="Times New Roman" charset="0"/>
                <a:ea typeface="Times New Roman" charset="0"/>
                <a:cs typeface="Times New Roman" charset="0"/>
              </a:rPr>
              <a:t>10 </a:t>
            </a:r>
            <a:r>
              <a:rPr lang="en-US" sz="2800" b="1" cap="none" dirty="0" smtClean="0">
                <a:latin typeface="Times New Roman" charset="0"/>
                <a:ea typeface="Times New Roman" charset="0"/>
                <a:cs typeface="Times New Roman" charset="0"/>
              </a:rPr>
              <a:t>and when pharaoh drew near, the children of Israel lifted their eyes, and behold, the Egyptians marched after them. so they were very afraid, and the children of Israel cried out to the </a:t>
            </a:r>
            <a:r>
              <a:rPr lang="en-US" sz="2800" b="1" cap="small" dirty="0" smtClean="0">
                <a:latin typeface="Times New Roman" charset="0"/>
                <a:ea typeface="Times New Roman" charset="0"/>
                <a:cs typeface="Times New Roman" charset="0"/>
              </a:rPr>
              <a:t>lord</a:t>
            </a:r>
            <a:r>
              <a:rPr lang="en-US" sz="2800" b="1" cap="none" dirty="0" smtClean="0">
                <a:latin typeface="Times New Roman" charset="0"/>
                <a:ea typeface="Times New Roman" charset="0"/>
                <a:cs typeface="Times New Roman" charset="0"/>
              </a:rPr>
              <a:t>. </a:t>
            </a:r>
            <a:r>
              <a:rPr lang="en-US" sz="2800" b="1" cap="none" baseline="30000" dirty="0" smtClean="0">
                <a:latin typeface="Times New Roman" charset="0"/>
                <a:ea typeface="Times New Roman" charset="0"/>
                <a:cs typeface="Times New Roman" charset="0"/>
              </a:rPr>
              <a:t>11 </a:t>
            </a:r>
            <a:r>
              <a:rPr lang="en-US" sz="2800" b="1" u="sng" cap="none" dirty="0" smtClean="0">
                <a:solidFill>
                  <a:srgbClr val="FF0000"/>
                </a:solidFill>
                <a:latin typeface="Times New Roman" charset="0"/>
                <a:ea typeface="Times New Roman" charset="0"/>
                <a:cs typeface="Times New Roman" charset="0"/>
              </a:rPr>
              <a:t>then they said to Moses, “because </a:t>
            </a:r>
            <a:r>
              <a:rPr lang="en-US" sz="2800" b="1" i="1" u="sng" cap="none" dirty="0" smtClean="0">
                <a:solidFill>
                  <a:srgbClr val="FF0000"/>
                </a:solidFill>
                <a:latin typeface="Times New Roman" charset="0"/>
                <a:ea typeface="Times New Roman" charset="0"/>
                <a:cs typeface="Times New Roman" charset="0"/>
              </a:rPr>
              <a:t>there were</a:t>
            </a:r>
            <a:r>
              <a:rPr lang="en-US" sz="2800" b="1" u="sng" cap="none" dirty="0" smtClean="0">
                <a:solidFill>
                  <a:srgbClr val="FF0000"/>
                </a:solidFill>
                <a:latin typeface="Times New Roman" charset="0"/>
                <a:ea typeface="Times New Roman" charset="0"/>
                <a:cs typeface="Times New Roman" charset="0"/>
              </a:rPr>
              <a:t> no graves in Egypt, have you taken us away to die in the wilderness? why have you so dealt with us, to bring us up out of Egypt? </a:t>
            </a:r>
            <a:r>
              <a:rPr lang="en-US" sz="2800" b="1" u="sng" cap="none" baseline="30000" dirty="0" smtClean="0">
                <a:solidFill>
                  <a:srgbClr val="FF0000"/>
                </a:solidFill>
                <a:latin typeface="Times New Roman" charset="0"/>
                <a:ea typeface="Times New Roman" charset="0"/>
                <a:cs typeface="Times New Roman" charset="0"/>
              </a:rPr>
              <a:t>12 </a:t>
            </a:r>
            <a:r>
              <a:rPr lang="en-US" sz="2800" b="1" i="1" u="sng" cap="none" dirty="0" smtClean="0">
                <a:solidFill>
                  <a:srgbClr val="FF0000"/>
                </a:solidFill>
                <a:latin typeface="Times New Roman" charset="0"/>
                <a:ea typeface="Times New Roman" charset="0"/>
                <a:cs typeface="Times New Roman" charset="0"/>
              </a:rPr>
              <a:t>is</a:t>
            </a:r>
            <a:r>
              <a:rPr lang="en-US" sz="2800" b="1" u="sng" cap="none" dirty="0" smtClean="0">
                <a:solidFill>
                  <a:srgbClr val="FF0000"/>
                </a:solidFill>
                <a:latin typeface="Times New Roman" charset="0"/>
                <a:ea typeface="Times New Roman" charset="0"/>
                <a:cs typeface="Times New Roman" charset="0"/>
              </a:rPr>
              <a:t> this not the word that we told you in Egypt, saying, ‘let us alone that we may serve the Egyptians’? </a:t>
            </a:r>
            <a:r>
              <a:rPr lang="en-US" sz="2800" b="1" cap="none" dirty="0" smtClean="0">
                <a:solidFill>
                  <a:srgbClr val="002060"/>
                </a:solidFill>
                <a:latin typeface="Times New Roman" charset="0"/>
                <a:ea typeface="Times New Roman" charset="0"/>
                <a:cs typeface="Times New Roman" charset="0"/>
              </a:rPr>
              <a:t>for </a:t>
            </a:r>
            <a:r>
              <a:rPr lang="en-US" sz="2800" b="1" i="1" cap="none" dirty="0" smtClean="0">
                <a:solidFill>
                  <a:srgbClr val="002060"/>
                </a:solidFill>
                <a:latin typeface="Times New Roman" charset="0"/>
                <a:ea typeface="Times New Roman" charset="0"/>
                <a:cs typeface="Times New Roman" charset="0"/>
              </a:rPr>
              <a:t>it would have been</a:t>
            </a:r>
            <a:r>
              <a:rPr lang="en-US" sz="2800" b="1" cap="none" dirty="0" smtClean="0">
                <a:solidFill>
                  <a:srgbClr val="002060"/>
                </a:solidFill>
                <a:latin typeface="Times New Roman" charset="0"/>
                <a:ea typeface="Times New Roman" charset="0"/>
                <a:cs typeface="Times New Roman" charset="0"/>
              </a:rPr>
              <a:t> better for us to serve the Egyptians than that we should die in the wilderness.” (Ex 14:10-12)</a:t>
            </a:r>
            <a:endParaRPr lang="en-US" sz="2800" b="1" cap="none" dirty="0">
              <a:solidFill>
                <a:srgbClr val="002060"/>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17622011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u="sng" cap="none" dirty="0">
                <a:solidFill>
                  <a:srgbClr val="C00000"/>
                </a:solidFill>
                <a:latin typeface="Times New Roman" charset="0"/>
                <a:ea typeface="Times New Roman" charset="0"/>
                <a:cs typeface="Times New Roman" charset="0"/>
              </a:rPr>
              <a:t>T</a:t>
            </a:r>
            <a:r>
              <a:rPr lang="en-US" sz="4000" b="1" u="sng" cap="none" dirty="0" smtClean="0">
                <a:solidFill>
                  <a:srgbClr val="C00000"/>
                </a:solidFill>
                <a:latin typeface="Times New Roman" charset="0"/>
                <a:ea typeface="Times New Roman" charset="0"/>
                <a:cs typeface="Times New Roman" charset="0"/>
              </a:rPr>
              <a:t>he </a:t>
            </a:r>
            <a:r>
              <a:rPr lang="en-US" sz="4000" b="1" u="sng" cap="small" dirty="0" smtClean="0">
                <a:solidFill>
                  <a:srgbClr val="C00000"/>
                </a:solidFill>
                <a:latin typeface="Times New Roman" charset="0"/>
                <a:ea typeface="Times New Roman" charset="0"/>
                <a:cs typeface="Times New Roman" charset="0"/>
              </a:rPr>
              <a:t>lord</a:t>
            </a:r>
            <a:r>
              <a:rPr lang="en-US" sz="4000" b="1" u="sng" cap="none" dirty="0" smtClean="0">
                <a:solidFill>
                  <a:srgbClr val="C00000"/>
                </a:solidFill>
                <a:latin typeface="Times New Roman" charset="0"/>
                <a:ea typeface="Times New Roman" charset="0"/>
                <a:cs typeface="Times New Roman" charset="0"/>
              </a:rPr>
              <a:t> will fight for you, and you shall hold your peace</a:t>
            </a:r>
            <a:r>
              <a:rPr lang="en-US" sz="4000" b="1" u="sng" dirty="0" smtClean="0">
                <a:solidFill>
                  <a:srgbClr val="C00000"/>
                </a:solidFill>
                <a:latin typeface="Times New Roman" charset="0"/>
                <a:ea typeface="Times New Roman" charset="0"/>
                <a:cs typeface="Times New Roman" charset="0"/>
              </a:rPr>
              <a:t>. E</a:t>
            </a:r>
            <a:r>
              <a:rPr lang="en-US" sz="4000" b="1" u="sng" cap="none" dirty="0" smtClean="0">
                <a:solidFill>
                  <a:srgbClr val="C00000"/>
                </a:solidFill>
                <a:latin typeface="Times New Roman" charset="0"/>
                <a:ea typeface="Times New Roman" charset="0"/>
                <a:cs typeface="Times New Roman" charset="0"/>
              </a:rPr>
              <a:t>x</a:t>
            </a:r>
            <a:r>
              <a:rPr lang="en-US" sz="4000" b="1" u="sng" dirty="0" smtClean="0">
                <a:solidFill>
                  <a:srgbClr val="C00000"/>
                </a:solidFill>
                <a:latin typeface="Times New Roman" charset="0"/>
                <a:ea typeface="Times New Roman" charset="0"/>
                <a:cs typeface="Times New Roman" charset="0"/>
              </a:rPr>
              <a:t> 14:14</a:t>
            </a:r>
            <a:endParaRPr lang="en-US" sz="4000" b="1" u="sng" dirty="0">
              <a:solidFill>
                <a:srgbClr val="C00000"/>
              </a:solidFill>
              <a:latin typeface="Times New Roman" charset="0"/>
              <a:ea typeface="Times New Roman" charset="0"/>
              <a:cs typeface="Times New Roman" charset="0"/>
            </a:endParaRPr>
          </a:p>
        </p:txBody>
      </p:sp>
      <p:sp>
        <p:nvSpPr>
          <p:cNvPr id="3" name="Content Placeholder 2"/>
          <p:cNvSpPr>
            <a:spLocks noGrp="1"/>
          </p:cNvSpPr>
          <p:nvPr>
            <p:ph idx="1"/>
          </p:nvPr>
        </p:nvSpPr>
        <p:spPr>
          <a:xfrm>
            <a:off x="685800" y="2063396"/>
            <a:ext cx="10394707" cy="4242154"/>
          </a:xfrm>
        </p:spPr>
        <p:txBody>
          <a:bodyPr>
            <a:normAutofit fontScale="92500" lnSpcReduction="20000"/>
          </a:bodyPr>
          <a:lstStyle/>
          <a:p>
            <a:pPr algn="just"/>
            <a:r>
              <a:rPr lang="en-US" sz="4700" b="1" cap="none" baseline="30000" dirty="0" smtClean="0">
                <a:latin typeface="Times New Roman" charset="0"/>
                <a:ea typeface="Times New Roman" charset="0"/>
                <a:cs typeface="Times New Roman" charset="0"/>
              </a:rPr>
              <a:t>28 </a:t>
            </a:r>
            <a:r>
              <a:rPr lang="en-US" sz="4700" b="1" cap="none" dirty="0" smtClean="0">
                <a:latin typeface="Times New Roman" charset="0"/>
                <a:ea typeface="Times New Roman" charset="0"/>
                <a:cs typeface="Times New Roman" charset="0"/>
              </a:rPr>
              <a:t>then the waters returned and covered the chariots, the horsemen, </a:t>
            </a:r>
            <a:r>
              <a:rPr lang="en-US" sz="4700" b="1" i="1" u="sng" cap="none" dirty="0" smtClean="0">
                <a:solidFill>
                  <a:srgbClr val="FF0000"/>
                </a:solidFill>
                <a:latin typeface="Times New Roman" charset="0"/>
                <a:ea typeface="Times New Roman" charset="0"/>
                <a:cs typeface="Times New Roman" charset="0"/>
              </a:rPr>
              <a:t>and</a:t>
            </a:r>
            <a:r>
              <a:rPr lang="en-US" sz="4700" b="1" u="sng" cap="none" dirty="0" smtClean="0">
                <a:solidFill>
                  <a:srgbClr val="FF0000"/>
                </a:solidFill>
                <a:latin typeface="Times New Roman" charset="0"/>
                <a:ea typeface="Times New Roman" charset="0"/>
                <a:cs typeface="Times New Roman" charset="0"/>
              </a:rPr>
              <a:t> all the army of pharaoh that came into the sea after them. not so much as one of them remained.</a:t>
            </a:r>
            <a:r>
              <a:rPr lang="en-US" sz="4700" b="1" cap="none" dirty="0" smtClean="0">
                <a:latin typeface="Times New Roman" charset="0"/>
                <a:ea typeface="Times New Roman" charset="0"/>
                <a:cs typeface="Times New Roman" charset="0"/>
              </a:rPr>
              <a:t> </a:t>
            </a:r>
            <a:r>
              <a:rPr lang="en-US" sz="4700" b="1" cap="none" baseline="30000" dirty="0" smtClean="0">
                <a:latin typeface="Times New Roman" charset="0"/>
                <a:ea typeface="Times New Roman" charset="0"/>
                <a:cs typeface="Times New Roman" charset="0"/>
              </a:rPr>
              <a:t>29 </a:t>
            </a:r>
            <a:r>
              <a:rPr lang="en-US" sz="4700" b="1" cap="none" dirty="0" smtClean="0">
                <a:latin typeface="Times New Roman" charset="0"/>
                <a:ea typeface="Times New Roman" charset="0"/>
                <a:cs typeface="Times New Roman" charset="0"/>
              </a:rPr>
              <a:t>but the children of Israel had walked on dry </a:t>
            </a:r>
            <a:r>
              <a:rPr lang="en-US" sz="4700" b="1" i="1" cap="none" dirty="0" smtClean="0">
                <a:latin typeface="Times New Roman" charset="0"/>
                <a:ea typeface="Times New Roman" charset="0"/>
                <a:cs typeface="Times New Roman" charset="0"/>
              </a:rPr>
              <a:t>land</a:t>
            </a:r>
            <a:r>
              <a:rPr lang="en-US" sz="4700" b="1" cap="none" dirty="0" smtClean="0">
                <a:latin typeface="Times New Roman" charset="0"/>
                <a:ea typeface="Times New Roman" charset="0"/>
                <a:cs typeface="Times New Roman" charset="0"/>
              </a:rPr>
              <a:t> in the midst of the sea, and the waters </a:t>
            </a:r>
            <a:r>
              <a:rPr lang="en-US" sz="4700" b="1" i="1" cap="none" dirty="0" smtClean="0">
                <a:latin typeface="Times New Roman" charset="0"/>
                <a:ea typeface="Times New Roman" charset="0"/>
                <a:cs typeface="Times New Roman" charset="0"/>
              </a:rPr>
              <a:t>were</a:t>
            </a:r>
            <a:r>
              <a:rPr lang="en-US" sz="4700" b="1" cap="none" dirty="0" smtClean="0">
                <a:latin typeface="Times New Roman" charset="0"/>
                <a:ea typeface="Times New Roman" charset="0"/>
                <a:cs typeface="Times New Roman" charset="0"/>
              </a:rPr>
              <a:t> a wall to them on their right hand and on their left. Ex 14:28,29</a:t>
            </a:r>
            <a:r>
              <a:rPr lang="en-US" dirty="0"/>
              <a:t/>
            </a:r>
            <a:br>
              <a:rPr lang="en-US" dirty="0"/>
            </a:br>
            <a:endParaRPr lang="en-US" dirty="0"/>
          </a:p>
        </p:txBody>
      </p:sp>
    </p:spTree>
    <p:extLst>
      <p:ext uri="{BB962C8B-B14F-4D97-AF65-F5344CB8AC3E}">
        <p14:creationId xmlns:p14="http://schemas.microsoft.com/office/powerpoint/2010/main" val="17301282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046897"/>
          </a:xfrm>
        </p:spPr>
        <p:txBody>
          <a:bodyPr/>
          <a:lstStyle/>
          <a:p>
            <a:pPr algn="ctr"/>
            <a:r>
              <a:rPr lang="en-US" b="1" u="sng" dirty="0" smtClean="0">
                <a:solidFill>
                  <a:srgbClr val="C00000"/>
                </a:solidFill>
                <a:latin typeface="Times New Roman" charset="0"/>
                <a:ea typeface="Times New Roman" charset="0"/>
                <a:cs typeface="Times New Roman" charset="0"/>
              </a:rPr>
              <a:t>2. Bitterness</a:t>
            </a:r>
            <a:endParaRPr lang="en-US" b="1" u="sng" dirty="0">
              <a:solidFill>
                <a:srgbClr val="C00000"/>
              </a:solidFill>
              <a:latin typeface="Times New Roman" charset="0"/>
              <a:ea typeface="Times New Roman" charset="0"/>
              <a:cs typeface="Times New Roman" charset="0"/>
            </a:endParaRPr>
          </a:p>
        </p:txBody>
      </p:sp>
      <p:sp>
        <p:nvSpPr>
          <p:cNvPr id="3" name="Content Placeholder 2"/>
          <p:cNvSpPr>
            <a:spLocks noGrp="1"/>
          </p:cNvSpPr>
          <p:nvPr>
            <p:ph idx="1"/>
          </p:nvPr>
        </p:nvSpPr>
        <p:spPr>
          <a:xfrm>
            <a:off x="1097280" y="1695450"/>
            <a:ext cx="10058400" cy="4173644"/>
          </a:xfrm>
        </p:spPr>
        <p:txBody>
          <a:bodyPr>
            <a:noAutofit/>
          </a:bodyPr>
          <a:lstStyle/>
          <a:p>
            <a:pPr algn="just"/>
            <a:r>
              <a:rPr lang="en-US" sz="4000" b="1" cap="none" baseline="30000" dirty="0" smtClean="0">
                <a:latin typeface="Times New Roman" charset="0"/>
                <a:ea typeface="Times New Roman" charset="0"/>
                <a:cs typeface="Times New Roman" charset="0"/>
              </a:rPr>
              <a:t>23 </a:t>
            </a:r>
            <a:r>
              <a:rPr lang="en-US" sz="4000" cap="none" dirty="0" smtClean="0">
                <a:latin typeface="Times New Roman" charset="0"/>
                <a:ea typeface="Times New Roman" charset="0"/>
                <a:cs typeface="Times New Roman" charset="0"/>
              </a:rPr>
              <a:t>now when they came to </a:t>
            </a:r>
            <a:r>
              <a:rPr lang="en-US" sz="4000" cap="none" dirty="0">
                <a:latin typeface="Times New Roman" charset="0"/>
                <a:ea typeface="Times New Roman" charset="0"/>
                <a:cs typeface="Times New Roman" charset="0"/>
              </a:rPr>
              <a:t>M</a:t>
            </a:r>
            <a:r>
              <a:rPr lang="en-US" sz="4000" cap="none" dirty="0" smtClean="0">
                <a:latin typeface="Times New Roman" charset="0"/>
                <a:ea typeface="Times New Roman" charset="0"/>
                <a:cs typeface="Times New Roman" charset="0"/>
              </a:rPr>
              <a:t>arah, </a:t>
            </a:r>
            <a:r>
              <a:rPr lang="en-US" sz="4000" b="1" cap="none" dirty="0" smtClean="0">
                <a:solidFill>
                  <a:srgbClr val="FF0000"/>
                </a:solidFill>
                <a:latin typeface="Times New Roman" charset="0"/>
                <a:ea typeface="Times New Roman" charset="0"/>
                <a:cs typeface="Times New Roman" charset="0"/>
              </a:rPr>
              <a:t>they could not drink the waters of </a:t>
            </a:r>
            <a:r>
              <a:rPr lang="en-US" sz="4000" b="1" cap="none" dirty="0">
                <a:solidFill>
                  <a:srgbClr val="FF0000"/>
                </a:solidFill>
                <a:latin typeface="Times New Roman" charset="0"/>
                <a:ea typeface="Times New Roman" charset="0"/>
                <a:cs typeface="Times New Roman" charset="0"/>
              </a:rPr>
              <a:t>M</a:t>
            </a:r>
            <a:r>
              <a:rPr lang="en-US" sz="4000" b="1" cap="none" dirty="0" smtClean="0">
                <a:solidFill>
                  <a:srgbClr val="FF0000"/>
                </a:solidFill>
                <a:latin typeface="Times New Roman" charset="0"/>
                <a:ea typeface="Times New Roman" charset="0"/>
                <a:cs typeface="Times New Roman" charset="0"/>
              </a:rPr>
              <a:t>arah, </a:t>
            </a:r>
            <a:r>
              <a:rPr lang="en-US" sz="4000" cap="none" dirty="0" smtClean="0">
                <a:latin typeface="Times New Roman" charset="0"/>
                <a:ea typeface="Times New Roman" charset="0"/>
                <a:cs typeface="Times New Roman" charset="0"/>
              </a:rPr>
              <a:t>for they </a:t>
            </a:r>
            <a:r>
              <a:rPr lang="en-US" sz="4000" i="1" cap="none" dirty="0" smtClean="0">
                <a:latin typeface="Times New Roman" charset="0"/>
                <a:ea typeface="Times New Roman" charset="0"/>
                <a:cs typeface="Times New Roman" charset="0"/>
              </a:rPr>
              <a:t>were</a:t>
            </a:r>
            <a:r>
              <a:rPr lang="en-US" sz="4000" cap="none" dirty="0" smtClean="0">
                <a:latin typeface="Times New Roman" charset="0"/>
                <a:ea typeface="Times New Roman" charset="0"/>
                <a:cs typeface="Times New Roman" charset="0"/>
              </a:rPr>
              <a:t> bitter. therefore the name of it was called </a:t>
            </a:r>
            <a:r>
              <a:rPr lang="en-US" sz="4000" cap="none" dirty="0">
                <a:latin typeface="Times New Roman" charset="0"/>
                <a:ea typeface="Times New Roman" charset="0"/>
                <a:cs typeface="Times New Roman" charset="0"/>
              </a:rPr>
              <a:t>M</a:t>
            </a:r>
            <a:r>
              <a:rPr lang="en-US" sz="4000" cap="none" dirty="0" smtClean="0">
                <a:latin typeface="Times New Roman" charset="0"/>
                <a:ea typeface="Times New Roman" charset="0"/>
                <a:cs typeface="Times New Roman" charset="0"/>
              </a:rPr>
              <a:t>arah. </a:t>
            </a:r>
            <a:r>
              <a:rPr lang="en-US" sz="4000" b="1" cap="none" baseline="30000" dirty="0" smtClean="0">
                <a:latin typeface="Times New Roman" charset="0"/>
                <a:ea typeface="Times New Roman" charset="0"/>
                <a:cs typeface="Times New Roman" charset="0"/>
              </a:rPr>
              <a:t>24 </a:t>
            </a:r>
            <a:r>
              <a:rPr lang="en-US" sz="4000" cap="none" dirty="0" smtClean="0">
                <a:latin typeface="Times New Roman" charset="0"/>
                <a:ea typeface="Times New Roman" charset="0"/>
                <a:cs typeface="Times New Roman" charset="0"/>
              </a:rPr>
              <a:t>and the people complained against Moses, saying, </a:t>
            </a:r>
            <a:r>
              <a:rPr lang="en-US" sz="4000" b="1" cap="none" dirty="0" smtClean="0">
                <a:solidFill>
                  <a:srgbClr val="FF0000"/>
                </a:solidFill>
                <a:latin typeface="Times New Roman" charset="0"/>
                <a:ea typeface="Times New Roman" charset="0"/>
                <a:cs typeface="Times New Roman" charset="0"/>
              </a:rPr>
              <a:t>“what shall we drink?”</a:t>
            </a:r>
            <a:r>
              <a:rPr lang="en-US" sz="4000" cap="none" dirty="0" smtClean="0">
                <a:latin typeface="Times New Roman" charset="0"/>
                <a:ea typeface="Times New Roman" charset="0"/>
                <a:cs typeface="Times New Roman" charset="0"/>
              </a:rPr>
              <a:t> </a:t>
            </a:r>
            <a:r>
              <a:rPr lang="en-US" sz="4000" b="1" cap="none" baseline="30000" dirty="0" smtClean="0">
                <a:latin typeface="Times New Roman" charset="0"/>
                <a:ea typeface="Times New Roman" charset="0"/>
                <a:cs typeface="Times New Roman" charset="0"/>
              </a:rPr>
              <a:t>25 </a:t>
            </a:r>
            <a:r>
              <a:rPr lang="en-US" sz="4000" cap="none" dirty="0" smtClean="0">
                <a:latin typeface="Times New Roman" charset="0"/>
                <a:ea typeface="Times New Roman" charset="0"/>
                <a:cs typeface="Times New Roman" charset="0"/>
              </a:rPr>
              <a:t>so he cried out to the </a:t>
            </a:r>
            <a:r>
              <a:rPr lang="en-US" sz="4000" cap="small" dirty="0" smtClean="0">
                <a:latin typeface="Times New Roman" charset="0"/>
                <a:ea typeface="Times New Roman" charset="0"/>
                <a:cs typeface="Times New Roman" charset="0"/>
              </a:rPr>
              <a:t>lord</a:t>
            </a:r>
            <a:r>
              <a:rPr lang="en-US" sz="4000" cap="none" dirty="0" smtClean="0">
                <a:latin typeface="Times New Roman" charset="0"/>
                <a:ea typeface="Times New Roman" charset="0"/>
                <a:cs typeface="Times New Roman" charset="0"/>
              </a:rPr>
              <a:t>, and the </a:t>
            </a:r>
            <a:r>
              <a:rPr lang="en-US" sz="4000" cap="small" dirty="0" smtClean="0">
                <a:latin typeface="Times New Roman" charset="0"/>
                <a:ea typeface="Times New Roman" charset="0"/>
                <a:cs typeface="Times New Roman" charset="0"/>
              </a:rPr>
              <a:t>lord</a:t>
            </a:r>
            <a:r>
              <a:rPr lang="en-US" sz="4000" cap="none" dirty="0" smtClean="0">
                <a:latin typeface="Times New Roman" charset="0"/>
                <a:ea typeface="Times New Roman" charset="0"/>
                <a:cs typeface="Times New Roman" charset="0"/>
              </a:rPr>
              <a:t> showed him a tree. </a:t>
            </a:r>
            <a:r>
              <a:rPr lang="en-US" sz="4000" b="1" u="sng" cap="none" dirty="0" smtClean="0">
                <a:solidFill>
                  <a:srgbClr val="FF0000"/>
                </a:solidFill>
                <a:latin typeface="Times New Roman" charset="0"/>
                <a:ea typeface="Times New Roman" charset="0"/>
                <a:cs typeface="Times New Roman" charset="0"/>
              </a:rPr>
              <a:t>when he cast </a:t>
            </a:r>
            <a:r>
              <a:rPr lang="en-US" sz="4000" b="1" i="1" u="sng" cap="none" dirty="0" smtClean="0">
                <a:solidFill>
                  <a:srgbClr val="FF0000"/>
                </a:solidFill>
                <a:latin typeface="Times New Roman" charset="0"/>
                <a:ea typeface="Times New Roman" charset="0"/>
                <a:cs typeface="Times New Roman" charset="0"/>
              </a:rPr>
              <a:t>it</a:t>
            </a:r>
            <a:r>
              <a:rPr lang="en-US" sz="4000" b="1" u="sng" cap="none" dirty="0" smtClean="0">
                <a:solidFill>
                  <a:srgbClr val="FF0000"/>
                </a:solidFill>
                <a:latin typeface="Times New Roman" charset="0"/>
                <a:ea typeface="Times New Roman" charset="0"/>
                <a:cs typeface="Times New Roman" charset="0"/>
              </a:rPr>
              <a:t> into the waters, the waters were made sweet. Ex </a:t>
            </a:r>
            <a:r>
              <a:rPr lang="en-US" sz="4000" b="1" u="sng" cap="none" dirty="0" smtClean="0">
                <a:solidFill>
                  <a:srgbClr val="002060"/>
                </a:solidFill>
                <a:latin typeface="Times New Roman" charset="0"/>
                <a:ea typeface="Times New Roman" charset="0"/>
                <a:cs typeface="Times New Roman" charset="0"/>
              </a:rPr>
              <a:t>15:23-25</a:t>
            </a:r>
            <a:endParaRPr lang="en-US" sz="4000" b="1" u="sng" cap="none" dirty="0">
              <a:solidFill>
                <a:srgbClr val="002060"/>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12897973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228601"/>
            <a:ext cx="10396882" cy="1314450"/>
          </a:xfrm>
        </p:spPr>
        <p:txBody>
          <a:bodyPr/>
          <a:lstStyle/>
          <a:p>
            <a:pPr algn="ctr"/>
            <a:r>
              <a:rPr lang="en-US" b="1" u="sng" dirty="0" smtClean="0">
                <a:solidFill>
                  <a:srgbClr val="C00000"/>
                </a:solidFill>
                <a:latin typeface="Times New Roman" charset="0"/>
                <a:ea typeface="Times New Roman" charset="0"/>
                <a:cs typeface="Times New Roman" charset="0"/>
              </a:rPr>
              <a:t>3. Hunger</a:t>
            </a:r>
            <a:endParaRPr lang="en-US" b="1" u="sng" dirty="0">
              <a:solidFill>
                <a:srgbClr val="C00000"/>
              </a:solidFill>
              <a:latin typeface="Times New Roman" charset="0"/>
              <a:ea typeface="Times New Roman" charset="0"/>
              <a:cs typeface="Times New Roman" charset="0"/>
            </a:endParaRPr>
          </a:p>
        </p:txBody>
      </p:sp>
      <p:sp>
        <p:nvSpPr>
          <p:cNvPr id="3" name="Content Placeholder 2"/>
          <p:cNvSpPr>
            <a:spLocks noGrp="1"/>
          </p:cNvSpPr>
          <p:nvPr>
            <p:ph idx="1"/>
          </p:nvPr>
        </p:nvSpPr>
        <p:spPr>
          <a:xfrm>
            <a:off x="474042" y="1790701"/>
            <a:ext cx="10820400" cy="4057649"/>
          </a:xfrm>
        </p:spPr>
        <p:txBody>
          <a:bodyPr>
            <a:noAutofit/>
          </a:bodyPr>
          <a:lstStyle/>
          <a:p>
            <a:pPr algn="just"/>
            <a:r>
              <a:rPr lang="en-US" sz="3600" b="1" cap="none" baseline="30000" dirty="0" smtClean="0">
                <a:latin typeface="Times New Roman" charset="0"/>
                <a:ea typeface="Times New Roman" charset="0"/>
                <a:cs typeface="Times New Roman" charset="0"/>
              </a:rPr>
              <a:t>2 </a:t>
            </a:r>
            <a:r>
              <a:rPr lang="en-US" sz="3600" cap="none" dirty="0">
                <a:latin typeface="Times New Roman" charset="0"/>
                <a:ea typeface="Times New Roman" charset="0"/>
                <a:cs typeface="Times New Roman" charset="0"/>
              </a:rPr>
              <a:t>T</a:t>
            </a:r>
            <a:r>
              <a:rPr lang="en-US" sz="3600" cap="none" dirty="0" smtClean="0">
                <a:latin typeface="Times New Roman" charset="0"/>
                <a:ea typeface="Times New Roman" charset="0"/>
                <a:cs typeface="Times New Roman" charset="0"/>
              </a:rPr>
              <a:t>hen </a:t>
            </a:r>
            <a:r>
              <a:rPr lang="en-US" sz="3600" b="1" u="sng" cap="none" dirty="0" smtClean="0">
                <a:solidFill>
                  <a:srgbClr val="FF0000"/>
                </a:solidFill>
                <a:latin typeface="Times New Roman" charset="0"/>
                <a:ea typeface="Times New Roman" charset="0"/>
                <a:cs typeface="Times New Roman" charset="0"/>
              </a:rPr>
              <a:t>the whole congregation of the children of Israel complained against Moses and Aaron </a:t>
            </a:r>
            <a:r>
              <a:rPr lang="en-US" sz="3600" cap="none" dirty="0" smtClean="0">
                <a:latin typeface="Times New Roman" charset="0"/>
                <a:ea typeface="Times New Roman" charset="0"/>
                <a:cs typeface="Times New Roman" charset="0"/>
              </a:rPr>
              <a:t>in the wilderness. </a:t>
            </a:r>
            <a:r>
              <a:rPr lang="en-US" sz="3600" b="1" cap="none" baseline="30000" dirty="0" smtClean="0">
                <a:latin typeface="Times New Roman" charset="0"/>
                <a:ea typeface="Times New Roman" charset="0"/>
                <a:cs typeface="Times New Roman" charset="0"/>
              </a:rPr>
              <a:t>3 </a:t>
            </a:r>
            <a:r>
              <a:rPr lang="en-US" sz="3600" cap="none" dirty="0" smtClean="0">
                <a:latin typeface="Times New Roman" charset="0"/>
                <a:ea typeface="Times New Roman" charset="0"/>
                <a:cs typeface="Times New Roman" charset="0"/>
              </a:rPr>
              <a:t>and the children of Israel said to them, “oh, that we had died by the hand of the </a:t>
            </a:r>
            <a:r>
              <a:rPr lang="en-US" sz="3600" cap="small" dirty="0" smtClean="0">
                <a:latin typeface="Times New Roman" charset="0"/>
                <a:ea typeface="Times New Roman" charset="0"/>
                <a:cs typeface="Times New Roman" charset="0"/>
              </a:rPr>
              <a:t>lord</a:t>
            </a:r>
            <a:r>
              <a:rPr lang="en-US" sz="3600" cap="none" dirty="0" smtClean="0">
                <a:latin typeface="Times New Roman" charset="0"/>
                <a:ea typeface="Times New Roman" charset="0"/>
                <a:cs typeface="Times New Roman" charset="0"/>
              </a:rPr>
              <a:t> in the land of Egypt, </a:t>
            </a:r>
            <a:r>
              <a:rPr lang="en-US" sz="3600" b="1" cap="none" dirty="0" smtClean="0">
                <a:solidFill>
                  <a:srgbClr val="FF0000"/>
                </a:solidFill>
                <a:latin typeface="Times New Roman" charset="0"/>
                <a:ea typeface="Times New Roman" charset="0"/>
                <a:cs typeface="Times New Roman" charset="0"/>
              </a:rPr>
              <a:t>when we sat by the pots of meat </a:t>
            </a:r>
            <a:r>
              <a:rPr lang="en-US" sz="3600" b="1" i="1" cap="none" dirty="0" smtClean="0">
                <a:solidFill>
                  <a:srgbClr val="FF0000"/>
                </a:solidFill>
                <a:latin typeface="Times New Roman" charset="0"/>
                <a:ea typeface="Times New Roman" charset="0"/>
                <a:cs typeface="Times New Roman" charset="0"/>
              </a:rPr>
              <a:t>and</a:t>
            </a:r>
            <a:r>
              <a:rPr lang="en-US" sz="3600" b="1" cap="none" dirty="0" smtClean="0">
                <a:solidFill>
                  <a:srgbClr val="FF0000"/>
                </a:solidFill>
                <a:latin typeface="Times New Roman" charset="0"/>
                <a:ea typeface="Times New Roman" charset="0"/>
                <a:cs typeface="Times New Roman" charset="0"/>
              </a:rPr>
              <a:t> when we ate bread to the full! </a:t>
            </a:r>
            <a:r>
              <a:rPr lang="en-US" sz="3600" cap="none" dirty="0" smtClean="0">
                <a:latin typeface="Times New Roman" charset="0"/>
                <a:ea typeface="Times New Roman" charset="0"/>
                <a:cs typeface="Times New Roman" charset="0"/>
              </a:rPr>
              <a:t>for you have brought us out into this wilderness to kill this whole assembly with hunger.” Ex 16:2,3 </a:t>
            </a:r>
            <a:endParaRPr lang="en-US" sz="3600" cap="none"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8394247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solidFill>
                  <a:srgbClr val="C00000"/>
                </a:solidFill>
                <a:latin typeface="Times New Roman" charset="0"/>
                <a:ea typeface="Times New Roman" charset="0"/>
                <a:cs typeface="Times New Roman" charset="0"/>
              </a:rPr>
              <a:t>Food from heaven</a:t>
            </a:r>
            <a:endParaRPr lang="en-US" b="1" u="sng" dirty="0">
              <a:solidFill>
                <a:srgbClr val="C00000"/>
              </a:solidFill>
              <a:latin typeface="Times New Roman" charset="0"/>
              <a:ea typeface="Times New Roman" charset="0"/>
              <a:cs typeface="Times New Roman" charset="0"/>
            </a:endParaRPr>
          </a:p>
        </p:txBody>
      </p:sp>
      <p:sp>
        <p:nvSpPr>
          <p:cNvPr id="3" name="Content Placeholder 2"/>
          <p:cNvSpPr>
            <a:spLocks noGrp="1"/>
          </p:cNvSpPr>
          <p:nvPr>
            <p:ph idx="1"/>
          </p:nvPr>
        </p:nvSpPr>
        <p:spPr/>
        <p:txBody>
          <a:bodyPr>
            <a:noAutofit/>
          </a:bodyPr>
          <a:lstStyle/>
          <a:p>
            <a:pPr algn="just"/>
            <a:r>
              <a:rPr lang="en-US" sz="4400" b="1" cap="none" baseline="30000" dirty="0" smtClean="0">
                <a:latin typeface="Times New Roman" charset="0"/>
                <a:ea typeface="Times New Roman" charset="0"/>
                <a:cs typeface="Times New Roman" charset="0"/>
              </a:rPr>
              <a:t>11 </a:t>
            </a:r>
            <a:r>
              <a:rPr lang="en-US" sz="4400" cap="none" dirty="0" smtClean="0">
                <a:latin typeface="Times New Roman" charset="0"/>
                <a:ea typeface="Times New Roman" charset="0"/>
                <a:cs typeface="Times New Roman" charset="0"/>
              </a:rPr>
              <a:t>and the </a:t>
            </a:r>
            <a:r>
              <a:rPr lang="en-US" sz="4400" cap="small" dirty="0" smtClean="0">
                <a:latin typeface="Times New Roman" charset="0"/>
                <a:ea typeface="Times New Roman" charset="0"/>
                <a:cs typeface="Times New Roman" charset="0"/>
              </a:rPr>
              <a:t>lord</a:t>
            </a:r>
            <a:r>
              <a:rPr lang="en-US" sz="4400" cap="none" dirty="0" smtClean="0">
                <a:latin typeface="Times New Roman" charset="0"/>
                <a:ea typeface="Times New Roman" charset="0"/>
                <a:cs typeface="Times New Roman" charset="0"/>
              </a:rPr>
              <a:t> spoke to Moses, saying, </a:t>
            </a:r>
            <a:r>
              <a:rPr lang="en-US" sz="4400" b="1" cap="none" baseline="30000" dirty="0" smtClean="0">
                <a:latin typeface="Times New Roman" charset="0"/>
                <a:ea typeface="Times New Roman" charset="0"/>
                <a:cs typeface="Times New Roman" charset="0"/>
              </a:rPr>
              <a:t>12 </a:t>
            </a:r>
            <a:r>
              <a:rPr lang="en-US" sz="4400" cap="none" dirty="0" smtClean="0">
                <a:latin typeface="Times New Roman" charset="0"/>
                <a:ea typeface="Times New Roman" charset="0"/>
                <a:cs typeface="Times New Roman" charset="0"/>
              </a:rPr>
              <a:t>“I have </a:t>
            </a:r>
            <a:r>
              <a:rPr lang="en-US" sz="4400" b="1" u="sng" cap="none" dirty="0" smtClean="0">
                <a:solidFill>
                  <a:srgbClr val="FF0000"/>
                </a:solidFill>
                <a:latin typeface="Times New Roman" charset="0"/>
                <a:ea typeface="Times New Roman" charset="0"/>
                <a:cs typeface="Times New Roman" charset="0"/>
              </a:rPr>
              <a:t>heard the complaints </a:t>
            </a:r>
            <a:r>
              <a:rPr lang="en-US" sz="4400" cap="none" dirty="0" smtClean="0">
                <a:latin typeface="Times New Roman" charset="0"/>
                <a:ea typeface="Times New Roman" charset="0"/>
                <a:cs typeface="Times New Roman" charset="0"/>
              </a:rPr>
              <a:t>of the children of Israel. speak to them, saying, ‘</a:t>
            </a:r>
            <a:r>
              <a:rPr lang="en-US" sz="4400" b="1" cap="none" dirty="0" smtClean="0">
                <a:solidFill>
                  <a:srgbClr val="FF0000"/>
                </a:solidFill>
                <a:latin typeface="Times New Roman" charset="0"/>
                <a:ea typeface="Times New Roman" charset="0"/>
                <a:cs typeface="Times New Roman" charset="0"/>
              </a:rPr>
              <a:t>at twilight </a:t>
            </a:r>
            <a:r>
              <a:rPr lang="en-US" sz="4400" cap="none" dirty="0" smtClean="0">
                <a:latin typeface="Times New Roman" charset="0"/>
                <a:ea typeface="Times New Roman" charset="0"/>
                <a:cs typeface="Times New Roman" charset="0"/>
              </a:rPr>
              <a:t>you shall eat meat, and in the morning you shall be filled with bread. and </a:t>
            </a:r>
            <a:r>
              <a:rPr lang="en-US" sz="4400" b="1" u="sng" cap="none" dirty="0" smtClean="0">
                <a:solidFill>
                  <a:srgbClr val="FF0000"/>
                </a:solidFill>
                <a:latin typeface="Times New Roman" charset="0"/>
                <a:ea typeface="Times New Roman" charset="0"/>
                <a:cs typeface="Times New Roman" charset="0"/>
              </a:rPr>
              <a:t>you shall know that I </a:t>
            </a:r>
            <a:r>
              <a:rPr lang="en-US" sz="4400" b="1" i="1" u="sng" cap="none" dirty="0" smtClean="0">
                <a:solidFill>
                  <a:srgbClr val="FF0000"/>
                </a:solidFill>
                <a:latin typeface="Times New Roman" charset="0"/>
                <a:ea typeface="Times New Roman" charset="0"/>
                <a:cs typeface="Times New Roman" charset="0"/>
              </a:rPr>
              <a:t>am</a:t>
            </a:r>
            <a:r>
              <a:rPr lang="en-US" sz="4400" b="1" u="sng" cap="none" dirty="0" smtClean="0">
                <a:solidFill>
                  <a:srgbClr val="FF0000"/>
                </a:solidFill>
                <a:latin typeface="Times New Roman" charset="0"/>
                <a:ea typeface="Times New Roman" charset="0"/>
                <a:cs typeface="Times New Roman" charset="0"/>
              </a:rPr>
              <a:t> the </a:t>
            </a:r>
            <a:r>
              <a:rPr lang="en-US" sz="4400" b="1" u="sng" cap="small" dirty="0" smtClean="0">
                <a:solidFill>
                  <a:srgbClr val="FF0000"/>
                </a:solidFill>
                <a:latin typeface="Times New Roman" charset="0"/>
                <a:ea typeface="Times New Roman" charset="0"/>
                <a:cs typeface="Times New Roman" charset="0"/>
              </a:rPr>
              <a:t>lord</a:t>
            </a:r>
            <a:r>
              <a:rPr lang="en-US" sz="4400" b="1" u="sng" cap="none" dirty="0" smtClean="0">
                <a:solidFill>
                  <a:srgbClr val="FF0000"/>
                </a:solidFill>
                <a:latin typeface="Times New Roman" charset="0"/>
                <a:ea typeface="Times New Roman" charset="0"/>
                <a:cs typeface="Times New Roman" charset="0"/>
              </a:rPr>
              <a:t> your God</a:t>
            </a:r>
            <a:r>
              <a:rPr lang="en-US" sz="4400" cap="none" dirty="0" smtClean="0">
                <a:latin typeface="Times New Roman" charset="0"/>
                <a:ea typeface="Times New Roman" charset="0"/>
                <a:cs typeface="Times New Roman" charset="0"/>
              </a:rPr>
              <a:t>.’” Ex 16:11,12</a:t>
            </a:r>
            <a:endParaRPr lang="en-US" sz="4400" cap="none" dirty="0">
              <a:latin typeface="Times New Roman" charset="0"/>
              <a:ea typeface="Times New Roman" charset="0"/>
              <a:cs typeface="Times New Roman" charset="0"/>
            </a:endParaRPr>
          </a:p>
        </p:txBody>
      </p:sp>
    </p:spTree>
    <p:extLst>
      <p:ext uri="{BB962C8B-B14F-4D97-AF65-F5344CB8AC3E}">
        <p14:creationId xmlns:p14="http://schemas.microsoft.com/office/powerpoint/2010/main" val="266078854"/>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402</TotalTime>
  <Words>187</Words>
  <Application>Microsoft Office PowerPoint</Application>
  <PresentationFormat>Custom</PresentationFormat>
  <Paragraphs>30</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Retrospect</vt:lpstr>
      <vt:lpstr>Believing lies defile holiness!</vt:lpstr>
      <vt:lpstr>PowerPoint Presentation</vt:lpstr>
      <vt:lpstr>PowerPoint Presentation</vt:lpstr>
      <vt:lpstr>מַֽחֲנֶה  = camp of armed host= H 4264</vt:lpstr>
      <vt:lpstr>1. Do not regret the freedom</vt:lpstr>
      <vt:lpstr>The lord will fight for you, and you shall hold your peace. Ex 14:14</vt:lpstr>
      <vt:lpstr>2. Bitterness</vt:lpstr>
      <vt:lpstr>3. Hunger</vt:lpstr>
      <vt:lpstr>Food from heaven</vt:lpstr>
      <vt:lpstr>4. Thirst</vt:lpstr>
      <vt:lpstr>Water from the Rock</vt:lpstr>
      <vt:lpstr>5. First war</vt:lpstr>
      <vt:lpstr>Jehovah Nissi</vt:lpstr>
      <vt:lpstr>Where are your hearts?</vt:lpstr>
      <vt:lpstr>Sinful desires of their hearts</vt:lpstr>
      <vt:lpstr>Believing lies defile holiness</vt:lpstr>
      <vt:lpstr>מַֽחֲנֶה  = camp of armed host= H 4264</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Looking back and going forward!</dc:title>
  <dc:creator>Microsoft Office User</dc:creator>
  <cp:lastModifiedBy>Fr. Mark Aziz</cp:lastModifiedBy>
  <cp:revision>17</cp:revision>
  <dcterms:created xsi:type="dcterms:W3CDTF">2018-03-03T16:12:46Z</dcterms:created>
  <dcterms:modified xsi:type="dcterms:W3CDTF">2018-03-04T14:51:54Z</dcterms:modified>
</cp:coreProperties>
</file>