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7" r:id="rId3"/>
    <p:sldId id="273" r:id="rId4"/>
    <p:sldId id="271" r:id="rId5"/>
    <p:sldId id="278" r:id="rId6"/>
    <p:sldId id="279" r:id="rId7"/>
    <p:sldId id="276" r:id="rId8"/>
    <p:sldId id="269" r:id="rId9"/>
    <p:sldId id="272" r:id="rId10"/>
    <p:sldId id="281" r:id="rId11"/>
    <p:sldId id="280" r:id="rId12"/>
    <p:sldId id="274" r:id="rId13"/>
    <p:sldId id="275" r:id="rId14"/>
    <p:sldId id="277" r:id="rId15"/>
    <p:sldId id="282" r:id="rId16"/>
    <p:sldId id="270" r:id="rId17"/>
    <p:sldId id="283" r:id="rId18"/>
    <p:sldId id="263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43"/>
  </p:normalViewPr>
  <p:slideViewPr>
    <p:cSldViewPr snapToGrid="0" snapToObjects="1">
      <p:cViewPr>
        <p:scale>
          <a:sx n="97" d="100"/>
          <a:sy n="97" d="100"/>
        </p:scale>
        <p:origin x="33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97547-1A46-FE43-8619-AD9334A30D77}" type="datetimeFigureOut">
              <a:rPr lang="en-US" smtClean="0"/>
              <a:t>3/18/17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24590-A708-EE42-B4DC-07537C5F9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13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When </a:t>
            </a:r>
            <a:r>
              <a:rPr lang="en-US" b="1" u="sng" smtClean="0">
                <a:latin typeface="Times New Roman" charset="0"/>
                <a:ea typeface="Times New Roman" charset="0"/>
                <a:cs typeface="Times New Roman" charset="0"/>
              </a:rPr>
              <a:t>Death Died..!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b="1" dirty="0" smtClean="0">
                <a:latin typeface="Times New Roman" charset="0"/>
                <a:ea typeface="Times New Roman" charset="0"/>
                <a:cs typeface="Times New Roman" charset="0"/>
              </a:rPr>
              <a:t>The Feast of the </a:t>
            </a:r>
            <a:r>
              <a:rPr lang="en-US" sz="2000" b="1" dirty="0" smtClean="0">
                <a:latin typeface="Times New Roman" charset="0"/>
                <a:ea typeface="Times New Roman" charset="0"/>
                <a:cs typeface="Times New Roman" charset="0"/>
              </a:rPr>
              <a:t>Cross 1733</a:t>
            </a:r>
            <a:endParaRPr lang="en-US" sz="2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435" y="397564"/>
            <a:ext cx="3683000" cy="365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sz="4400" b="1" u="sng" dirty="0">
                <a:latin typeface="Times New Roman" charset="0"/>
                <a:ea typeface="Times New Roman" charset="0"/>
                <a:cs typeface="Times New Roman" charset="0"/>
              </a:rPr>
              <a:t>(St. John Saba</a:t>
            </a:r>
            <a:r>
              <a:rPr lang="en-US" sz="4400" b="1" u="sng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sz="4400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37" y="1688194"/>
            <a:ext cx="8417317" cy="46769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3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consummation of commandments is the cross</a:t>
            </a:r>
            <a:r>
              <a:rPr lang="en-US" sz="36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; namely, forgetting and forsaking worldly lusts; together </a:t>
            </a:r>
            <a:r>
              <a:rPr lang="en-US" sz="3600" b="1" u="sng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with a yearning and desire for departure</a:t>
            </a:r>
            <a:r>
              <a:rPr lang="en-US" sz="36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, saying with St. Paul: </a:t>
            </a:r>
            <a:r>
              <a:rPr lang="en-US" sz="3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“For I am hard pressed between the two, having a desire to depart and be with Christ, which is far better” </a:t>
            </a:r>
            <a:r>
              <a:rPr lang="en-US" sz="3600" b="1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(Philipp. 1:23</a:t>
            </a:r>
            <a:r>
              <a:rPr lang="en-US" sz="3600" b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sz="3600" b="1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07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2. The Death of Physical death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66384" cy="4098235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ut </a:t>
            </a:r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now has been revealed by the appearing of </a:t>
            </a:r>
            <a:r>
              <a:rPr lang="en-US" sz="40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our Savior Christ Jesus, who abolished death </a:t>
            </a:r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and brought </a:t>
            </a:r>
            <a:r>
              <a:rPr lang="en-US" sz="40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life and immortality </a:t>
            </a:r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to light through the gospel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, 2 Tim 1:10</a:t>
            </a:r>
            <a:endParaRPr lang="en-US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2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Six hour (</a:t>
            </a:r>
            <a:r>
              <a:rPr lang="en-US" b="1" u="sng" dirty="0" err="1" smtClean="0">
                <a:latin typeface="Times New Roman" charset="0"/>
                <a:ea typeface="Times New Roman" charset="0"/>
                <a:cs typeface="Times New Roman" charset="0"/>
              </a:rPr>
              <a:t>Agpia</a:t>
            </a:r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892725" cy="4121552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O Jesus Christ, our God, who was nailed to the cross in the sixth hour, and </a:t>
            </a:r>
            <a:r>
              <a:rPr lang="en-US" sz="36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killed sin by the tree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, and by </a:t>
            </a:r>
            <a:r>
              <a:rPr lang="en-US" sz="36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Your death You made alive the dead man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, whom You created with Your own hands, and </a:t>
            </a:r>
            <a:r>
              <a:rPr lang="en-US" sz="36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had died in sin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 New Roman" charset="0"/>
                <a:ea typeface="Times New Roman" charset="0"/>
                <a:cs typeface="Times New Roman" charset="0"/>
              </a:rPr>
              <a:t>Six hour (</a:t>
            </a:r>
            <a:r>
              <a:rPr lang="en-US" b="1" u="sng" dirty="0" err="1">
                <a:latin typeface="Times New Roman" charset="0"/>
                <a:ea typeface="Times New Roman" charset="0"/>
                <a:cs typeface="Times New Roman" charset="0"/>
              </a:rPr>
              <a:t>Agpia</a:t>
            </a:r>
            <a:r>
              <a:rPr lang="en-US" b="1" u="sng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charset="0"/>
                <a:ea typeface="Times New Roman" charset="0"/>
                <a:cs typeface="Times New Roman" charset="0"/>
              </a:rPr>
              <a:t>Put </a:t>
            </a:r>
            <a:r>
              <a:rPr lang="en-US" sz="4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to death our pains by Your healing and life‑giving passions</a:t>
            </a:r>
            <a:r>
              <a:rPr lang="en-US" sz="4400" dirty="0">
                <a:latin typeface="Times New Roman" charset="0"/>
                <a:ea typeface="Times New Roman" charset="0"/>
                <a:cs typeface="Times New Roman" charset="0"/>
              </a:rPr>
              <a:t>, and by the nails with which You were nailed</a:t>
            </a:r>
            <a:r>
              <a:rPr lang="en-US" sz="44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US" sz="4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4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Ninth hour (</a:t>
            </a:r>
            <a:r>
              <a:rPr lang="en-US" b="1" u="sng" dirty="0" err="1" smtClean="0">
                <a:latin typeface="Times New Roman" charset="0"/>
                <a:ea typeface="Times New Roman" charset="0"/>
                <a:cs typeface="Times New Roman" charset="0"/>
              </a:rPr>
              <a:t>Agpia</a:t>
            </a:r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O, Who tasted death in the flesh in the ninth hour for our sake, we the sinners, </a:t>
            </a:r>
            <a:r>
              <a:rPr lang="en-US" sz="40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put to death our carnal lusts, O Christ,</a:t>
            </a:r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 our God, and deliver us. </a:t>
            </a:r>
            <a:endParaRPr lang="en-US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3. The Death of The second death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“He </a:t>
            </a:r>
            <a:r>
              <a:rPr lang="en-US" sz="4000" dirty="0">
                <a:latin typeface="Times New Roman" charset="0"/>
                <a:ea typeface="Times New Roman" charset="0"/>
                <a:cs typeface="Times New Roman" charset="0"/>
              </a:rPr>
              <a:t>who has an ear, let him hear what the Spirit says to the churches. </a:t>
            </a:r>
            <a:r>
              <a:rPr lang="en-US" sz="40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He who overcomes shall not be hurt by the second death</a:t>
            </a:r>
            <a:r>
              <a:rPr lang="en-US" sz="4000" dirty="0" smtClean="0">
                <a:latin typeface="Times New Roman" charset="0"/>
                <a:ea typeface="Times New Roman" charset="0"/>
                <a:cs typeface="Times New Roman" charset="0"/>
              </a:rPr>
              <a:t>.”’ Rev 2:11</a:t>
            </a:r>
            <a:endParaRPr lang="en-US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Monday </a:t>
            </a:r>
            <a:r>
              <a:rPr lang="en-US" b="1" u="sng" dirty="0" err="1" smtClean="0">
                <a:latin typeface="Times New Roman" charset="0"/>
                <a:ea typeface="Times New Roman" charset="0"/>
                <a:cs typeface="Times New Roman" charset="0"/>
              </a:rPr>
              <a:t>Lobsh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942" y="1687915"/>
            <a:ext cx="8257271" cy="4586287"/>
          </a:xfrm>
        </p:spPr>
        <p:txBody>
          <a:bodyPr>
            <a:noAutofit/>
          </a:bodyPr>
          <a:lstStyle/>
          <a:p>
            <a:pPr algn="ctr">
              <a:buFont typeface="Wingdings" charset="2"/>
              <a:buChar char="v"/>
            </a:pPr>
            <a:r>
              <a:rPr lang="en-US" sz="2400" dirty="0" smtClean="0"/>
              <a:t> 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Through the advice of Eve, our first mother, Adam ate from, the fruit of the tree</a:t>
            </a:r>
          </a:p>
          <a:p>
            <a:pPr algn="ctr">
              <a:buFont typeface="Wingdings" charset="2"/>
              <a:buChar char="v"/>
            </a:pP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So came to our race, and all the creation,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the authority of death and corruption</a:t>
            </a:r>
          </a:p>
          <a:p>
            <a:pPr algn="ctr">
              <a:buFont typeface="Wingdings" charset="2"/>
              <a:buChar char="v"/>
            </a:pP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Through Mary, the Mother of God,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Adam was restored again, to his authority </a:t>
            </a:r>
            <a:endParaRPr lang="en-US" sz="3600" b="1" u="sng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1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Death is swallowed up in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Victory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058151" cy="4276725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So 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when this corruptible has put on incorruption, and this mortal has put on immortality, then shall be brought to pass the </a:t>
            </a:r>
            <a:r>
              <a:rPr lang="en-US" sz="3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saying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 that is written: “</a:t>
            </a:r>
            <a:r>
              <a:rPr lang="en-US" sz="36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Death is swallowed up in victory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.”</a:t>
            </a:r>
            <a:r>
              <a:rPr lang="en-US" sz="3600" baseline="30000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Isa 25:8)</a:t>
            </a:r>
            <a:r>
              <a:rPr lang="en-US" sz="3600" b="1" baseline="300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“</a:t>
            </a:r>
            <a:r>
              <a:rPr lang="en-US" sz="36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O Death, where </a:t>
            </a:r>
            <a:r>
              <a:rPr lang="en-US" sz="3600" b="1" i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is</a:t>
            </a:r>
            <a:r>
              <a:rPr lang="en-US" sz="36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 your sting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?(Hos 13:14)</a:t>
            </a:r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O </a:t>
            </a:r>
            <a:r>
              <a:rPr lang="en-US" sz="3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Hades, where </a:t>
            </a:r>
            <a:r>
              <a:rPr lang="en-US" sz="3600" b="1" i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is</a:t>
            </a:r>
            <a:r>
              <a:rPr lang="en-US" sz="3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 your victory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?” I </a:t>
            </a:r>
            <a:r>
              <a:rPr lang="en-US" sz="3600" dirty="0" err="1" smtClean="0">
                <a:latin typeface="Times New Roman" charset="0"/>
                <a:ea typeface="Times New Roman" charset="0"/>
                <a:cs typeface="Times New Roman" charset="0"/>
              </a:rPr>
              <a:t>Cor</a:t>
            </a:r>
            <a:r>
              <a:rPr lang="en-US" sz="3600" dirty="0" smtClean="0">
                <a:latin typeface="Times New Roman" charset="0"/>
                <a:ea typeface="Times New Roman" charset="0"/>
                <a:cs typeface="Times New Roman" charset="0"/>
              </a:rPr>
              <a:t> 15:54,55</a:t>
            </a:r>
            <a:endParaRPr lang="en-US" sz="36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3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sz="4000" b="1" u="sng" dirty="0">
                <a:latin typeface="Times New Roman" charset="0"/>
                <a:ea typeface="Times New Roman" charset="0"/>
                <a:cs typeface="Times New Roman" charset="0"/>
              </a:rPr>
              <a:t>St Cyril of </a:t>
            </a:r>
            <a:r>
              <a:rPr lang="en-US" sz="4000" b="1" u="sng" dirty="0" smtClean="0">
                <a:latin typeface="Times New Roman" charset="0"/>
                <a:ea typeface="Times New Roman" charset="0"/>
                <a:cs typeface="Times New Roman" charset="0"/>
              </a:rPr>
              <a:t>Jerusalem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166291" cy="437683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Every action of Christ glorifies the Church, but </a:t>
            </a:r>
            <a:r>
              <a:rPr lang="en-US" sz="32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the cross is the glory above all glory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… The glory of the cross, by contrast, has enlightened all those who were blinded by ignorance. </a:t>
            </a:r>
            <a:r>
              <a:rPr lang="en-US" sz="3200" b="1" u="sng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It has set free all those who were slaves of sin</a:t>
            </a:r>
            <a:r>
              <a:rPr lang="en-US" sz="32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. It has redeemed the whole human </a:t>
            </a:r>
            <a:r>
              <a:rPr lang="en-US" sz="3200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race. </a:t>
            </a:r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Let 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us glory in the cross of the Savior..</a:t>
            </a:r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3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70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Times New Roman" charset="0"/>
                <a:ea typeface="Times New Roman" charset="0"/>
                <a:cs typeface="Times New Roman" charset="0"/>
              </a:rPr>
              <a:t>( St. John Chrysostom)</a:t>
            </a:r>
            <a:endParaRPr lang="en-US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299187" cy="439160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Up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till now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, Christ who set the table, is sanctifying it Himself; </a:t>
            </a:r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 No 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man changes the bread and wine into the body and </a:t>
            </a:r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blood of 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Christ, but </a:t>
            </a:r>
            <a:r>
              <a:rPr lang="en-US" sz="3200" b="1" u="sng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Christ Himself who was crucified for us.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 The </a:t>
            </a:r>
            <a:r>
              <a:rPr lang="en-US" sz="3200" b="1" dirty="0" smtClean="0">
                <a:latin typeface="Times New Roman" charset="0"/>
                <a:ea typeface="Times New Roman" charset="0"/>
                <a:cs typeface="Times New Roman" charset="0"/>
              </a:rPr>
              <a:t> priest </a:t>
            </a:r>
            <a:r>
              <a:rPr lang="en-US" sz="3200" b="1" dirty="0">
                <a:latin typeface="Times New Roman" charset="0"/>
                <a:ea typeface="Times New Roman" charset="0"/>
                <a:cs typeface="Times New Roman" charset="0"/>
              </a:rPr>
              <a:t>utters the words,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but the, sanctification (the Epiclesis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) occurs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through the power of God, and His grace;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through His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words, ‘This is My body, and this is My blood’,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they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are sanctified .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90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St John Chrysostom </a:t>
            </a:r>
            <a:b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000" b="1" u="sng" dirty="0" smtClean="0">
                <a:latin typeface="Times New Roman" charset="0"/>
                <a:ea typeface="Times New Roman" charset="0"/>
                <a:cs typeface="Times New Roman" charset="0"/>
              </a:rPr>
              <a:t>Homily 85 on the Gospel of St John</a:t>
            </a:r>
            <a:endParaRPr lang="en-US" sz="2000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472364" cy="4291013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‘And He came to the place of a skull.’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some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say that Adam died there, and there 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laid;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and that </a:t>
            </a:r>
            <a:r>
              <a:rPr lang="en-US" sz="3200" b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Jesus in this place where death had reigned, there also set up the trophy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sz="32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For He went forth bearing the </a:t>
            </a:r>
            <a:r>
              <a:rPr lang="en-US" sz="36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Cross as a trophy over the tyranny of death</a:t>
            </a:r>
            <a:r>
              <a:rPr lang="en-US" sz="32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: and as conquerors do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so He bare upon His shoulders the symbol of victory.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9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Three kinds of Death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4800" dirty="0" smtClean="0">
                <a:latin typeface="Times New Roman" charset="0"/>
                <a:ea typeface="Times New Roman" charset="0"/>
                <a:cs typeface="Times New Roman" charset="0"/>
              </a:rPr>
              <a:t>Spiritual death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4800" dirty="0" smtClean="0">
                <a:latin typeface="Times New Roman" charset="0"/>
                <a:ea typeface="Times New Roman" charset="0"/>
                <a:cs typeface="Times New Roman" charset="0"/>
              </a:rPr>
              <a:t>Physical death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4800" dirty="0" smtClean="0">
                <a:latin typeface="Times New Roman" charset="0"/>
                <a:ea typeface="Times New Roman" charset="0"/>
                <a:cs typeface="Times New Roman" charset="0"/>
              </a:rPr>
              <a:t>Second death</a:t>
            </a:r>
            <a:endParaRPr lang="en-US" sz="4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4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1-</a:t>
            </a:r>
            <a:r>
              <a:rPr lang="en-US" b="1" u="sng" dirty="0" smtClean="0"/>
              <a:t> </a:t>
            </a:r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Death of the Spiritual death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Font typeface="Wingdings" charset="2"/>
              <a:buChar char="v"/>
            </a:pPr>
            <a:r>
              <a:rPr lang="en-US" sz="4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44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Man chose to be separated from God</a:t>
            </a:r>
          </a:p>
          <a:p>
            <a:pPr algn="ctr">
              <a:buFont typeface="Wingdings" charset="2"/>
              <a:buChar char="v"/>
            </a:pPr>
            <a:r>
              <a:rPr lang="en-US" sz="4400" dirty="0">
                <a:latin typeface="Times New Roman" charset="0"/>
                <a:ea typeface="Times New Roman" charset="0"/>
                <a:cs typeface="Times New Roman" charset="0"/>
              </a:rPr>
              <a:t>but from the tree of the knowledge of good and evil you shall not eat, </a:t>
            </a:r>
            <a:r>
              <a:rPr lang="en-US" sz="4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for in the day that you eat from it you will surely die</a:t>
            </a:r>
            <a:r>
              <a:rPr lang="en-US" sz="4400" dirty="0" smtClean="0">
                <a:latin typeface="Times New Roman" charset="0"/>
                <a:ea typeface="Times New Roman" charset="0"/>
                <a:cs typeface="Times New Roman" charset="0"/>
              </a:rPr>
              <a:t>.” Gen 2:17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68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Symptoms of Spiritual Death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romanUcPeriod"/>
            </a:pP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A Loss of Innocence and a Sense of Personal 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Guilt (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Gen 3:7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Alienation from God (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  <a:hlinkClick r:id="rId2" invalidUrl="https://biblia.com/bible/nasb95/Gen. 3.8"/>
              </a:rPr>
              <a:t>Gen. 3:8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Fear of God (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  <a:hlinkClick r:id="rId3" invalidUrl="https://biblia.com/bible/nasb95/Gen. 3.9-10"/>
              </a:rPr>
              <a:t>Gen. 3:9-10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A Tendency to Abdicate One’s Personal Responsibility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en-US" sz="2800" b="1" dirty="0">
                <a:latin typeface="Times New Roman" charset="0"/>
                <a:ea typeface="Times New Roman" charset="0"/>
                <a:cs typeface="Times New Roman" charset="0"/>
                <a:hlinkClick r:id="rId4" invalidUrl="https://biblia.com/bible/nasb95/Gen. 3.9-10"/>
              </a:rPr>
              <a:t>Gen. 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  <a:hlinkClick r:id="rId5" invalidUrl="https://biblia.com/bible/nasb95/Gen. 3.9-10"/>
              </a:rPr>
              <a:t>3:9-1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sz="2800" b="1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endParaRPr lang="en-US" sz="28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3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>
                <a:latin typeface="Times New Roman" charset="0"/>
                <a:ea typeface="Times New Roman" charset="0"/>
                <a:cs typeface="Times New Roman" charset="0"/>
              </a:rPr>
              <a:t>The Cross </a:t>
            </a:r>
            <a:endParaRPr lang="en-US" sz="4800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51540" cy="4063678"/>
          </a:xfrm>
        </p:spPr>
        <p:txBody>
          <a:bodyPr>
            <a:noAutofit/>
          </a:bodyPr>
          <a:lstStyle/>
          <a:p>
            <a:pPr algn="ctr"/>
            <a:r>
              <a:rPr lang="en-US" sz="3200" b="1" baseline="30000" dirty="0">
                <a:latin typeface="Times New Roman" charset="0"/>
                <a:ea typeface="Times New Roman" charset="0"/>
                <a:cs typeface="Times New Roman" charset="0"/>
              </a:rPr>
              <a:t>18 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Now all things </a:t>
            </a:r>
            <a:r>
              <a:rPr lang="en-US" sz="3200" i="1" dirty="0">
                <a:latin typeface="Times New Roman" charset="0"/>
                <a:ea typeface="Times New Roman" charset="0"/>
                <a:cs typeface="Times New Roman" charset="0"/>
              </a:rPr>
              <a:t>are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 of God, who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has reconciled us to Himself through Jesus Christ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and has given us the ministry of reconciliation, </a:t>
            </a:r>
            <a:r>
              <a:rPr lang="en-US" sz="3200" b="1" baseline="30000" dirty="0">
                <a:latin typeface="Times New Roman" charset="0"/>
                <a:ea typeface="Times New Roman" charset="0"/>
                <a:cs typeface="Times New Roman" charset="0"/>
              </a:rPr>
              <a:t>19 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that is, that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God was in Christ reconciling the world to Himself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not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imputing their trespasses to them,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 and has committed to us the word of reconciliation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. 2 </a:t>
            </a:r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Cor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5:18,19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47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Aspasmos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Watos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The Feast of the Cross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67287" cy="4005805"/>
          </a:xfrm>
        </p:spPr>
        <p:txBody>
          <a:bodyPr>
            <a:noAutofit/>
          </a:bodyPr>
          <a:lstStyle/>
          <a:p>
            <a:pPr algn="ctr"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The cross is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our weapon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the cross is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our hope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the cross is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our salvation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the cross is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our pride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ctr">
              <a:buFont typeface="Wingdings" charset="2"/>
              <a:buChar char="v"/>
            </a:pP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Alleluia, Alleluia, Alleluia, my Lord Jesus Christ who was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crucified on the cross, trample Satan under our feet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. Save us and have mercy upon us.</a:t>
            </a:r>
          </a:p>
        </p:txBody>
      </p:sp>
    </p:spTree>
    <p:extLst>
      <p:ext uri="{BB962C8B-B14F-4D97-AF65-F5344CB8AC3E}">
        <p14:creationId xmlns:p14="http://schemas.microsoft.com/office/powerpoint/2010/main" val="5451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8" y="528638"/>
            <a:ext cx="6508377" cy="1143000"/>
          </a:xfrm>
        </p:spPr>
        <p:txBody>
          <a:bodyPr/>
          <a:lstStyle/>
          <a:p>
            <a:pPr algn="ctr"/>
            <a:r>
              <a:rPr lang="en-US" b="1" u="sng" dirty="0" err="1" smtClean="0">
                <a:latin typeface="Times New Roman" charset="0"/>
                <a:ea typeface="Times New Roman" charset="0"/>
                <a:cs typeface="Times New Roman" charset="0"/>
              </a:rPr>
              <a:t>Ekhrestos</a:t>
            </a:r>
            <a:r>
              <a:rPr lang="en-US" b="1" u="sng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b="1" u="sng" dirty="0" err="1" smtClean="0">
                <a:latin typeface="Times New Roman" charset="0"/>
                <a:ea typeface="Times New Roman" charset="0"/>
                <a:cs typeface="Times New Roman" charset="0"/>
              </a:rPr>
              <a:t>Ancety</a:t>
            </a:r>
            <a:endParaRPr lang="en-US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>
                <a:latin typeface="Times New Roman" charset="0"/>
                <a:ea typeface="Times New Roman" charset="0"/>
                <a:cs typeface="Times New Roman" charset="0"/>
              </a:rPr>
              <a:t>Christ is risen from the dead, </a:t>
            </a:r>
            <a:r>
              <a:rPr lang="en-US" sz="44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trampling down death by death</a:t>
            </a:r>
            <a:r>
              <a:rPr lang="en-US" sz="4400" dirty="0">
                <a:latin typeface="Times New Roman" charset="0"/>
                <a:ea typeface="Times New Roman" charset="0"/>
                <a:cs typeface="Times New Roman" charset="0"/>
              </a:rPr>
              <a:t>, and upon </a:t>
            </a:r>
            <a:r>
              <a:rPr lang="en-US" sz="4400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those in the tombs bestowing life</a:t>
            </a:r>
            <a:r>
              <a:rPr lang="en-US" sz="44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US" sz="4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>
                <a:latin typeface="Times New Roman" charset="0"/>
                <a:ea typeface="Times New Roman" charset="0"/>
                <a:cs typeface="Times New Roman" charset="0"/>
              </a:rPr>
              <a:t>While we are here..</a:t>
            </a:r>
            <a:endParaRPr lang="en-US" sz="4400" b="1" u="sng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For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our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light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 and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momentary troubles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 are </a:t>
            </a:r>
            <a:r>
              <a:rPr lang="en-US" sz="3200" b="1" u="sng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achieving for us an eternal glory that far outweighs them all. 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So 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we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fix our eyes not on what is seen</a:t>
            </a:r>
            <a:r>
              <a:rPr lang="en-US" sz="3200" dirty="0">
                <a:latin typeface="Times New Roman" charset="0"/>
                <a:ea typeface="Times New Roman" charset="0"/>
                <a:cs typeface="Times New Roman" charset="0"/>
              </a:rPr>
              <a:t>, but on what is unseen, since what is seen is temporary, </a:t>
            </a:r>
            <a:r>
              <a:rPr lang="en-US" sz="3200" b="1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but what is unseen is eternal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. 2 </a:t>
            </a:r>
            <a:r>
              <a:rPr lang="en-US" sz="3200" dirty="0" err="1" smtClean="0">
                <a:latin typeface="Times New Roman" charset="0"/>
                <a:ea typeface="Times New Roman" charset="0"/>
                <a:cs typeface="Times New Roman" charset="0"/>
              </a:rPr>
              <a:t>Cor</a:t>
            </a: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 4:17,18</a:t>
            </a:r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1594</TotalTime>
  <Words>818</Words>
  <Application>Microsoft Macintosh PowerPoint</Application>
  <PresentationFormat>On-screen Show (4:3)</PresentationFormat>
  <Paragraphs>47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Century Gothic</vt:lpstr>
      <vt:lpstr>Times New Roman</vt:lpstr>
      <vt:lpstr>Wingdings</vt:lpstr>
      <vt:lpstr>Wingdings 2</vt:lpstr>
      <vt:lpstr>Plaza</vt:lpstr>
      <vt:lpstr>When Death Died..!</vt:lpstr>
      <vt:lpstr>St John Chrysostom  Homily 85 on the Gospel of St John</vt:lpstr>
      <vt:lpstr>Three kinds of Death</vt:lpstr>
      <vt:lpstr>1- Death of the Spiritual death</vt:lpstr>
      <vt:lpstr>Symptoms of Spiritual Death</vt:lpstr>
      <vt:lpstr>The Cross </vt:lpstr>
      <vt:lpstr>Aspasmos Watos The Feast of the Cross</vt:lpstr>
      <vt:lpstr>Ekhrestos Ancety</vt:lpstr>
      <vt:lpstr>While we are here..</vt:lpstr>
      <vt:lpstr>(St. John Saba)</vt:lpstr>
      <vt:lpstr>2. The Death of Physical death</vt:lpstr>
      <vt:lpstr>Six hour (Agpia)</vt:lpstr>
      <vt:lpstr>Six hour (Agpia)</vt:lpstr>
      <vt:lpstr>Ninth hour (Agpia)</vt:lpstr>
      <vt:lpstr>3. The Death of The second death</vt:lpstr>
      <vt:lpstr>Monday Lobsh</vt:lpstr>
      <vt:lpstr>Death is swallowed up in Victory.</vt:lpstr>
      <vt:lpstr> St Cyril of Jerusalem</vt:lpstr>
      <vt:lpstr>( St. John Chrysostom)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Way to the Cross</dc:title>
  <dc:creator>Father Mark Aziz</dc:creator>
  <cp:lastModifiedBy>Microsoft Office User</cp:lastModifiedBy>
  <cp:revision>26</cp:revision>
  <dcterms:created xsi:type="dcterms:W3CDTF">2013-09-27T19:24:25Z</dcterms:created>
  <dcterms:modified xsi:type="dcterms:W3CDTF">2017-03-19T03:20:55Z</dcterms:modified>
</cp:coreProperties>
</file>