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77" r:id="rId5"/>
    <p:sldId id="263" r:id="rId6"/>
    <p:sldId id="278" r:id="rId7"/>
    <p:sldId id="279" r:id="rId8"/>
    <p:sldId id="280" r:id="rId9"/>
    <p:sldId id="281" r:id="rId10"/>
    <p:sldId id="274" r:id="rId11"/>
    <p:sldId id="264" r:id="rId12"/>
    <p:sldId id="282"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250413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131450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44BD3D-AEC7-42FC-88F3-B020A70C4D0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1770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2317784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44BD3D-AEC7-42FC-88F3-B020A70C4D0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4775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1971327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2906807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425656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420608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D25EB-C233-4D9A-A0D2-33FE2BDE14CB}"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125928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3979908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7D25EB-C233-4D9A-A0D2-33FE2BDE14CB}"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2988933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7D25EB-C233-4D9A-A0D2-33FE2BDE14CB}"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76392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D25EB-C233-4D9A-A0D2-33FE2BDE14CB}"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44918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59384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D25EB-C233-4D9A-A0D2-33FE2BDE14CB}"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44BD3D-AEC7-42FC-88F3-B020A70C4D0E}" type="slidenum">
              <a:rPr lang="en-US" smtClean="0"/>
              <a:t>‹#›</a:t>
            </a:fld>
            <a:endParaRPr lang="en-US"/>
          </a:p>
        </p:txBody>
      </p:sp>
    </p:spTree>
    <p:extLst>
      <p:ext uri="{BB962C8B-B14F-4D97-AF65-F5344CB8AC3E}">
        <p14:creationId xmlns:p14="http://schemas.microsoft.com/office/powerpoint/2010/main" val="164816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7D25EB-C233-4D9A-A0D2-33FE2BDE14CB}" type="datetimeFigureOut">
              <a:rPr lang="en-US" smtClean="0"/>
              <a:t>1/27/2016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744BD3D-AEC7-42FC-88F3-B020A70C4D0E}" type="slidenum">
              <a:rPr lang="en-US" smtClean="0"/>
              <a:t>‹#›</a:t>
            </a:fld>
            <a:endParaRPr lang="en-US"/>
          </a:p>
        </p:txBody>
      </p:sp>
    </p:spTree>
    <p:extLst>
      <p:ext uri="{BB962C8B-B14F-4D97-AF65-F5344CB8AC3E}">
        <p14:creationId xmlns:p14="http://schemas.microsoft.com/office/powerpoint/2010/main" val="6717468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What is the Church?</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January 27 ,2016</a:t>
            </a:r>
            <a:endParaRPr lang="en-US" dirty="0"/>
          </a:p>
        </p:txBody>
      </p:sp>
    </p:spTree>
    <p:extLst>
      <p:ext uri="{BB962C8B-B14F-4D97-AF65-F5344CB8AC3E}">
        <p14:creationId xmlns:p14="http://schemas.microsoft.com/office/powerpoint/2010/main" val="3757662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579549"/>
            <a:ext cx="9220715" cy="5331673"/>
          </a:xfrm>
        </p:spPr>
        <p:txBody>
          <a:bodyPr>
            <a:noAutofit/>
          </a:bodyPr>
          <a:lstStyle/>
          <a:p>
            <a:pPr marL="0" indent="0" algn="ctr">
              <a:buNone/>
            </a:pPr>
            <a:r>
              <a:rPr lang="en-US" sz="3200" dirty="0"/>
              <a:t>“Now, therefore, you are no longer strangers and foreigners, but fellow citizens with the saints and members of the household of God, having been built on the foundation of the apostles and prophets, Jesus Christ Himself being the chief cornerstone, in whom the whole building, being fitted together, grows into a holy temple in the Lord, in whom you also are being built together for a dwelling place of God in the Spirit.”  </a:t>
            </a:r>
            <a:endParaRPr lang="en-US" sz="3200" dirty="0" smtClean="0"/>
          </a:p>
          <a:p>
            <a:pPr marL="0" indent="0">
              <a:buNone/>
            </a:pPr>
            <a:endParaRPr lang="en-US" sz="2800" dirty="0"/>
          </a:p>
          <a:p>
            <a:pPr marL="0" indent="0" algn="r">
              <a:buNone/>
            </a:pPr>
            <a:r>
              <a:rPr lang="en-US" sz="2000" dirty="0" smtClean="0"/>
              <a:t>Ephesians </a:t>
            </a:r>
            <a:r>
              <a:rPr lang="en-US" sz="2000" dirty="0"/>
              <a:t>2:19-22</a:t>
            </a:r>
          </a:p>
          <a:p>
            <a:pPr marL="0" indent="0">
              <a:buNone/>
            </a:pPr>
            <a:endParaRPr lang="en-US" sz="2800" dirty="0"/>
          </a:p>
        </p:txBody>
      </p:sp>
    </p:spTree>
    <p:extLst>
      <p:ext uri="{BB962C8B-B14F-4D97-AF65-F5344CB8AC3E}">
        <p14:creationId xmlns:p14="http://schemas.microsoft.com/office/powerpoint/2010/main" val="1440572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52282"/>
            <a:ext cx="8915400" cy="4558940"/>
          </a:xfrm>
        </p:spPr>
        <p:txBody>
          <a:bodyPr>
            <a:normAutofit/>
          </a:bodyPr>
          <a:lstStyle/>
          <a:p>
            <a:pPr algn="ctr">
              <a:buNone/>
            </a:pPr>
            <a:r>
              <a:rPr lang="en-US" sz="3200" dirty="0"/>
              <a:t>“Therefore take heed to yourselves </a:t>
            </a:r>
            <a:endParaRPr lang="en-US" sz="3200" dirty="0" smtClean="0"/>
          </a:p>
          <a:p>
            <a:pPr algn="ctr">
              <a:buNone/>
            </a:pPr>
            <a:r>
              <a:rPr lang="en-US" sz="3200" dirty="0" smtClean="0"/>
              <a:t>and </a:t>
            </a:r>
            <a:r>
              <a:rPr lang="en-US" sz="3200" dirty="0"/>
              <a:t>to all the flock, among which </a:t>
            </a:r>
            <a:endParaRPr lang="en-US" sz="3200" dirty="0" smtClean="0"/>
          </a:p>
          <a:p>
            <a:pPr algn="ctr">
              <a:buNone/>
            </a:pPr>
            <a:r>
              <a:rPr lang="en-US" sz="3200" dirty="0" smtClean="0"/>
              <a:t>the </a:t>
            </a:r>
            <a:r>
              <a:rPr lang="en-US" sz="3200" dirty="0"/>
              <a:t>Holy Spirit has made you overseers, </a:t>
            </a:r>
            <a:endParaRPr lang="en-US" sz="3200" dirty="0" smtClean="0"/>
          </a:p>
          <a:p>
            <a:pPr algn="ctr">
              <a:buNone/>
            </a:pPr>
            <a:r>
              <a:rPr lang="en-US" sz="3200" dirty="0" smtClean="0"/>
              <a:t>to </a:t>
            </a:r>
            <a:r>
              <a:rPr lang="en-US" sz="3200" dirty="0"/>
              <a:t>shepherd the church of God </a:t>
            </a:r>
            <a:endParaRPr lang="en-US" sz="3200" dirty="0" smtClean="0"/>
          </a:p>
          <a:p>
            <a:pPr algn="ctr">
              <a:buNone/>
            </a:pPr>
            <a:r>
              <a:rPr lang="en-US" sz="3200" b="1" dirty="0" smtClean="0">
                <a:solidFill>
                  <a:srgbClr val="FF0000"/>
                </a:solidFill>
                <a:effectLst>
                  <a:outerShdw blurRad="38100" dist="38100" dir="2700000" algn="tl">
                    <a:srgbClr val="000000">
                      <a:alpha val="43137"/>
                    </a:srgbClr>
                  </a:outerShdw>
                </a:effectLst>
              </a:rPr>
              <a:t>which </a:t>
            </a:r>
            <a:r>
              <a:rPr lang="en-US" sz="3200" b="1" dirty="0">
                <a:solidFill>
                  <a:srgbClr val="FF0000"/>
                </a:solidFill>
                <a:effectLst>
                  <a:outerShdw blurRad="38100" dist="38100" dir="2700000" algn="tl">
                    <a:srgbClr val="000000">
                      <a:alpha val="43137"/>
                    </a:srgbClr>
                  </a:outerShdw>
                </a:effectLst>
              </a:rPr>
              <a:t>He purchased with His own blood</a:t>
            </a:r>
            <a:r>
              <a:rPr lang="en-US" sz="3200" dirty="0" smtClean="0"/>
              <a:t>.”</a:t>
            </a:r>
            <a:endParaRPr lang="en-US" sz="3200" dirty="0"/>
          </a:p>
          <a:p>
            <a:pPr marL="0" indent="0" algn="ctr">
              <a:buNone/>
            </a:pPr>
            <a:endParaRPr lang="en-US" sz="2800" dirty="0"/>
          </a:p>
          <a:p>
            <a:pPr marL="0" indent="0" algn="r">
              <a:buNone/>
            </a:pPr>
            <a:r>
              <a:rPr lang="en-US" sz="2400" dirty="0" smtClean="0"/>
              <a:t>Acts 20:28</a:t>
            </a:r>
            <a:endParaRPr lang="en-US" sz="2400" dirty="0"/>
          </a:p>
          <a:p>
            <a:pPr marL="0" indent="0" algn="ctr">
              <a:buNone/>
            </a:pPr>
            <a:endParaRPr lang="en-US" sz="2800" dirty="0"/>
          </a:p>
          <a:p>
            <a:pPr marL="0" indent="0" algn="ctr">
              <a:buNone/>
            </a:pPr>
            <a:endParaRPr lang="en-US" sz="2800" dirty="0"/>
          </a:p>
        </p:txBody>
      </p:sp>
    </p:spTree>
    <p:extLst>
      <p:ext uri="{BB962C8B-B14F-4D97-AF65-F5344CB8AC3E}">
        <p14:creationId xmlns:p14="http://schemas.microsoft.com/office/powerpoint/2010/main" val="2909285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8496" y="746975"/>
            <a:ext cx="9856116" cy="5808371"/>
          </a:xfrm>
        </p:spPr>
        <p:txBody>
          <a:bodyPr>
            <a:normAutofit/>
          </a:bodyPr>
          <a:lstStyle/>
          <a:p>
            <a:pPr algn="ctr">
              <a:buNone/>
            </a:pPr>
            <a:r>
              <a:rPr lang="en-US" sz="3200" dirty="0"/>
              <a:t>	“But you are a chosen generation, a royal priesthood, a holy nation, His own special people, that you may proclaim the praises of Him who called you out of darkness into His marvelous light; who once were not a people but are now the people of God, who had not obtained mercy but now have obtained mercy</a:t>
            </a:r>
            <a:r>
              <a:rPr lang="en-US" sz="3200" dirty="0" smtClean="0"/>
              <a:t>.”</a:t>
            </a:r>
            <a:endParaRPr lang="en-US" sz="3200" dirty="0"/>
          </a:p>
          <a:p>
            <a:pPr marL="0" indent="0" algn="ctr">
              <a:buNone/>
            </a:pPr>
            <a:endParaRPr lang="en-US" sz="2800" dirty="0"/>
          </a:p>
          <a:p>
            <a:pPr marL="0" indent="0" algn="r">
              <a:buNone/>
            </a:pPr>
            <a:r>
              <a:rPr lang="en-US" sz="2400" dirty="0" smtClean="0"/>
              <a:t>1 Peter 2:9-10</a:t>
            </a:r>
            <a:endParaRPr lang="en-US" sz="2400" dirty="0"/>
          </a:p>
          <a:p>
            <a:pPr marL="0" indent="0" algn="ctr">
              <a:buNone/>
            </a:pPr>
            <a:endParaRPr lang="en-US" sz="2800" dirty="0"/>
          </a:p>
          <a:p>
            <a:pPr marL="0" indent="0" algn="ctr">
              <a:buNone/>
            </a:pPr>
            <a:endParaRPr lang="en-US" sz="2800" dirty="0"/>
          </a:p>
        </p:txBody>
      </p:sp>
    </p:spTree>
    <p:extLst>
      <p:ext uri="{BB962C8B-B14F-4D97-AF65-F5344CB8AC3E}">
        <p14:creationId xmlns:p14="http://schemas.microsoft.com/office/powerpoint/2010/main" val="1971768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59886" y="1622739"/>
            <a:ext cx="5602310" cy="5106474"/>
          </a:xfrm>
        </p:spPr>
        <p:txBody>
          <a:bodyPr>
            <a:normAutofit/>
          </a:bodyPr>
          <a:lstStyle/>
          <a:p>
            <a:pPr marL="0" indent="0" algn="ctr">
              <a:buNone/>
            </a:pPr>
            <a:r>
              <a:rPr lang="en-US" sz="4000" b="1" dirty="0" smtClean="0"/>
              <a:t>By </a:t>
            </a:r>
            <a:r>
              <a:rPr lang="en-US" sz="4000" b="1" dirty="0"/>
              <a:t>participating in the life of the Church, </a:t>
            </a:r>
            <a:endParaRPr lang="en-US" sz="4000" b="1" dirty="0" smtClean="0"/>
          </a:p>
          <a:p>
            <a:pPr marL="0" indent="0" algn="ctr">
              <a:buNone/>
            </a:pPr>
            <a:r>
              <a:rPr lang="en-US" sz="4000" b="1" dirty="0" smtClean="0">
                <a:solidFill>
                  <a:srgbClr val="FF0000"/>
                </a:solidFill>
              </a:rPr>
              <a:t>I </a:t>
            </a:r>
            <a:r>
              <a:rPr lang="en-US" sz="4000" b="1" dirty="0">
                <a:solidFill>
                  <a:srgbClr val="FF0000"/>
                </a:solidFill>
              </a:rPr>
              <a:t>participate in the life of Christ</a:t>
            </a:r>
            <a:r>
              <a:rPr lang="en-US" sz="4000" b="1" dirty="0"/>
              <a:t>.</a:t>
            </a:r>
          </a:p>
          <a:p>
            <a:pPr marL="0" indent="0" algn="ctr">
              <a:buNone/>
            </a:pPr>
            <a:endParaRPr lang="en-US" sz="3200" b="1" dirty="0"/>
          </a:p>
        </p:txBody>
      </p:sp>
      <p:pic>
        <p:nvPicPr>
          <p:cNvPr id="4" name="Picture 6" descr="http://blog.adw.org/wp-content/uploads/Faces_of_Chri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0377" y="1146221"/>
            <a:ext cx="3351018" cy="43238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02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21217"/>
            <a:ext cx="9207836" cy="5859887"/>
          </a:xfrm>
        </p:spPr>
        <p:txBody>
          <a:bodyPr>
            <a:normAutofit/>
          </a:bodyPr>
          <a:lstStyle/>
          <a:p>
            <a:pPr marL="0" indent="0" algn="ctr">
              <a:buNone/>
            </a:pPr>
            <a:r>
              <a:rPr lang="en-US" sz="3200" dirty="0"/>
              <a:t>“And I also say to you that you are Peter, and on this rock I will build </a:t>
            </a:r>
            <a:r>
              <a:rPr lang="en-US" sz="3200" b="1" dirty="0">
                <a:solidFill>
                  <a:srgbClr val="FF0000"/>
                </a:solidFill>
                <a:effectLst>
                  <a:outerShdw blurRad="38100" dist="38100" dir="2700000" algn="tl">
                    <a:srgbClr val="000000">
                      <a:alpha val="43137"/>
                    </a:srgbClr>
                  </a:outerShdw>
                </a:effectLst>
              </a:rPr>
              <a:t>My church</a:t>
            </a:r>
            <a:r>
              <a:rPr lang="en-US" sz="3200" dirty="0"/>
              <a:t>, and the gates of Hades shall not prevail against it.  And I will give you the keys of the kingdom of heaven, and whatever you bind on earth will be bound in heaven, and whatever you loose on earth will be loosed in heaven.”  </a:t>
            </a:r>
            <a:endParaRPr lang="en-US" sz="3200" dirty="0" smtClean="0"/>
          </a:p>
          <a:p>
            <a:pPr marL="0" indent="0" algn="ctr">
              <a:buNone/>
            </a:pPr>
            <a:endParaRPr lang="en-US" sz="2800" dirty="0"/>
          </a:p>
          <a:p>
            <a:pPr marL="0" indent="0" algn="r">
              <a:buNone/>
            </a:pPr>
            <a:r>
              <a:rPr lang="en-US" sz="2400" dirty="0"/>
              <a:t>Matthew 16:18-19</a:t>
            </a:r>
          </a:p>
          <a:p>
            <a:pPr marL="0" indent="0" algn="ctr">
              <a:buNone/>
            </a:pPr>
            <a:endParaRPr lang="en-US" sz="2800" dirty="0"/>
          </a:p>
          <a:p>
            <a:pPr marL="0" indent="0" algn="ctr">
              <a:buNone/>
            </a:pPr>
            <a:endParaRPr lang="en-US" sz="2800" dirty="0"/>
          </a:p>
        </p:txBody>
      </p:sp>
    </p:spTree>
    <p:extLst>
      <p:ext uri="{BB962C8B-B14F-4D97-AF65-F5344CB8AC3E}">
        <p14:creationId xmlns:p14="http://schemas.microsoft.com/office/powerpoint/2010/main" val="3110766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1628661"/>
            <a:ext cx="4284392" cy="1280890"/>
          </a:xfrm>
        </p:spPr>
        <p:txBody>
          <a:bodyPr>
            <a:noAutofit/>
          </a:bodyPr>
          <a:lstStyle/>
          <a:p>
            <a:pPr algn="ctr"/>
            <a:r>
              <a:rPr lang="en-US" sz="4400" b="1" dirty="0" smtClean="0"/>
              <a:t>‘</a:t>
            </a:r>
            <a:r>
              <a:rPr lang="en-US" sz="4400" b="1" dirty="0" err="1" smtClean="0"/>
              <a:t>theanthropic</a:t>
            </a:r>
            <a:r>
              <a:rPr lang="en-US" sz="4400" b="1" dirty="0" smtClean="0"/>
              <a:t>’ organism</a:t>
            </a:r>
            <a:endParaRPr lang="en-US" sz="4400" b="1" dirty="0"/>
          </a:p>
        </p:txBody>
      </p:sp>
      <p:pic>
        <p:nvPicPr>
          <p:cNvPr id="4" name="Picture 6" descr="https://miltrodriguez.files.wordpress.com/2014/01/the-body-of-christ3.jpg"/>
          <p:cNvPicPr>
            <a:picLocks noChangeAspect="1" noChangeArrowheads="1"/>
          </p:cNvPicPr>
          <p:nvPr/>
        </p:nvPicPr>
        <p:blipFill rotWithShape="1">
          <a:blip r:embed="rId2">
            <a:extLst>
              <a:ext uri="{28A0092B-C50C-407E-A947-70E740481C1C}">
                <a14:useLocalDpi xmlns:a14="http://schemas.microsoft.com/office/drawing/2010/main" val="0"/>
              </a:ext>
            </a:extLst>
          </a:blip>
          <a:srcRect b="3635"/>
          <a:stretch/>
        </p:blipFill>
        <p:spPr bwMode="auto">
          <a:xfrm>
            <a:off x="8025719" y="958222"/>
            <a:ext cx="3828396"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437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1628661"/>
            <a:ext cx="4284392" cy="1280890"/>
          </a:xfrm>
        </p:spPr>
        <p:txBody>
          <a:bodyPr>
            <a:noAutofit/>
          </a:bodyPr>
          <a:lstStyle/>
          <a:p>
            <a:pPr algn="ctr"/>
            <a:r>
              <a:rPr lang="en-US" sz="4400" b="1" dirty="0" smtClean="0"/>
              <a:t>‘</a:t>
            </a:r>
            <a:r>
              <a:rPr lang="en-US" sz="4400" b="1" dirty="0" err="1" smtClean="0"/>
              <a:t>theanthropic</a:t>
            </a:r>
            <a:r>
              <a:rPr lang="en-US" sz="4400" b="1" dirty="0" smtClean="0"/>
              <a:t>’ organism</a:t>
            </a:r>
            <a:endParaRPr lang="en-US" sz="4400" b="1" dirty="0"/>
          </a:p>
        </p:txBody>
      </p:sp>
      <p:sp>
        <p:nvSpPr>
          <p:cNvPr id="3" name="Content Placeholder 2"/>
          <p:cNvSpPr>
            <a:spLocks noGrp="1"/>
          </p:cNvSpPr>
          <p:nvPr>
            <p:ph idx="1"/>
          </p:nvPr>
        </p:nvSpPr>
        <p:spPr>
          <a:xfrm>
            <a:off x="2589212" y="3979572"/>
            <a:ext cx="4288106" cy="2936201"/>
          </a:xfrm>
        </p:spPr>
        <p:txBody>
          <a:bodyPr>
            <a:normAutofit/>
          </a:bodyPr>
          <a:lstStyle/>
          <a:p>
            <a:pPr marL="0" indent="0" algn="ctr">
              <a:buNone/>
            </a:pPr>
            <a:r>
              <a:rPr lang="en-US" sz="2800" i="1" dirty="0" smtClean="0"/>
              <a:t>embodying </a:t>
            </a:r>
            <a:r>
              <a:rPr lang="en-US" sz="2800" i="1" dirty="0" smtClean="0"/>
              <a:t>Deity </a:t>
            </a:r>
            <a:r>
              <a:rPr lang="en-US" sz="2800" i="1" dirty="0" smtClean="0"/>
              <a:t>in human form</a:t>
            </a:r>
            <a:endParaRPr lang="en-US" sz="2800" i="1" dirty="0"/>
          </a:p>
        </p:txBody>
      </p:sp>
      <p:pic>
        <p:nvPicPr>
          <p:cNvPr id="4" name="Picture 6" descr="https://miltrodriguez.files.wordpress.com/2014/01/the-body-of-christ3.jpg"/>
          <p:cNvPicPr>
            <a:picLocks noChangeAspect="1" noChangeArrowheads="1"/>
          </p:cNvPicPr>
          <p:nvPr/>
        </p:nvPicPr>
        <p:blipFill rotWithShape="1">
          <a:blip r:embed="rId2">
            <a:extLst>
              <a:ext uri="{28A0092B-C50C-407E-A947-70E740481C1C}">
                <a14:useLocalDpi xmlns:a14="http://schemas.microsoft.com/office/drawing/2010/main" val="0"/>
              </a:ext>
            </a:extLst>
          </a:blip>
          <a:srcRect b="3635"/>
          <a:stretch/>
        </p:blipFill>
        <p:spPr bwMode="auto">
          <a:xfrm>
            <a:off x="8025719" y="958222"/>
            <a:ext cx="3828396"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089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661375"/>
            <a:ext cx="8915400" cy="4249847"/>
          </a:xfrm>
        </p:spPr>
        <p:txBody>
          <a:bodyPr>
            <a:normAutofit/>
          </a:bodyPr>
          <a:lstStyle/>
          <a:p>
            <a:pPr algn="ctr">
              <a:buNone/>
            </a:pPr>
            <a:r>
              <a:rPr lang="en-US" sz="3200" dirty="0"/>
              <a:t>“And He put all things under His feet, </a:t>
            </a:r>
            <a:endParaRPr lang="en-US" sz="3200" dirty="0" smtClean="0"/>
          </a:p>
          <a:p>
            <a:pPr algn="ctr">
              <a:buNone/>
            </a:pPr>
            <a:r>
              <a:rPr lang="en-US" sz="3200" dirty="0" smtClean="0"/>
              <a:t>and </a:t>
            </a:r>
            <a:r>
              <a:rPr lang="en-US" sz="3200" dirty="0"/>
              <a:t>gave Him to be head over </a:t>
            </a:r>
            <a:r>
              <a:rPr lang="en-US" sz="3200" dirty="0" smtClean="0"/>
              <a:t>all </a:t>
            </a:r>
            <a:r>
              <a:rPr lang="en-US" sz="3200" dirty="0"/>
              <a:t>things </a:t>
            </a:r>
            <a:endParaRPr lang="en-US" sz="3200" dirty="0" smtClean="0"/>
          </a:p>
          <a:p>
            <a:pPr algn="ctr">
              <a:buNone/>
            </a:pPr>
            <a:r>
              <a:rPr lang="en-US" sz="3200" dirty="0" smtClean="0"/>
              <a:t>to the church, which is His body, </a:t>
            </a:r>
          </a:p>
          <a:p>
            <a:pPr algn="ctr">
              <a:buNone/>
            </a:pPr>
            <a:r>
              <a:rPr lang="en-US" sz="3200" b="1" dirty="0" smtClean="0">
                <a:solidFill>
                  <a:srgbClr val="FF0000"/>
                </a:solidFill>
                <a:effectLst>
                  <a:outerShdw blurRad="38100" dist="38100" dir="2700000" algn="tl">
                    <a:srgbClr val="000000">
                      <a:alpha val="43137"/>
                    </a:srgbClr>
                  </a:outerShdw>
                </a:effectLst>
              </a:rPr>
              <a:t>the </a:t>
            </a:r>
            <a:r>
              <a:rPr lang="en-US" sz="3200" b="1" dirty="0">
                <a:solidFill>
                  <a:srgbClr val="FF0000"/>
                </a:solidFill>
                <a:effectLst>
                  <a:outerShdw blurRad="38100" dist="38100" dir="2700000" algn="tl">
                    <a:srgbClr val="000000">
                      <a:alpha val="43137"/>
                    </a:srgbClr>
                  </a:outerShdw>
                </a:effectLst>
              </a:rPr>
              <a:t>fullness of Him who fills all in </a:t>
            </a:r>
            <a:r>
              <a:rPr lang="en-US" sz="3200" b="1" dirty="0" smtClean="0">
                <a:solidFill>
                  <a:srgbClr val="FF0000"/>
                </a:solidFill>
                <a:effectLst>
                  <a:outerShdw blurRad="38100" dist="38100" dir="2700000" algn="tl">
                    <a:srgbClr val="000000">
                      <a:alpha val="43137"/>
                    </a:srgbClr>
                  </a:outerShdw>
                </a:effectLst>
              </a:rPr>
              <a:t>all</a:t>
            </a:r>
            <a:r>
              <a:rPr lang="en-US" sz="3200" dirty="0" smtClean="0"/>
              <a:t>.”</a:t>
            </a:r>
            <a:endParaRPr lang="en-US" sz="3200" dirty="0"/>
          </a:p>
          <a:p>
            <a:pPr marL="0" indent="0" algn="ctr">
              <a:buNone/>
            </a:pPr>
            <a:endParaRPr lang="en-US" sz="2800" dirty="0"/>
          </a:p>
          <a:p>
            <a:pPr marL="0" indent="0" algn="r">
              <a:buNone/>
            </a:pPr>
            <a:r>
              <a:rPr lang="en-US" sz="2400" dirty="0" smtClean="0"/>
              <a:t>Ephesians 1:22-23</a:t>
            </a:r>
            <a:endParaRPr lang="en-US" sz="2400" dirty="0"/>
          </a:p>
          <a:p>
            <a:pPr marL="0" indent="0" algn="ctr">
              <a:buNone/>
            </a:pPr>
            <a:endParaRPr lang="en-US" sz="2800" dirty="0"/>
          </a:p>
          <a:p>
            <a:pPr marL="0" indent="0" algn="ctr">
              <a:buNone/>
            </a:pPr>
            <a:endParaRPr lang="en-US" sz="2800" dirty="0"/>
          </a:p>
        </p:txBody>
      </p:sp>
    </p:spTree>
    <p:extLst>
      <p:ext uri="{BB962C8B-B14F-4D97-AF65-F5344CB8AC3E}">
        <p14:creationId xmlns:p14="http://schemas.microsoft.com/office/powerpoint/2010/main" val="3251207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124" y="1416675"/>
            <a:ext cx="6649277" cy="3322749"/>
          </a:xfrm>
        </p:spPr>
        <p:txBody>
          <a:bodyPr>
            <a:normAutofit/>
          </a:bodyPr>
          <a:lstStyle/>
          <a:p>
            <a:pPr algn="ctr"/>
            <a:r>
              <a:rPr lang="en-US" sz="4000" b="1" dirty="0"/>
              <a:t>Being a member of the Church is my primary </a:t>
            </a:r>
            <a:r>
              <a:rPr lang="en-US" sz="4000" b="1" dirty="0" smtClean="0"/>
              <a:t>identity</a:t>
            </a:r>
            <a:endParaRPr lang="en-US" sz="4000" b="1" dirty="0"/>
          </a:p>
        </p:txBody>
      </p:sp>
      <p:pic>
        <p:nvPicPr>
          <p:cNvPr id="4" name="Picture 3" descr="http://livingwordspring.com/wp-content/uploads/2012/07/people_are_the_church_small.png"/>
          <p:cNvPicPr>
            <a:picLocks noChangeAspect="1" noChangeArrowheads="1"/>
          </p:cNvPicPr>
          <p:nvPr/>
        </p:nvPicPr>
        <p:blipFill rotWithShape="1">
          <a:blip r:embed="rId2">
            <a:extLst>
              <a:ext uri="{28A0092B-C50C-407E-A947-70E740481C1C}">
                <a14:useLocalDpi xmlns:a14="http://schemas.microsoft.com/office/drawing/2010/main" val="0"/>
              </a:ext>
            </a:extLst>
          </a:blip>
          <a:srcRect l="59780"/>
          <a:stretch/>
        </p:blipFill>
        <p:spPr bwMode="auto">
          <a:xfrm>
            <a:off x="2057701" y="1155283"/>
            <a:ext cx="5646784" cy="4844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095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527" y="624109"/>
            <a:ext cx="9753086" cy="2569851"/>
          </a:xfrm>
        </p:spPr>
        <p:txBody>
          <a:bodyPr>
            <a:normAutofit/>
          </a:bodyPr>
          <a:lstStyle/>
          <a:p>
            <a:pPr algn="ctr"/>
            <a:r>
              <a:rPr lang="en-US" b="1" dirty="0"/>
              <a:t>God has a plan for my life at an </a:t>
            </a:r>
            <a:r>
              <a:rPr lang="en-US" b="1" dirty="0" smtClean="0"/>
              <a:t/>
            </a:r>
            <a:br>
              <a:rPr lang="en-US" b="1" dirty="0" smtClean="0"/>
            </a:br>
            <a:r>
              <a:rPr lang="en-US" b="1" dirty="0" smtClean="0"/>
              <a:t>individual </a:t>
            </a:r>
            <a:r>
              <a:rPr lang="en-US" b="1" dirty="0"/>
              <a:t>level and also as part of His </a:t>
            </a:r>
            <a:r>
              <a:rPr lang="en-US" b="1" dirty="0" smtClean="0"/>
              <a:t/>
            </a:r>
            <a:br>
              <a:rPr lang="en-US" b="1" dirty="0" smtClean="0"/>
            </a:br>
            <a:r>
              <a:rPr lang="en-US" b="1" dirty="0" smtClean="0"/>
              <a:t>Body. </a:t>
            </a:r>
            <a:r>
              <a:rPr lang="en-US" b="1" dirty="0" smtClean="0">
                <a:solidFill>
                  <a:srgbClr val="FF0000"/>
                </a:solidFill>
                <a:effectLst>
                  <a:outerShdw blurRad="38100" dist="38100" dir="2700000" algn="tl">
                    <a:srgbClr val="000000">
                      <a:alpha val="43137"/>
                    </a:srgbClr>
                  </a:outerShdw>
                </a:effectLst>
              </a:rPr>
              <a:t>I </a:t>
            </a:r>
            <a:r>
              <a:rPr lang="en-US" b="1" dirty="0">
                <a:solidFill>
                  <a:srgbClr val="FF0000"/>
                </a:solidFill>
                <a:effectLst>
                  <a:outerShdw blurRad="38100" dist="38100" dir="2700000" algn="tl">
                    <a:srgbClr val="000000">
                      <a:alpha val="43137"/>
                    </a:srgbClr>
                  </a:outerShdw>
                </a:effectLst>
              </a:rPr>
              <a:t>can't know one without the other</a:t>
            </a:r>
            <a:r>
              <a:rPr lang="en-US" b="1" dirty="0" smtClean="0"/>
              <a:t>.</a:t>
            </a:r>
            <a:endParaRPr lang="en-US" b="1" dirty="0"/>
          </a:p>
        </p:txBody>
      </p:sp>
      <p:pic>
        <p:nvPicPr>
          <p:cNvPr id="4" name="Picture 4" descr="http://intimacywithjesus.files.wordpress.com/2014/04/normal_jesus_heav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244" y="2975020"/>
            <a:ext cx="5425147" cy="36702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084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The Church is </a:t>
            </a:r>
            <a:r>
              <a:rPr lang="en-US" sz="4400" b="1" dirty="0" smtClean="0">
                <a:solidFill>
                  <a:srgbClr val="FF0000"/>
                </a:solidFill>
                <a:effectLst>
                  <a:outerShdw blurRad="38100" dist="38100" dir="2700000" algn="tl">
                    <a:srgbClr val="000000">
                      <a:alpha val="43137"/>
                    </a:srgbClr>
                  </a:outerShdw>
                </a:effectLst>
              </a:rPr>
              <a:t>my salvation</a:t>
            </a:r>
            <a:endParaRPr lang="en-US" sz="44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a:p>
        </p:txBody>
      </p:sp>
      <p:pic>
        <p:nvPicPr>
          <p:cNvPr id="4" name="Picture 2" descr="http://itsastrangeworld.com/wp-content/uploads/2013/12/noahs-ar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929" y="2382592"/>
            <a:ext cx="5487966" cy="37572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92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The Church is </a:t>
            </a:r>
            <a:r>
              <a:rPr lang="en-US" sz="4400" b="1" dirty="0" smtClean="0">
                <a:solidFill>
                  <a:srgbClr val="FF0000"/>
                </a:solidFill>
                <a:effectLst>
                  <a:outerShdw blurRad="38100" dist="38100" dir="2700000" algn="tl">
                    <a:srgbClr val="000000">
                      <a:alpha val="43137"/>
                    </a:srgbClr>
                  </a:outerShdw>
                </a:effectLst>
              </a:rPr>
              <a:t>my salvation</a:t>
            </a:r>
            <a:endParaRPr lang="en-US" sz="44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89212" y="2472744"/>
            <a:ext cx="8915400" cy="3438478"/>
          </a:xfrm>
        </p:spPr>
        <p:txBody>
          <a:bodyPr/>
          <a:lstStyle/>
          <a:p>
            <a:pPr marL="0" indent="0">
              <a:buNone/>
            </a:pPr>
            <a:endParaRPr lang="en-US" dirty="0" smtClean="0"/>
          </a:p>
          <a:p>
            <a:pPr marL="0" indent="0" algn="ctr">
              <a:buNone/>
            </a:pPr>
            <a:r>
              <a:rPr lang="en-US" sz="3200" i="1" dirty="0"/>
              <a:t>“If someone who was outside of the ark of Noah could escape, so could also someone who is outside the </a:t>
            </a:r>
            <a:r>
              <a:rPr lang="en-US" sz="3200" i="1" dirty="0" smtClean="0"/>
              <a:t>Church</a:t>
            </a:r>
            <a:r>
              <a:rPr lang="en-US" sz="3200" i="1" dirty="0"/>
              <a:t>.” (St. Cyprian)</a:t>
            </a:r>
          </a:p>
          <a:p>
            <a:pPr marL="0" indent="0">
              <a:buNone/>
            </a:pPr>
            <a:endParaRPr lang="en-US" dirty="0"/>
          </a:p>
        </p:txBody>
      </p:sp>
    </p:spTree>
    <p:extLst>
      <p:ext uri="{BB962C8B-B14F-4D97-AF65-F5344CB8AC3E}">
        <p14:creationId xmlns:p14="http://schemas.microsoft.com/office/powerpoint/2010/main" val="211376201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TotalTime>
  <Words>333</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What is the Church?</vt:lpstr>
      <vt:lpstr>PowerPoint Presentation</vt:lpstr>
      <vt:lpstr>‘theanthropic’ organism</vt:lpstr>
      <vt:lpstr>‘theanthropic’ organism</vt:lpstr>
      <vt:lpstr>PowerPoint Presentation</vt:lpstr>
      <vt:lpstr>Being a member of the Church is my primary identity</vt:lpstr>
      <vt:lpstr>God has a plan for my life at an  individual level and also as part of His  Body. I can't know one without the other.</vt:lpstr>
      <vt:lpstr>The Church is my salvation</vt:lpstr>
      <vt:lpstr>The Church is my salvation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the Body</dc:title>
  <dc:creator>STSA</dc:creator>
  <cp:lastModifiedBy>STSA</cp:lastModifiedBy>
  <cp:revision>5</cp:revision>
  <dcterms:created xsi:type="dcterms:W3CDTF">2015-04-30T01:45:53Z</dcterms:created>
  <dcterms:modified xsi:type="dcterms:W3CDTF">2016-01-27T21:22:45Z</dcterms:modified>
</cp:coreProperties>
</file>