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4" r:id="rId6"/>
    <p:sldId id="263" r:id="rId7"/>
    <p:sldId id="259" r:id="rId8"/>
    <p:sldId id="267" r:id="rId9"/>
    <p:sldId id="260" r:id="rId10"/>
    <p:sldId id="261" r:id="rId11"/>
    <p:sldId id="262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What Kind of Ears?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latin typeface="Times"/>
                <a:cs typeface="Times"/>
              </a:rPr>
              <a:t>3</a:t>
            </a:r>
            <a:r>
              <a:rPr lang="en-US" sz="1200" b="1" baseline="30000" dirty="0" smtClean="0">
                <a:latin typeface="Times"/>
                <a:cs typeface="Times"/>
              </a:rPr>
              <a:t>rd</a:t>
            </a:r>
            <a:r>
              <a:rPr lang="en-US" sz="1200" b="1" dirty="0" smtClean="0">
                <a:latin typeface="Times"/>
                <a:cs typeface="Times"/>
              </a:rPr>
              <a:t> Sunday of </a:t>
            </a:r>
            <a:r>
              <a:rPr lang="en-US" sz="1200" b="1" dirty="0" err="1" smtClean="0">
                <a:latin typeface="Times"/>
                <a:cs typeface="Times"/>
              </a:rPr>
              <a:t>Hatour</a:t>
            </a:r>
            <a:endParaRPr lang="en-US" sz="1200" b="1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82" y="957384"/>
            <a:ext cx="4427572" cy="294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8" y="477513"/>
            <a:ext cx="2781784" cy="34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Noble and Good Heart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"/>
                <a:cs typeface="Times"/>
              </a:rPr>
              <a:t>But the ones </a:t>
            </a:r>
            <a:r>
              <a:rPr lang="en-US" sz="4000" i="1" dirty="0">
                <a:latin typeface="Times"/>
                <a:cs typeface="Times"/>
              </a:rPr>
              <a:t>that</a:t>
            </a:r>
            <a:r>
              <a:rPr lang="en-US" sz="4000" dirty="0">
                <a:latin typeface="Times"/>
                <a:cs typeface="Times"/>
              </a:rPr>
              <a:t> fell on the good ground are those who, having heard the word with a </a:t>
            </a:r>
            <a:r>
              <a:rPr lang="en-US" sz="4000" b="1" u="sng" dirty="0">
                <a:solidFill>
                  <a:srgbClr val="FF0000"/>
                </a:solidFill>
                <a:latin typeface="Times"/>
                <a:cs typeface="Times"/>
              </a:rPr>
              <a:t>noble and good heart</a:t>
            </a:r>
            <a:r>
              <a:rPr lang="en-US" sz="4000" dirty="0">
                <a:latin typeface="Times"/>
                <a:cs typeface="Times"/>
              </a:rPr>
              <a:t>, keep </a:t>
            </a:r>
            <a:r>
              <a:rPr lang="en-US" sz="4000" i="1" dirty="0">
                <a:latin typeface="Times"/>
                <a:cs typeface="Times"/>
              </a:rPr>
              <a:t>it</a:t>
            </a:r>
            <a:r>
              <a:rPr lang="en-US" sz="4000" dirty="0">
                <a:latin typeface="Times"/>
                <a:cs typeface="Times"/>
              </a:rPr>
              <a:t> and </a:t>
            </a:r>
            <a:r>
              <a:rPr lang="en-US" sz="4000" b="1" u="sng" dirty="0">
                <a:solidFill>
                  <a:srgbClr val="FF0000"/>
                </a:solidFill>
                <a:latin typeface="Times"/>
                <a:cs typeface="Times"/>
              </a:rPr>
              <a:t>bear fruit with patience</a:t>
            </a:r>
            <a:r>
              <a:rPr lang="en-US" sz="4000" dirty="0" smtClean="0">
                <a:latin typeface="Times"/>
                <a:cs typeface="Times"/>
              </a:rPr>
              <a:t>. </a:t>
            </a:r>
            <a:r>
              <a:rPr lang="en-US" sz="4000" dirty="0" err="1" smtClean="0">
                <a:latin typeface="Times"/>
                <a:cs typeface="Times"/>
              </a:rPr>
              <a:t>Lk</a:t>
            </a:r>
            <a:r>
              <a:rPr lang="en-US" sz="4000" dirty="0" smtClean="0">
                <a:latin typeface="Times"/>
                <a:cs typeface="Times"/>
              </a:rPr>
              <a:t> 8:15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3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/>
              <a:t>The </a:t>
            </a:r>
            <a:r>
              <a:rPr lang="en-US" sz="4000" b="1" u="sng" dirty="0" err="1" smtClean="0"/>
              <a:t>Bereans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"/>
                <a:cs typeface="Times"/>
              </a:rPr>
              <a:t>These were more fair-minded than those in Thessalonica, in that they </a:t>
            </a:r>
            <a:r>
              <a:rPr lang="en-US" sz="3600" b="1" u="sng" dirty="0">
                <a:solidFill>
                  <a:srgbClr val="FF0000"/>
                </a:solidFill>
                <a:latin typeface="Times"/>
                <a:cs typeface="Times"/>
              </a:rPr>
              <a:t>received the word with all readiness</a:t>
            </a:r>
            <a:r>
              <a:rPr lang="en-US" sz="3600" b="1" dirty="0">
                <a:latin typeface="Times"/>
                <a:cs typeface="Times"/>
              </a:rPr>
              <a:t>, and </a:t>
            </a:r>
            <a:r>
              <a:rPr lang="en-US" sz="3600" b="1" u="sng" dirty="0">
                <a:solidFill>
                  <a:srgbClr val="FF0000"/>
                </a:solidFill>
                <a:latin typeface="Times"/>
                <a:cs typeface="Times"/>
              </a:rPr>
              <a:t>searched </a:t>
            </a:r>
            <a:r>
              <a:rPr lang="en-US" sz="3600" b="1" dirty="0">
                <a:latin typeface="Times"/>
                <a:cs typeface="Times"/>
              </a:rPr>
              <a:t>the Scriptures </a:t>
            </a:r>
            <a:r>
              <a:rPr lang="en-US" sz="3600" b="1" u="sng" dirty="0">
                <a:solidFill>
                  <a:srgbClr val="FF0000"/>
                </a:solidFill>
                <a:latin typeface="Times"/>
                <a:cs typeface="Times"/>
              </a:rPr>
              <a:t>daily</a:t>
            </a:r>
            <a:r>
              <a:rPr lang="en-US" sz="3600" b="1" dirty="0">
                <a:latin typeface="Times"/>
                <a:cs typeface="Times"/>
              </a:rPr>
              <a:t> </a:t>
            </a:r>
            <a:r>
              <a:rPr lang="en-US" sz="3600" b="1" i="1" dirty="0">
                <a:latin typeface="Times"/>
                <a:cs typeface="Times"/>
              </a:rPr>
              <a:t>to find out</a:t>
            </a:r>
            <a:r>
              <a:rPr lang="en-US" sz="3600" b="1" dirty="0">
                <a:latin typeface="Times"/>
                <a:cs typeface="Times"/>
              </a:rPr>
              <a:t> whether these things were so. </a:t>
            </a:r>
            <a:r>
              <a:rPr lang="en-US" sz="3600" b="1" dirty="0" smtClean="0">
                <a:latin typeface="Times"/>
                <a:cs typeface="Times"/>
              </a:rPr>
              <a:t> Acts 17:11</a:t>
            </a:r>
            <a:endParaRPr lang="en-US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355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Steps to better listening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800" b="1" dirty="0" smtClean="0">
                <a:latin typeface="Times"/>
                <a:cs typeface="Times"/>
              </a:rPr>
              <a:t>Make listening an act of worship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b="1" dirty="0" smtClean="0">
                <a:latin typeface="Times"/>
                <a:cs typeface="Times"/>
              </a:rPr>
              <a:t>Listen from first to last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b="1" dirty="0" smtClean="0">
                <a:latin typeface="Times"/>
                <a:cs typeface="Times"/>
              </a:rPr>
              <a:t>Read along in your bible and make your marks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b="1" dirty="0" smtClean="0">
                <a:latin typeface="Times"/>
                <a:cs typeface="Times"/>
              </a:rPr>
              <a:t>Listen with Faith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b="1" dirty="0" smtClean="0">
                <a:latin typeface="Times"/>
                <a:cs typeface="Times"/>
              </a:rPr>
              <a:t>Listen with a mind to Act</a:t>
            </a:r>
            <a:endParaRPr lang="en-US" sz="28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4269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 Inaudible Prayer Of The Catholic Prayer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4800" dirty="0">
                <a:latin typeface="Times"/>
                <a:cs typeface="Times"/>
              </a:rPr>
              <a:t>Lord God, Who has revealed unto us, through Your holy apostles, </a:t>
            </a:r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the mystery of the gospel of the glory of Your Christ </a:t>
            </a:r>
            <a:endParaRPr lang="en-US" sz="4800" b="1" dirty="0">
              <a:solidFill>
                <a:srgbClr val="FF0000"/>
              </a:solidFill>
              <a:latin typeface="Times"/>
              <a:cs typeface="Time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8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The “Dull of Hearing”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11 of whom we have much to say, and hard to explain, </a:t>
            </a:r>
            <a:r>
              <a:rPr lang="en-US" sz="3200" b="1" dirty="0">
                <a:solidFill>
                  <a:srgbClr val="FF0000"/>
                </a:solidFill>
                <a:latin typeface="Times"/>
                <a:cs typeface="Times"/>
              </a:rPr>
              <a:t>since you have become dull of </a:t>
            </a:r>
            <a:r>
              <a:rPr lang="en-US" sz="3200" b="1" dirty="0" smtClean="0">
                <a:solidFill>
                  <a:srgbClr val="FF0000"/>
                </a:solidFill>
                <a:latin typeface="Times"/>
                <a:cs typeface="Times"/>
              </a:rPr>
              <a:t>hearing. </a:t>
            </a:r>
            <a:r>
              <a:rPr lang="en-US" sz="3200" dirty="0" smtClean="0">
                <a:latin typeface="Times"/>
                <a:cs typeface="Times"/>
              </a:rPr>
              <a:t>12</a:t>
            </a:r>
            <a:r>
              <a:rPr lang="en-US" sz="3200" dirty="0">
                <a:latin typeface="Times"/>
                <a:cs typeface="Times"/>
              </a:rPr>
              <a:t> For though by </a:t>
            </a:r>
            <a:r>
              <a:rPr lang="en-US" sz="3200" b="1" dirty="0">
                <a:solidFill>
                  <a:srgbClr val="FF0000"/>
                </a:solidFill>
                <a:latin typeface="Times"/>
                <a:cs typeface="Times"/>
              </a:rPr>
              <a:t>this time you ought to be teachers, you need </a:t>
            </a:r>
            <a:r>
              <a:rPr lang="en-US" sz="3200" b="1" i="1" dirty="0">
                <a:solidFill>
                  <a:srgbClr val="FF0000"/>
                </a:solidFill>
                <a:latin typeface="Times"/>
                <a:cs typeface="Times"/>
              </a:rPr>
              <a:t>someone</a:t>
            </a:r>
            <a:r>
              <a:rPr lang="en-US" sz="3200" b="1" dirty="0">
                <a:solidFill>
                  <a:srgbClr val="FF0000"/>
                </a:solidFill>
                <a:latin typeface="Times"/>
                <a:cs typeface="Times"/>
              </a:rPr>
              <a:t> to teach you again the first principles of the oracles of God</a:t>
            </a:r>
            <a:r>
              <a:rPr lang="en-US" sz="3200" dirty="0">
                <a:latin typeface="Times"/>
                <a:cs typeface="Times"/>
              </a:rPr>
              <a:t>; and you have come to need milk and not solid food. </a:t>
            </a:r>
            <a:r>
              <a:rPr lang="en-US" sz="3200" dirty="0" err="1" smtClean="0">
                <a:latin typeface="Times"/>
                <a:cs typeface="Times"/>
              </a:rPr>
              <a:t>Heb</a:t>
            </a:r>
            <a:r>
              <a:rPr lang="en-US" sz="3200" dirty="0" smtClean="0">
                <a:latin typeface="Times"/>
                <a:cs typeface="Times"/>
              </a:rPr>
              <a:t> 5:11,12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241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St. John Chrysostom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827109" cy="4316046"/>
          </a:xfrm>
        </p:spPr>
        <p:txBody>
          <a:bodyPr>
            <a:normAutofit fontScale="92500" lnSpcReduction="10000"/>
          </a:bodyPr>
          <a:lstStyle/>
          <a:p>
            <a:pPr algn="ctr" hangingPunct="0"/>
            <a:r>
              <a:rPr lang="en-GB" sz="3200" dirty="0" smtClean="0">
                <a:latin typeface="Times"/>
                <a:cs typeface="Times"/>
              </a:rPr>
              <a:t>[</a:t>
            </a:r>
            <a:r>
              <a:rPr lang="en-GB" sz="3200" dirty="0">
                <a:latin typeface="Times"/>
                <a:cs typeface="Times"/>
              </a:rPr>
              <a:t>There is weakness in listening like the weak stomach which cannot digest all food. </a:t>
            </a:r>
            <a:r>
              <a:rPr lang="en-GB" sz="3200" b="1" u="sng" dirty="0">
                <a:solidFill>
                  <a:srgbClr val="FF0000"/>
                </a:solidFill>
                <a:latin typeface="Times"/>
                <a:cs typeface="Times"/>
              </a:rPr>
              <a:t>Likewise the proud, angry, negligent soul cannot accept the word of the Spirit.</a:t>
            </a:r>
            <a:r>
              <a:rPr lang="en-GB" sz="3200" dirty="0">
                <a:latin typeface="Times"/>
                <a:cs typeface="Times"/>
              </a:rPr>
              <a:t> Listen to what many of the disciples said, "This is a hard saying, who can understand it?" (John 6:60) However, everything becomes easy, light, and more glorious to the strong person, thus he can be elevated to heavenly matters.] </a:t>
            </a:r>
          </a:p>
          <a:p>
            <a:pPr hangingPunct="0"/>
            <a:r>
              <a:rPr lang="en-GB" i="1" dirty="0"/>
              <a:t>In Acts </a:t>
            </a:r>
            <a:r>
              <a:rPr lang="en-GB" i="1" dirty="0" err="1"/>
              <a:t>hom</a:t>
            </a:r>
            <a:r>
              <a:rPr lang="en-GB" i="1" dirty="0"/>
              <a:t>., 55.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5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After the parable of the sower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475416" cy="433558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"/>
                <a:cs typeface="Times"/>
              </a:rPr>
              <a:t>13 </a:t>
            </a:r>
            <a:r>
              <a:rPr lang="en-US" sz="2800" dirty="0">
                <a:latin typeface="Times"/>
                <a:cs typeface="Times"/>
              </a:rPr>
              <a:t>Therefore I speak to them in parables, because </a:t>
            </a:r>
            <a:r>
              <a:rPr lang="en-US" sz="2800" b="1" u="sng" dirty="0">
                <a:solidFill>
                  <a:srgbClr val="FF0000"/>
                </a:solidFill>
                <a:latin typeface="Times"/>
                <a:cs typeface="Times"/>
              </a:rPr>
              <a:t>seeing they do not see, and hearing they do not hear, nor do they understand</a:t>
            </a:r>
            <a:r>
              <a:rPr lang="en-US" sz="2800" dirty="0">
                <a:latin typeface="Times"/>
                <a:cs typeface="Times"/>
              </a:rPr>
              <a:t>. </a:t>
            </a:r>
            <a:r>
              <a:rPr lang="en-US" sz="2800" b="1" dirty="0">
                <a:latin typeface="Times"/>
                <a:cs typeface="Times"/>
              </a:rPr>
              <a:t>14 </a:t>
            </a:r>
            <a:r>
              <a:rPr lang="en-US" sz="2800" dirty="0">
                <a:latin typeface="Times"/>
                <a:cs typeface="Times"/>
              </a:rPr>
              <a:t>And in them the prophecy of Isaiah is fulfilled, which says</a:t>
            </a:r>
            <a:r>
              <a:rPr lang="en-US" sz="2800" dirty="0" smtClean="0">
                <a:latin typeface="Times"/>
                <a:cs typeface="Times"/>
              </a:rPr>
              <a:t>: ‘</a:t>
            </a:r>
            <a:r>
              <a:rPr lang="en-US" sz="2800" dirty="0">
                <a:latin typeface="Times"/>
                <a:cs typeface="Times"/>
              </a:rPr>
              <a:t>Hearing you will hear and shall not understand</a:t>
            </a:r>
            <a:r>
              <a:rPr lang="en-US" sz="2800" dirty="0" smtClean="0">
                <a:latin typeface="Times"/>
                <a:cs typeface="Times"/>
              </a:rPr>
              <a:t>, And </a:t>
            </a:r>
            <a:r>
              <a:rPr lang="en-US" sz="2800" dirty="0">
                <a:latin typeface="Times"/>
                <a:cs typeface="Times"/>
              </a:rPr>
              <a:t>seeing you will see and not perceive</a:t>
            </a:r>
            <a:r>
              <a:rPr lang="en-US" sz="2800" dirty="0" smtClean="0">
                <a:latin typeface="Times"/>
                <a:cs typeface="Times"/>
              </a:rPr>
              <a:t>; </a:t>
            </a:r>
            <a:r>
              <a:rPr lang="en-US" sz="2800" b="1" dirty="0" smtClean="0">
                <a:latin typeface="Times"/>
                <a:cs typeface="Times"/>
              </a:rPr>
              <a:t>15</a:t>
            </a:r>
            <a:r>
              <a:rPr lang="en-US" sz="2800" b="1" dirty="0">
                <a:latin typeface="Times"/>
                <a:cs typeface="Times"/>
              </a:rPr>
              <a:t> </a:t>
            </a:r>
            <a:r>
              <a:rPr lang="en-US" sz="2800" b="1" u="sng" dirty="0" smtClean="0">
                <a:solidFill>
                  <a:srgbClr val="FF0000"/>
                </a:solidFill>
                <a:latin typeface="Times"/>
                <a:cs typeface="Times"/>
              </a:rPr>
              <a:t>For </a:t>
            </a:r>
            <a:r>
              <a:rPr lang="en-US" sz="2800" b="1" u="sng" dirty="0">
                <a:solidFill>
                  <a:srgbClr val="FF0000"/>
                </a:solidFill>
                <a:latin typeface="Times"/>
                <a:cs typeface="Times"/>
              </a:rPr>
              <a:t>the hearts of this people have grown </a:t>
            </a:r>
            <a:r>
              <a:rPr lang="en-US" sz="2800" b="1" u="sng" dirty="0" smtClean="0">
                <a:solidFill>
                  <a:srgbClr val="FF0000"/>
                </a:solidFill>
                <a:latin typeface="Times"/>
                <a:cs typeface="Times"/>
              </a:rPr>
              <a:t>dull</a:t>
            </a:r>
            <a:r>
              <a:rPr lang="en-US" sz="2800" dirty="0" smtClean="0">
                <a:latin typeface="Times"/>
                <a:cs typeface="Times"/>
              </a:rPr>
              <a:t>. </a:t>
            </a:r>
            <a:r>
              <a:rPr lang="en-US" sz="2800" i="1" dirty="0" smtClean="0">
                <a:latin typeface="Times"/>
                <a:cs typeface="Times"/>
              </a:rPr>
              <a:t>Their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>
                <a:latin typeface="Times"/>
                <a:cs typeface="Times"/>
              </a:rPr>
              <a:t>ears are hard of hearing</a:t>
            </a:r>
            <a:r>
              <a:rPr lang="en-US" sz="2800" dirty="0" smtClean="0">
                <a:latin typeface="Times"/>
                <a:cs typeface="Times"/>
              </a:rPr>
              <a:t>, And </a:t>
            </a:r>
            <a:r>
              <a:rPr lang="en-US" sz="2800" dirty="0">
                <a:latin typeface="Times"/>
                <a:cs typeface="Times"/>
              </a:rPr>
              <a:t>their eyes they have </a:t>
            </a:r>
            <a:r>
              <a:rPr lang="en-US" sz="2800" dirty="0" smtClean="0">
                <a:latin typeface="Times"/>
                <a:cs typeface="Times"/>
              </a:rPr>
              <a:t>closed.. Matt 13:13-15</a:t>
            </a:r>
            <a:endParaRPr 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7533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3600" dirty="0" smtClean="0">
                <a:latin typeface="Times"/>
                <a:cs typeface="Times"/>
              </a:rPr>
              <a:t>They can not understand God’s truth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3600" dirty="0" smtClean="0">
                <a:latin typeface="Times"/>
                <a:cs typeface="Times"/>
              </a:rPr>
              <a:t>They can not repent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3600" dirty="0" smtClean="0">
                <a:latin typeface="Times"/>
                <a:cs typeface="Times"/>
              </a:rPr>
              <a:t>They can not receive healing from God</a:t>
            </a:r>
            <a:endParaRPr lang="en-US" sz="3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8123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/>
              <a:t>Itching Ears 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imes"/>
                <a:cs typeface="Times"/>
              </a:rPr>
              <a:t> For the time will come when they </a:t>
            </a:r>
            <a:r>
              <a:rPr lang="en-US" sz="3600" b="1" u="sng" dirty="0">
                <a:solidFill>
                  <a:srgbClr val="FF0000"/>
                </a:solidFill>
                <a:latin typeface="Times"/>
                <a:cs typeface="Times"/>
              </a:rPr>
              <a:t>will not endure sound doctrine</a:t>
            </a:r>
            <a:r>
              <a:rPr lang="en-US" sz="3600" dirty="0">
                <a:latin typeface="Times"/>
                <a:cs typeface="Times"/>
              </a:rPr>
              <a:t>, but according to their own desires, </a:t>
            </a:r>
            <a:r>
              <a:rPr lang="en-US" sz="3600" i="1" dirty="0">
                <a:solidFill>
                  <a:srgbClr val="FF0000"/>
                </a:solidFill>
                <a:latin typeface="Times"/>
                <a:cs typeface="Times"/>
              </a:rPr>
              <a:t>because</a:t>
            </a:r>
            <a:r>
              <a:rPr lang="en-US" sz="3600" dirty="0">
                <a:solidFill>
                  <a:srgbClr val="FF0000"/>
                </a:solidFill>
                <a:latin typeface="Times"/>
                <a:cs typeface="Times"/>
              </a:rPr>
              <a:t> they have itching ears, </a:t>
            </a:r>
            <a:r>
              <a:rPr lang="en-US" sz="3600" dirty="0">
                <a:latin typeface="Times"/>
                <a:cs typeface="Times"/>
              </a:rPr>
              <a:t>they will heap up for themselves teachers; </a:t>
            </a:r>
            <a:r>
              <a:rPr lang="en-US" sz="3600" dirty="0" smtClean="0">
                <a:latin typeface="Times"/>
                <a:cs typeface="Times"/>
              </a:rPr>
              <a:t> 2 Ti 4:3</a:t>
            </a:r>
            <a:endParaRPr lang="en-US" sz="3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2568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/>
              <a:t>The commandment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084647" cy="4335585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  <a:latin typeface="Times"/>
                <a:cs typeface="Times"/>
              </a:rPr>
              <a:t>Preach the word</a:t>
            </a:r>
            <a:r>
              <a:rPr lang="en-US" sz="4400" dirty="0">
                <a:latin typeface="Times"/>
                <a:cs typeface="Times"/>
              </a:rPr>
              <a:t>! </a:t>
            </a:r>
            <a:r>
              <a:rPr lang="en-US" sz="4400" b="1" u="sng" dirty="0">
                <a:solidFill>
                  <a:srgbClr val="FF0000"/>
                </a:solidFill>
                <a:latin typeface="Times"/>
                <a:cs typeface="Times"/>
              </a:rPr>
              <a:t>Be ready </a:t>
            </a:r>
            <a:r>
              <a:rPr lang="en-US" sz="4400" dirty="0">
                <a:latin typeface="Times"/>
                <a:cs typeface="Times"/>
              </a:rPr>
              <a:t>in season </a:t>
            </a:r>
            <a:r>
              <a:rPr lang="en-US" sz="4400" i="1" dirty="0">
                <a:latin typeface="Times"/>
                <a:cs typeface="Times"/>
              </a:rPr>
              <a:t>and</a:t>
            </a:r>
            <a:r>
              <a:rPr lang="en-US" sz="4400" dirty="0">
                <a:latin typeface="Times"/>
                <a:cs typeface="Times"/>
              </a:rPr>
              <a:t> out of season. </a:t>
            </a:r>
            <a:r>
              <a:rPr lang="en-US" sz="4400" b="1" u="sng" dirty="0">
                <a:solidFill>
                  <a:srgbClr val="FF0000"/>
                </a:solidFill>
                <a:latin typeface="Times"/>
                <a:cs typeface="Times"/>
              </a:rPr>
              <a:t>Convince</a:t>
            </a:r>
            <a:r>
              <a:rPr lang="en-US" sz="4400" dirty="0">
                <a:latin typeface="Times"/>
                <a:cs typeface="Times"/>
              </a:rPr>
              <a:t>, </a:t>
            </a:r>
            <a:r>
              <a:rPr lang="en-US" sz="4400" b="1" u="sng" dirty="0">
                <a:solidFill>
                  <a:srgbClr val="FF0000"/>
                </a:solidFill>
                <a:latin typeface="Times"/>
                <a:cs typeface="Times"/>
              </a:rPr>
              <a:t>rebuke</a:t>
            </a:r>
            <a:r>
              <a:rPr lang="en-US" sz="4400" dirty="0">
                <a:latin typeface="Times"/>
                <a:cs typeface="Times"/>
              </a:rPr>
              <a:t>, </a:t>
            </a:r>
            <a:r>
              <a:rPr lang="en-US" sz="4400" b="1" u="sng" dirty="0">
                <a:solidFill>
                  <a:srgbClr val="FF0000"/>
                </a:solidFill>
                <a:latin typeface="Times"/>
                <a:cs typeface="Times"/>
              </a:rPr>
              <a:t>exhort,</a:t>
            </a:r>
            <a:r>
              <a:rPr lang="en-US" sz="4400" dirty="0">
                <a:latin typeface="Times"/>
                <a:cs typeface="Times"/>
              </a:rPr>
              <a:t> with all longsuffering and teaching. </a:t>
            </a:r>
            <a:r>
              <a:rPr lang="en-US" sz="4400" dirty="0" smtClean="0">
                <a:latin typeface="Times"/>
                <a:cs typeface="Times"/>
              </a:rPr>
              <a:t> 2 Ti 4:2</a:t>
            </a:r>
            <a:endParaRPr lang="en-US" sz="4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6493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St Ambrose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 smtClean="0">
                <a:latin typeface="Times"/>
                <a:cs typeface="Times"/>
              </a:rPr>
              <a:t>[</a:t>
            </a:r>
            <a:r>
              <a:rPr lang="en-US" sz="3600" b="1" dirty="0">
                <a:latin typeface="Times"/>
                <a:cs typeface="Times"/>
              </a:rPr>
              <a:t>It is inappropriate for a pastor to be cruel, violent, or too lax. If he is cruel or violent, he would be </a:t>
            </a:r>
            <a:r>
              <a:rPr lang="en-US" sz="3600" b="1" u="sng" dirty="0">
                <a:solidFill>
                  <a:srgbClr val="FF0000"/>
                </a:solidFill>
                <a:latin typeface="Times"/>
                <a:cs typeface="Times"/>
              </a:rPr>
              <a:t>like a tyrant</a:t>
            </a:r>
            <a:r>
              <a:rPr lang="en-US" sz="3600" b="1" dirty="0">
                <a:latin typeface="Times"/>
                <a:cs typeface="Times"/>
              </a:rPr>
              <a:t>; and if he is too lax, he would be regarded </a:t>
            </a:r>
            <a:r>
              <a:rPr lang="en-US" sz="3600" b="1" u="sng" dirty="0">
                <a:solidFill>
                  <a:srgbClr val="FF0000"/>
                </a:solidFill>
                <a:latin typeface="Times"/>
                <a:cs typeface="Times"/>
              </a:rPr>
              <a:t>as a negligent and careless worker</a:t>
            </a:r>
            <a:r>
              <a:rPr lang="en-US" sz="3600" b="1" dirty="0">
                <a:latin typeface="Times"/>
                <a:cs typeface="Times"/>
              </a:rPr>
              <a:t> not worthy of the job entrusted to him.] </a:t>
            </a:r>
            <a:endParaRPr lang="en-GB" sz="3600" b="1" dirty="0">
              <a:latin typeface="Times"/>
              <a:cs typeface="Time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9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The Problem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"/>
                <a:cs typeface="Times"/>
              </a:rPr>
              <a:t>They do not like sound doctrine, they will find the teachers they want … but then </a:t>
            </a:r>
            <a:r>
              <a:rPr lang="en-US" sz="4000" b="1" u="sng" dirty="0" smtClean="0">
                <a:solidFill>
                  <a:srgbClr val="FF0000"/>
                </a:solidFill>
                <a:latin typeface="Times"/>
                <a:cs typeface="Times"/>
              </a:rPr>
              <a:t>they turn from the Truth to fables</a:t>
            </a:r>
            <a:endParaRPr lang="en-US" sz="4000" b="1" u="sng" dirty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03456201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36</TotalTime>
  <Words>405</Words>
  <Application>Microsoft Macintosh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Plaza</vt:lpstr>
      <vt:lpstr>What Kind of Ears?</vt:lpstr>
      <vt:lpstr>The “Dull of Hearing”</vt:lpstr>
      <vt:lpstr>St. John Chrysostom </vt:lpstr>
      <vt:lpstr>After the parable of the sower</vt:lpstr>
      <vt:lpstr>The Problem</vt:lpstr>
      <vt:lpstr>Itching Ears </vt:lpstr>
      <vt:lpstr>The commandment</vt:lpstr>
      <vt:lpstr>St Ambrose </vt:lpstr>
      <vt:lpstr>The Problem</vt:lpstr>
      <vt:lpstr>Noble and Good Heart</vt:lpstr>
      <vt:lpstr>The Bereans</vt:lpstr>
      <vt:lpstr>Steps to better listening </vt:lpstr>
      <vt:lpstr>The Inaudible Prayer Of The Catholic Prayer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Ears?</dc:title>
  <dc:creator>Father Mark Aziz</dc:creator>
  <cp:lastModifiedBy>Father Mark Aziz</cp:lastModifiedBy>
  <cp:revision>4</cp:revision>
  <dcterms:created xsi:type="dcterms:W3CDTF">2015-11-29T08:01:40Z</dcterms:created>
  <dcterms:modified xsi:type="dcterms:W3CDTF">2015-11-29T08:38:11Z</dcterms:modified>
</cp:coreProperties>
</file>