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sldIdLst>
    <p:sldId id="256" r:id="rId2"/>
    <p:sldId id="362" r:id="rId3"/>
    <p:sldId id="363" r:id="rId4"/>
    <p:sldId id="323" r:id="rId5"/>
    <p:sldId id="364" r:id="rId6"/>
    <p:sldId id="340" r:id="rId7"/>
    <p:sldId id="365" r:id="rId8"/>
    <p:sldId id="366" r:id="rId9"/>
    <p:sldId id="339" r:id="rId10"/>
    <p:sldId id="342" r:id="rId11"/>
    <p:sldId id="335" r:id="rId12"/>
    <p:sldId id="336" r:id="rId13"/>
    <p:sldId id="263" r:id="rId14"/>
    <p:sldId id="348" r:id="rId15"/>
    <p:sldId id="280" r:id="rId16"/>
    <p:sldId id="264" r:id="rId17"/>
    <p:sldId id="266" r:id="rId18"/>
    <p:sldId id="281" r:id="rId19"/>
    <p:sldId id="277" r:id="rId20"/>
    <p:sldId id="347" r:id="rId21"/>
    <p:sldId id="343" r:id="rId22"/>
    <p:sldId id="344" r:id="rId23"/>
    <p:sldId id="345" r:id="rId24"/>
    <p:sldId id="346" r:id="rId25"/>
    <p:sldId id="367" r:id="rId26"/>
    <p:sldId id="382" r:id="rId27"/>
    <p:sldId id="383" r:id="rId28"/>
    <p:sldId id="338" r:id="rId29"/>
    <p:sldId id="325" r:id="rId30"/>
    <p:sldId id="354" r:id="rId31"/>
    <p:sldId id="355" r:id="rId32"/>
    <p:sldId id="356" r:id="rId33"/>
    <p:sldId id="357" r:id="rId34"/>
    <p:sldId id="372" r:id="rId35"/>
    <p:sldId id="374" r:id="rId36"/>
    <p:sldId id="373" r:id="rId37"/>
    <p:sldId id="375" r:id="rId38"/>
    <p:sldId id="376" r:id="rId39"/>
    <p:sldId id="380" r:id="rId40"/>
    <p:sldId id="377" r:id="rId41"/>
    <p:sldId id="378" r:id="rId42"/>
    <p:sldId id="379" r:id="rId43"/>
    <p:sldId id="381" r:id="rId44"/>
    <p:sldId id="384" r:id="rId45"/>
    <p:sldId id="385" r:id="rId46"/>
    <p:sldId id="328" r:id="rId47"/>
    <p:sldId id="349" r:id="rId48"/>
    <p:sldId id="282" r:id="rId49"/>
    <p:sldId id="361" r:id="rId50"/>
    <p:sldId id="310" r:id="rId51"/>
    <p:sldId id="311" r:id="rId52"/>
    <p:sldId id="312" r:id="rId53"/>
    <p:sldId id="313" r:id="rId54"/>
    <p:sldId id="309" r:id="rId55"/>
    <p:sldId id="314" r:id="rId56"/>
    <p:sldId id="341" r:id="rId57"/>
    <p:sldId id="267" r:id="rId58"/>
    <p:sldId id="316" r:id="rId59"/>
    <p:sldId id="317" r:id="rId60"/>
    <p:sldId id="318" r:id="rId61"/>
    <p:sldId id="319" r:id="rId62"/>
    <p:sldId id="320" r:id="rId63"/>
    <p:sldId id="321" r:id="rId64"/>
    <p:sldId id="322" r:id="rId65"/>
    <p:sldId id="288" r:id="rId66"/>
    <p:sldId id="330" r:id="rId67"/>
    <p:sldId id="329" r:id="rId68"/>
    <p:sldId id="290" r:id="rId69"/>
    <p:sldId id="289" r:id="rId70"/>
    <p:sldId id="283" r:id="rId71"/>
    <p:sldId id="285" r:id="rId72"/>
    <p:sldId id="287" r:id="rId73"/>
    <p:sldId id="295" r:id="rId74"/>
    <p:sldId id="291" r:id="rId75"/>
    <p:sldId id="308" r:id="rId76"/>
    <p:sldId id="294" r:id="rId77"/>
    <p:sldId id="296" r:id="rId78"/>
    <p:sldId id="297" r:id="rId79"/>
    <p:sldId id="298" r:id="rId80"/>
    <p:sldId id="299" r:id="rId81"/>
    <p:sldId id="300" r:id="rId82"/>
    <p:sldId id="301" r:id="rId83"/>
    <p:sldId id="302" r:id="rId84"/>
    <p:sldId id="303" r:id="rId85"/>
    <p:sldId id="304" r:id="rId86"/>
    <p:sldId id="305" r:id="rId87"/>
    <p:sldId id="306" r:id="rId88"/>
    <p:sldId id="368" r:id="rId89"/>
    <p:sldId id="369" r:id="rId90"/>
    <p:sldId id="370" r:id="rId91"/>
    <p:sldId id="371" r:id="rId92"/>
    <p:sldId id="331" r:id="rId93"/>
    <p:sldId id="307"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6" autoAdjust="0"/>
    <p:restoredTop sz="94660"/>
  </p:normalViewPr>
  <p:slideViewPr>
    <p:cSldViewPr snapToGrid="0">
      <p:cViewPr varScale="1">
        <p:scale>
          <a:sx n="81" d="100"/>
          <a:sy n="81" d="100"/>
        </p:scale>
        <p:origin x="120" y="282"/>
      </p:cViewPr>
      <p:guideLst/>
    </p:cSldViewPr>
  </p:slideViewPr>
  <p:notesTextViewPr>
    <p:cViewPr>
      <p:scale>
        <a:sx n="1" d="1"/>
        <a:sy n="1" d="1"/>
      </p:scale>
      <p:origin x="0" y="0"/>
    </p:cViewPr>
  </p:notesTextViewPr>
  <p:sorterViewPr>
    <p:cViewPr>
      <p:scale>
        <a:sx n="100" d="100"/>
        <a:sy n="100" d="100"/>
      </p:scale>
      <p:origin x="0" y="-38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2.05608" units="1/cm"/>
          <inkml:channelProperty channel="T" name="resolution" value="1" units="1/dev"/>
        </inkml:channelProperties>
      </inkml:inkSource>
      <inkml:timestamp xml:id="ts0" timeString="2016-09-25T03:32:00.498"/>
    </inkml:context>
    <inkml:brush xml:id="br0">
      <inkml:brushProperty name="width" value="0.21167" units="cm"/>
      <inkml:brushProperty name="height" value="0.21167" units="cm"/>
      <inkml:brushProperty name="color" value="#C00000"/>
      <inkml:brushProperty name="fitToCurve" value="1"/>
    </inkml:brush>
  </inkml:definitions>
  <inkml:trace contextRef="#ctx0" brushRef="#br0">443 0 0,'0'30'281,"-30"-30"-249,30 29-17,0 1 1,-59 29-16,29-30 31,30 1-15,-29-30-1,29 29-15,-30 1 32,30 0-17,-29-1-15,29 30 16,0-29 15,-30-30-15,30 29-16,0 1 62,-29-30-46,29 29 15,-30 1 32,30-1-48,0 1 157,0-1-125,-29-29-31,-1 30 124,30 0-108,-29-1-1,-1-29-16,30 30 79,-29-1-63,29 1-31,29-30 250,1 0-234,-1 0 78,1 0-79,-1 0 32,-29-30-31,30 30-16,-1 0 31,1 0-15,-1-29-1,1 29 1,-30-30 0,29 30-1,-29-29 17,30 29-17,-1 0 1,1-30-1,29 30 17,-29 0-1,-1 0 31,1 0 1,-1 0-47,1 0 30,-1 0-46,1 0 32,-1 0-32,1 0 47,-1-30-16,1 30 16,-1 0-16,1 0 47,-30-29 344,0-1-406,-30-29-16,1 0 46,29 30-30,-30 29 125,1-59-141,-1 0 62,30 29-46,-29 30 31,-1-30-47,1 30 15,-1-29 1,30-1 15,-29 30-15,29-29 15,0-1 16,-30 30-16,30 30 282,0-1-157,0 1-140,-29-1 30,-1-29-14,30 30-32,0 0 15,-29-30 1,29 29 0,0 1 46,-30-30-15,30 29-16,0 1 16,0-1-16,0 1 1,0-1-17,0 1 141,-30-30-62,30-30-16,0 1 32,30 29-95,-30-30 1,0 1 15,30 29-31,-1 0 125,1 0-78,-1 0 62,1 0-93,-1 29 15,1-29 16,-1 0 47,1 0-78,-1 0 30,1 0 33,-1 0-48,-29 30-16,0-60 282,-29-29-281,-1 59 0,30-29-16,0-1 31,-29 1-31,-1 29 15,1-30 1,29 0 0,-59 30 46,59-59-31,-30 59-31,30-29 79,0-1-48,0 1 16,0-1-16,0 60 78,0-1-93,-29 30 0,-1-59-1,30 30-15,0-1 31,0 1 48,-29-30-79,29 30 15,0-1 1,-30 1-1,30-1 1,-30-29 0,30 30-1,-29-1 95,29 1-95,-59-30 1,59 29 0,-30 1-1,30-1 1,0 1 46,-29-30-46,-1 59-16,1-59 16,29 30-1,-30-1 1,1-29 15,29 30 78,-30-30-46,30 29-1,0 1 17,30-30 92,-1 0-139,1 0-1,29 0 16,-30 0-32,1 0 17,-1 0-17,1 0 32,-1 0 0,1 0 0,-30-30-47,30 30 16,-1 0 30,1 0 17,-1-29-32,1 29 0,-1 0 1,1 0-1,-1 0 16,1 0-16,-1 0 16,1 0 0,-1 0 31,1 0 47,-1 0-47,1 0-15,0 0-63,-1 0 15,1 0 204,-1 0-16,-29-30-125,0 1-47,0-1 1,0 0-1,-29-29 63,29 0-79,-30 59 1,30-59 0,-29 30 30,29-1-30,-60 30 0,31-29-16,-1-1 15,30 1 17,-59-1-32,30 0 31,-1 1-16,30-1 1,-59 1 109,59-1-109,0 1-1,0-1 95,0 1-79,-29 29-31,-1 0 16,1-30-1,-1 30 173,30 30-95,0-1-61,0 1-17,0 29 1,0 0 0,-29-30-1,29 31 126,-30-60-126,30 29 1,-30 1 0,1-30 93,29 29-93,-30-29-1,30 30-15,-29-30 16,-1 0 0,30 59-1,-29-59 1,-1 29 31,1-29-32,29 30 1,-30-30-16,1 29 31,-1 30-31,1-59 16,29 30-1,0 0 220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41.88482" units="1/cm"/>
          <inkml:channelProperty channel="Y" name="resolution" value="42.05608" units="1/cm"/>
          <inkml:channelProperty channel="T" name="resolution" value="1" units="1/dev"/>
        </inkml:channelProperties>
      </inkml:inkSource>
      <inkml:timestamp xml:id="ts0" timeString="2016-09-25T03:32:40.664"/>
    </inkml:context>
    <inkml:brush xml:id="br0">
      <inkml:brushProperty name="width" value="0.21167" units="cm"/>
      <inkml:brushProperty name="height" value="0.21167" units="cm"/>
      <inkml:brushProperty name="color" value="#C00000"/>
      <inkml:brushProperty name="fitToCurve" value="1"/>
    </inkml:brush>
  </inkml:definitions>
  <inkml:trace contextRef="#ctx0" brushRef="#br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404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6253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3097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880472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0063715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967157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C35BB1C6-BF8F-4481-8AB2-603A1C8A906A}"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8722839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8148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9117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9668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smtClean="0"/>
              <a:t>12/2/2017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31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595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smtClean="0"/>
              <a:t>12/2/2017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984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2861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212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7290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smtClean="0"/>
              <a:t>12/2/2017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6318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5BB1C6-BF8F-4481-8AB2-603A1C8A906A}" type="datetimeFigureOut">
              <a:rPr lang="en-US" smtClean="0"/>
              <a:t>12/2/2017</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04131385"/>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customXml" Target="../ink/ink2.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697" y="1828800"/>
            <a:ext cx="10998926" cy="2948581"/>
          </a:xfrm>
        </p:spPr>
        <p:txBody>
          <a:bodyPr/>
          <a:lstStyle/>
          <a:p>
            <a:r>
              <a:rPr lang="en-US" sz="4000" dirty="0"/>
              <a:t>Pornography: The RELENTLESS Enemy  </a:t>
            </a:r>
            <a:br>
              <a:rPr lang="en-US" sz="4000" dirty="0"/>
            </a:br>
            <a:endParaRPr lang="en-US" sz="4000" dirty="0"/>
          </a:p>
        </p:txBody>
      </p:sp>
      <p:sp>
        <p:nvSpPr>
          <p:cNvPr id="3" name="Subtitle 2"/>
          <p:cNvSpPr>
            <a:spLocks noGrp="1"/>
          </p:cNvSpPr>
          <p:nvPr>
            <p:ph type="subTitle" idx="1"/>
          </p:nvPr>
        </p:nvSpPr>
        <p:spPr>
          <a:xfrm>
            <a:off x="352697" y="4777380"/>
            <a:ext cx="9627916" cy="861419"/>
          </a:xfrm>
        </p:spPr>
        <p:txBody>
          <a:bodyPr/>
          <a:lstStyle/>
          <a:p>
            <a:endParaRPr lang="en-US" dirty="0"/>
          </a:p>
        </p:txBody>
      </p:sp>
    </p:spTree>
    <p:extLst>
      <p:ext uri="{BB962C8B-B14F-4D97-AF65-F5344CB8AC3E}">
        <p14:creationId xmlns:p14="http://schemas.microsoft.com/office/powerpoint/2010/main" val="257843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4076" y="775503"/>
            <a:ext cx="9712124" cy="1281897"/>
          </a:xfrm>
        </p:spPr>
        <p:txBody>
          <a:bodyPr/>
          <a:lstStyle/>
          <a:p>
            <a:r>
              <a:rPr lang="en-US" dirty="0"/>
              <a:t>Internet has changed our world!</a:t>
            </a:r>
          </a:p>
        </p:txBody>
      </p:sp>
      <p:pic>
        <p:nvPicPr>
          <p:cNvPr id="4" name="Content Placeholder 3"/>
          <p:cNvPicPr>
            <a:picLocks noGrp="1" noChangeAspect="1"/>
          </p:cNvPicPr>
          <p:nvPr>
            <p:ph idx="1"/>
          </p:nvPr>
        </p:nvPicPr>
        <p:blipFill>
          <a:blip r:embed="rId2"/>
          <a:stretch>
            <a:fillRect/>
          </a:stretch>
        </p:blipFill>
        <p:spPr>
          <a:xfrm>
            <a:off x="4142832" y="2702752"/>
            <a:ext cx="4318262" cy="3293305"/>
          </a:xfrm>
        </p:spPr>
      </p:pic>
    </p:spTree>
    <p:extLst>
      <p:ext uri="{BB962C8B-B14F-4D97-AF65-F5344CB8AC3E}">
        <p14:creationId xmlns:p14="http://schemas.microsoft.com/office/powerpoint/2010/main" val="4056405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Pornography on the internet</a:t>
            </a:r>
          </a:p>
        </p:txBody>
      </p:sp>
      <p:sp>
        <p:nvSpPr>
          <p:cNvPr id="3" name="Content Placeholder 2"/>
          <p:cNvSpPr>
            <a:spLocks noGrp="1"/>
          </p:cNvSpPr>
          <p:nvPr>
            <p:ph idx="1"/>
          </p:nvPr>
        </p:nvSpPr>
        <p:spPr/>
        <p:txBody>
          <a:bodyPr>
            <a:normAutofit/>
          </a:bodyPr>
          <a:lstStyle/>
          <a:p>
            <a:r>
              <a:rPr lang="en-US" sz="4400" dirty="0"/>
              <a:t>1998- 14 million webpage- within early stages of the internet</a:t>
            </a:r>
          </a:p>
          <a:p>
            <a:r>
              <a:rPr lang="en-US" sz="4400" dirty="0"/>
              <a:t>2012- over 1 billion websites!</a:t>
            </a:r>
          </a:p>
        </p:txBody>
      </p:sp>
    </p:spTree>
    <p:extLst>
      <p:ext uri="{BB962C8B-B14F-4D97-AF65-F5344CB8AC3E}">
        <p14:creationId xmlns:p14="http://schemas.microsoft.com/office/powerpoint/2010/main" val="39142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sz="4800" dirty="0">
                <a:solidFill>
                  <a:srgbClr val="FFFFFF"/>
                </a:solidFill>
                <a:latin typeface="Arial Bold"/>
              </a:rPr>
              <a:t>It would take </a:t>
            </a:r>
            <a:r>
              <a:rPr lang="en-US" sz="4800" dirty="0">
                <a:solidFill>
                  <a:srgbClr val="FF0000"/>
                </a:solidFill>
                <a:latin typeface="Arial Bold"/>
              </a:rPr>
              <a:t>4,083,333 </a:t>
            </a:r>
            <a:r>
              <a:rPr lang="en-US" sz="4800" dirty="0">
                <a:solidFill>
                  <a:srgbClr val="FFFFFF"/>
                </a:solidFill>
                <a:latin typeface="Arial Bold"/>
              </a:rPr>
              <a:t>days to look at all pornographic pages or </a:t>
            </a:r>
          </a:p>
          <a:p>
            <a:pPr marL="0" indent="0">
              <a:buNone/>
            </a:pPr>
            <a:r>
              <a:rPr lang="en-US" sz="4800" dirty="0">
                <a:solidFill>
                  <a:srgbClr val="FFFFFF"/>
                </a:solidFill>
                <a:latin typeface="Arial Bold"/>
              </a:rPr>
              <a:t>                   </a:t>
            </a:r>
            <a:r>
              <a:rPr lang="en-US" sz="4800" dirty="0">
                <a:solidFill>
                  <a:srgbClr val="FF0000"/>
                </a:solidFill>
                <a:latin typeface="Arial Bold"/>
              </a:rPr>
              <a:t>11,180 years! </a:t>
            </a:r>
          </a:p>
          <a:p>
            <a:endParaRPr lang="en-US" dirty="0"/>
          </a:p>
        </p:txBody>
      </p:sp>
    </p:spTree>
    <p:extLst>
      <p:ext uri="{BB962C8B-B14F-4D97-AF65-F5344CB8AC3E}">
        <p14:creationId xmlns:p14="http://schemas.microsoft.com/office/powerpoint/2010/main" val="2989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5776" y="952500"/>
            <a:ext cx="10594732" cy="4422085"/>
          </a:xfrm>
        </p:spPr>
        <p:txBody>
          <a:bodyPr>
            <a:normAutofit/>
          </a:bodyPr>
          <a:lstStyle/>
          <a:p>
            <a:r>
              <a:rPr lang="en-US" sz="4000" dirty="0"/>
              <a:t>25% of all internet searches are for pornography</a:t>
            </a:r>
          </a:p>
          <a:p>
            <a:r>
              <a:rPr lang="en-US" sz="4000" dirty="0"/>
              <a:t>35% of all internet downloads are pornography</a:t>
            </a:r>
          </a:p>
          <a:p>
            <a:r>
              <a:rPr lang="en-US" sz="4000" dirty="0"/>
              <a:t>2.5 billion pornographic emails daily</a:t>
            </a:r>
          </a:p>
          <a:p>
            <a:endParaRPr lang="en-US" sz="4000" dirty="0"/>
          </a:p>
          <a:p>
            <a:endParaRPr lang="en-US" sz="4000" dirty="0"/>
          </a:p>
          <a:p>
            <a:endParaRPr lang="en-US" dirty="0"/>
          </a:p>
        </p:txBody>
      </p:sp>
    </p:spTree>
    <p:extLst>
      <p:ext uri="{BB962C8B-B14F-4D97-AF65-F5344CB8AC3E}">
        <p14:creationId xmlns:p14="http://schemas.microsoft.com/office/powerpoint/2010/main" val="135470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223731" y="1306715"/>
            <a:ext cx="6290993" cy="4186370"/>
          </a:xfrm>
        </p:spPr>
      </p:pic>
    </p:spTree>
    <p:extLst>
      <p:ext uri="{BB962C8B-B14F-4D97-AF65-F5344CB8AC3E}">
        <p14:creationId xmlns:p14="http://schemas.microsoft.com/office/powerpoint/2010/main" val="172157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53979" y="1171074"/>
            <a:ext cx="11245516" cy="4620126"/>
          </a:xfrm>
        </p:spPr>
        <p:txBody>
          <a:bodyPr>
            <a:normAutofit/>
          </a:bodyPr>
          <a:lstStyle/>
          <a:p>
            <a:r>
              <a:rPr lang="en-US" sz="2800" dirty="0"/>
              <a:t>The following percentages of men say they view pornography at least </a:t>
            </a:r>
            <a:r>
              <a:rPr lang="en-US" sz="2800" dirty="0">
                <a:solidFill>
                  <a:srgbClr val="FFFF00"/>
                </a:solidFill>
              </a:rPr>
              <a:t>once a month</a:t>
            </a:r>
            <a:r>
              <a:rPr lang="en-US" sz="2800" dirty="0"/>
              <a:t>: </a:t>
            </a:r>
          </a:p>
          <a:p>
            <a:pPr marL="0" indent="0">
              <a:buNone/>
            </a:pPr>
            <a:r>
              <a:rPr lang="en-US" sz="2800" dirty="0"/>
              <a:t>18-30-year-olds, 79%; 31-49-year-olds, 67%; 50-68-year-olds, 49%</a:t>
            </a:r>
          </a:p>
          <a:p>
            <a:r>
              <a:rPr lang="en-US" sz="2800" dirty="0"/>
              <a:t>The following percentages of men say they view pornography at least </a:t>
            </a:r>
            <a:r>
              <a:rPr lang="en-US" sz="2800" dirty="0">
                <a:solidFill>
                  <a:srgbClr val="FFFF00"/>
                </a:solidFill>
              </a:rPr>
              <a:t>several times a week: </a:t>
            </a:r>
          </a:p>
          <a:p>
            <a:r>
              <a:rPr lang="en-US" sz="2800" dirty="0"/>
              <a:t>18-30-year-olds, 63%; 31-49-year-olds, 38%; 50-68-year-olds, 25%</a:t>
            </a:r>
          </a:p>
          <a:p>
            <a:endParaRPr lang="en-US" dirty="0"/>
          </a:p>
        </p:txBody>
      </p:sp>
    </p:spTree>
    <p:extLst>
      <p:ext uri="{BB962C8B-B14F-4D97-AF65-F5344CB8AC3E}">
        <p14:creationId xmlns:p14="http://schemas.microsoft.com/office/powerpoint/2010/main" val="211305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a:t>64% of American men view porn at least monthly, and the </a:t>
            </a:r>
            <a:r>
              <a:rPr lang="en-US" sz="3200" dirty="0">
                <a:solidFill>
                  <a:srgbClr val="FF0000"/>
                </a:solidFill>
              </a:rPr>
              <a:t>percentage of Christian men is nearly the same</a:t>
            </a:r>
            <a:r>
              <a:rPr lang="en-US" sz="3200" dirty="0">
                <a:solidFill>
                  <a:srgbClr val="FFFF00"/>
                </a:solidFill>
              </a:rPr>
              <a:t> </a:t>
            </a:r>
            <a:r>
              <a:rPr lang="en-US" sz="3200" dirty="0"/>
              <a:t>as the culture at large</a:t>
            </a:r>
            <a:br>
              <a:rPr lang="en-US" sz="3200" dirty="0"/>
            </a:br>
            <a:br>
              <a:rPr lang="en-US" sz="3200" dirty="0"/>
            </a:br>
            <a:r>
              <a:rPr lang="en-US" sz="3200" dirty="0">
                <a:solidFill>
                  <a:srgbClr val="FF0000"/>
                </a:solidFill>
              </a:rPr>
              <a:t> </a:t>
            </a:r>
            <a:endParaRPr lang="en-US" sz="3200" dirty="0"/>
          </a:p>
        </p:txBody>
      </p:sp>
    </p:spTree>
    <p:extLst>
      <p:ext uri="{BB962C8B-B14F-4D97-AF65-F5344CB8AC3E}">
        <p14:creationId xmlns:p14="http://schemas.microsoft.com/office/powerpoint/2010/main" val="662560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3794" y="1507958"/>
            <a:ext cx="11037573" cy="4283242"/>
          </a:xfrm>
        </p:spPr>
        <p:txBody>
          <a:bodyPr/>
          <a:lstStyle/>
          <a:p>
            <a:pPr marL="0" indent="0">
              <a:buNone/>
            </a:pPr>
            <a:r>
              <a:rPr lang="en-US" sz="3200" dirty="0">
                <a:solidFill>
                  <a:srgbClr val="FF0000"/>
                </a:solidFill>
              </a:rPr>
              <a:t>41% of Christian men (evangelical Christians) </a:t>
            </a:r>
            <a:r>
              <a:rPr lang="en-US" sz="3200" u="sng" dirty="0">
                <a:solidFill>
                  <a:srgbClr val="FF0000"/>
                </a:solidFill>
              </a:rPr>
              <a:t>admit to being addicted </a:t>
            </a:r>
            <a:r>
              <a:rPr lang="en-US" sz="3200" dirty="0"/>
              <a:t>to pornography.</a:t>
            </a:r>
            <a:br>
              <a:rPr lang="en-US" sz="3200" dirty="0"/>
            </a:br>
            <a:endParaRPr lang="en-US" sz="3200" dirty="0"/>
          </a:p>
          <a:p>
            <a:pPr marL="0" indent="0">
              <a:buNone/>
            </a:pPr>
            <a:r>
              <a:rPr lang="en-US" sz="3200" dirty="0"/>
              <a:t>50% of </a:t>
            </a:r>
            <a:r>
              <a:rPr lang="en-US" sz="3200" u="sng" dirty="0">
                <a:solidFill>
                  <a:srgbClr val="FF0000"/>
                </a:solidFill>
              </a:rPr>
              <a:t>church leaders (evangelical churches</a:t>
            </a:r>
            <a:r>
              <a:rPr lang="en-US" sz="3200" dirty="0">
                <a:solidFill>
                  <a:srgbClr val="FF0000"/>
                </a:solidFill>
              </a:rPr>
              <a:t>) </a:t>
            </a:r>
            <a:r>
              <a:rPr lang="en-US" sz="3200" dirty="0"/>
              <a:t>view porn regularly</a:t>
            </a:r>
          </a:p>
          <a:p>
            <a:endParaRPr lang="en-US" dirty="0"/>
          </a:p>
        </p:txBody>
      </p:sp>
    </p:spTree>
    <p:extLst>
      <p:ext uri="{BB962C8B-B14F-4D97-AF65-F5344CB8AC3E}">
        <p14:creationId xmlns:p14="http://schemas.microsoft.com/office/powerpoint/2010/main" val="190783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just a male problem?</a:t>
            </a:r>
          </a:p>
        </p:txBody>
      </p:sp>
      <p:sp>
        <p:nvSpPr>
          <p:cNvPr id="3" name="Content Placeholder 2"/>
          <p:cNvSpPr>
            <a:spLocks noGrp="1"/>
          </p:cNvSpPr>
          <p:nvPr>
            <p:ph idx="1"/>
          </p:nvPr>
        </p:nvSpPr>
        <p:spPr>
          <a:xfrm>
            <a:off x="0" y="1684421"/>
            <a:ext cx="12496799" cy="4106779"/>
          </a:xfrm>
        </p:spPr>
        <p:txBody>
          <a:bodyPr>
            <a:normAutofit/>
          </a:bodyPr>
          <a:lstStyle/>
          <a:p>
            <a:r>
              <a:rPr lang="en-US" sz="2800" dirty="0"/>
              <a:t>The following percentages of </a:t>
            </a:r>
            <a:r>
              <a:rPr lang="en-US" sz="2800" dirty="0">
                <a:solidFill>
                  <a:srgbClr val="FFFF00"/>
                </a:solidFill>
              </a:rPr>
              <a:t>women </a:t>
            </a:r>
            <a:r>
              <a:rPr lang="en-US" sz="2800" dirty="0"/>
              <a:t>say they view pornography at least </a:t>
            </a:r>
            <a:r>
              <a:rPr lang="en-US" sz="2800" dirty="0">
                <a:solidFill>
                  <a:srgbClr val="FFFF00"/>
                </a:solidFill>
              </a:rPr>
              <a:t>once a month</a:t>
            </a:r>
            <a:r>
              <a:rPr lang="en-US" sz="2800" dirty="0"/>
              <a:t>: 18-30-year-olds, 76%; 31-49-year-olds, 16%; 50-68-year-olds, 4%</a:t>
            </a:r>
          </a:p>
          <a:p>
            <a:r>
              <a:rPr lang="en-US" sz="2800" dirty="0"/>
              <a:t>The following percentages of women say they view pornography at least </a:t>
            </a:r>
            <a:r>
              <a:rPr lang="en-US" sz="2800" dirty="0">
                <a:solidFill>
                  <a:srgbClr val="FFFF00"/>
                </a:solidFill>
              </a:rPr>
              <a:t>several times a week</a:t>
            </a:r>
            <a:r>
              <a:rPr lang="en-US" sz="2800" dirty="0"/>
              <a:t>: 18-30-year-olds, 21%; 31-49-year-olds, 5%; 50-68-year-olds, 0%</a:t>
            </a:r>
          </a:p>
          <a:p>
            <a:endParaRPr lang="en-US" dirty="0"/>
          </a:p>
        </p:txBody>
      </p:sp>
    </p:spTree>
    <p:extLst>
      <p:ext uri="{BB962C8B-B14F-4D97-AF65-F5344CB8AC3E}">
        <p14:creationId xmlns:p14="http://schemas.microsoft.com/office/powerpoint/2010/main" val="3609376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000" dirty="0"/>
              <a:t>1/3 of visitors to adult websites </a:t>
            </a:r>
            <a:r>
              <a:rPr lang="en-US" sz="4000" i="1" u="sng" dirty="0"/>
              <a:t>are female</a:t>
            </a:r>
          </a:p>
          <a:p>
            <a:endParaRPr lang="en-US" dirty="0"/>
          </a:p>
        </p:txBody>
      </p:sp>
    </p:spTree>
    <p:extLst>
      <p:ext uri="{BB962C8B-B14F-4D97-AF65-F5344CB8AC3E}">
        <p14:creationId xmlns:p14="http://schemas.microsoft.com/office/powerpoint/2010/main" val="1161396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34" name="Rectangle 19">
            <a:extLst>
              <a:ext uri="{FF2B5EF4-FFF2-40B4-BE49-F238E27FC236}">
                <a16:creationId xmlns:a16="http://schemas.microsoft.com/office/drawing/2014/main" id="{C64CB08F-C3BD-4E43-AD15-33EFC40C0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4" y="733425"/>
            <a:ext cx="10693662" cy="5391150"/>
          </a:xfrm>
          <a:prstGeom prst="rect">
            <a:avLst/>
          </a:prstGeom>
          <a:solidFill>
            <a:srgbClr val="FFFFFF"/>
          </a:solidFill>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1">
            <a:extLst>
              <a:ext uri="{FF2B5EF4-FFF2-40B4-BE49-F238E27FC236}">
                <a16:creationId xmlns:a16="http://schemas.microsoft.com/office/drawing/2014/main" id="{A87302A0-0ECF-43A3-BE19-6AD50BFA8B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496" y="799817"/>
            <a:ext cx="10575170"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4" descr="A close up of a sign&#10;&#10;Description generated with very high confidence">
            <a:extLst>
              <a:ext uri="{FF2B5EF4-FFF2-40B4-BE49-F238E27FC236}">
                <a16:creationId xmlns:a16="http://schemas.microsoft.com/office/drawing/2014/main" id="{2E22AF32-C50B-43D0-BEBA-75420E7AF1E6}"/>
              </a:ext>
            </a:extLst>
          </p:cNvPr>
          <p:cNvPicPr>
            <a:picLocks noChangeAspect="1"/>
          </p:cNvPicPr>
          <p:nvPr/>
        </p:nvPicPr>
        <p:blipFill rotWithShape="1">
          <a:blip r:embed="rId3"/>
          <a:srcRect l="-525" b="28661"/>
          <a:stretch/>
        </p:blipFill>
        <p:spPr>
          <a:xfrm>
            <a:off x="817653" y="2068896"/>
            <a:ext cx="5451265" cy="2574356"/>
          </a:xfrm>
          <a:prstGeom prst="rect">
            <a:avLst/>
          </a:prstGeom>
        </p:spPr>
      </p:pic>
      <p:pic>
        <p:nvPicPr>
          <p:cNvPr id="6" name="Content Placeholder 5" descr="A large white building&#10;&#10;Description generated with very high confidence">
            <a:extLst>
              <a:ext uri="{FF2B5EF4-FFF2-40B4-BE49-F238E27FC236}">
                <a16:creationId xmlns:a16="http://schemas.microsoft.com/office/drawing/2014/main" id="{5A451AC1-F528-40CF-984E-985A211B06A8}"/>
              </a:ext>
            </a:extLst>
          </p:cNvPr>
          <p:cNvPicPr>
            <a:picLocks noGrp="1" noChangeAspect="1"/>
          </p:cNvPicPr>
          <p:nvPr>
            <p:ph idx="1"/>
          </p:nvPr>
        </p:nvPicPr>
        <p:blipFill>
          <a:blip r:embed="rId4"/>
          <a:stretch>
            <a:fillRect/>
          </a:stretch>
        </p:blipFill>
        <p:spPr>
          <a:xfrm>
            <a:off x="6328940" y="2068896"/>
            <a:ext cx="4796581" cy="2720208"/>
          </a:xfrm>
          <a:prstGeom prst="rect">
            <a:avLst/>
          </a:prstGeom>
        </p:spPr>
      </p:pic>
    </p:spTree>
    <p:extLst>
      <p:ext uri="{BB962C8B-B14F-4D97-AF65-F5344CB8AC3E}">
        <p14:creationId xmlns:p14="http://schemas.microsoft.com/office/powerpoint/2010/main" val="2902416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544" y="170121"/>
            <a:ext cx="10740656" cy="1887280"/>
          </a:xfrm>
        </p:spPr>
        <p:txBody>
          <a:bodyPr/>
          <a:lstStyle/>
          <a:p>
            <a:r>
              <a:rPr lang="en-US" dirty="0"/>
              <a:t>Our kids are just one click away!</a:t>
            </a:r>
          </a:p>
        </p:txBody>
      </p:sp>
      <p:pic>
        <p:nvPicPr>
          <p:cNvPr id="4" name="Picture 1" descr="a2e367A.tmp"/>
          <p:cNvPicPr>
            <a:picLocks noGrp="1"/>
          </p:cNvPicPr>
          <p:nvPr>
            <p:ph idx="1"/>
          </p:nvPr>
        </p:nvPicPr>
        <p:blipFill rotWithShape="1">
          <a:blip r:embed="rId2">
            <a:extLst>
              <a:ext uri="{28A0092B-C50C-407E-A947-70E740481C1C}">
                <a14:useLocalDpi xmlns:a14="http://schemas.microsoft.com/office/drawing/2010/main" val="0"/>
              </a:ext>
            </a:extLst>
          </a:blip>
          <a:srcRect l="23147" t="9433" r="16563" b="-7220"/>
          <a:stretch/>
        </p:blipFill>
        <p:spPr bwMode="auto">
          <a:xfrm>
            <a:off x="3634187" y="1562336"/>
            <a:ext cx="5003369" cy="54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10" name="Ink 9"/>
              <p14:cNvContentPartPr/>
              <p14:nvPr/>
            </p14:nvContentPartPr>
            <p14:xfrm>
              <a:off x="6145794" y="4518762"/>
              <a:ext cx="351000" cy="288360"/>
            </p14:xfrm>
          </p:contentPart>
        </mc:Choice>
        <mc:Fallback xmlns="">
          <p:pic>
            <p:nvPicPr>
              <p:cNvPr id="10" name="Ink 9"/>
              <p:cNvPicPr/>
              <p:nvPr/>
            </p:nvPicPr>
            <p:blipFill>
              <a:blip r:embed="rId4"/>
              <a:stretch>
                <a:fillRect/>
              </a:stretch>
            </p:blipFill>
            <p:spPr>
              <a:xfrm>
                <a:off x="6107634" y="4480602"/>
                <a:ext cx="427320" cy="364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2147634" y="3806322"/>
              <a:ext cx="360" cy="360"/>
            </p14:xfrm>
          </p:contentPart>
        </mc:Choice>
        <mc:Fallback xmlns="">
          <p:pic>
            <p:nvPicPr>
              <p:cNvPr id="12" name="Ink 11"/>
              <p:cNvPicPr/>
              <p:nvPr/>
            </p:nvPicPr>
            <p:blipFill>
              <a:blip r:embed="rId6"/>
              <a:stretch>
                <a:fillRect/>
              </a:stretch>
            </p:blipFill>
            <p:spPr>
              <a:xfrm>
                <a:off x="2109474" y="3768162"/>
                <a:ext cx="76680" cy="76680"/>
              </a:xfrm>
              <a:prstGeom prst="rect">
                <a:avLst/>
              </a:prstGeom>
            </p:spPr>
          </p:pic>
        </mc:Fallback>
      </mc:AlternateContent>
    </p:spTree>
    <p:extLst>
      <p:ext uri="{BB962C8B-B14F-4D97-AF65-F5344CB8AC3E}">
        <p14:creationId xmlns:p14="http://schemas.microsoft.com/office/powerpoint/2010/main" val="114543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kids are connected</a:t>
            </a:r>
          </a:p>
        </p:txBody>
      </p:sp>
      <p:sp>
        <p:nvSpPr>
          <p:cNvPr id="3" name="Content Placeholder 2"/>
          <p:cNvSpPr>
            <a:spLocks noGrp="1"/>
          </p:cNvSpPr>
          <p:nvPr>
            <p:ph idx="1"/>
          </p:nvPr>
        </p:nvSpPr>
        <p:spPr/>
        <p:txBody>
          <a:bodyPr>
            <a:normAutofit fontScale="92500" lnSpcReduction="10000"/>
          </a:bodyPr>
          <a:lstStyle/>
          <a:p>
            <a:r>
              <a:rPr lang="en-US" sz="5400" dirty="0"/>
              <a:t>37% </a:t>
            </a:r>
            <a:r>
              <a:rPr lang="en-US" sz="4800" dirty="0"/>
              <a:t>of 3-4 year olds </a:t>
            </a:r>
          </a:p>
          <a:p>
            <a:r>
              <a:rPr lang="en-US" sz="4800" dirty="0"/>
              <a:t>87% </a:t>
            </a:r>
            <a:r>
              <a:rPr lang="en-US" sz="4400" dirty="0"/>
              <a:t>of 6-7 year olds</a:t>
            </a:r>
          </a:p>
          <a:p>
            <a:endParaRPr lang="en-US" sz="3200" dirty="0"/>
          </a:p>
          <a:p>
            <a:r>
              <a:rPr lang="en-US" sz="3200" dirty="0"/>
              <a:t>Use their parents tablets and smart phones</a:t>
            </a:r>
          </a:p>
          <a:p>
            <a:r>
              <a:rPr lang="en-US" sz="3200" dirty="0"/>
              <a:t>Often without supervision!</a:t>
            </a:r>
          </a:p>
          <a:p>
            <a:endParaRPr lang="en-US" dirty="0"/>
          </a:p>
        </p:txBody>
      </p:sp>
      <p:pic>
        <p:nvPicPr>
          <p:cNvPr id="4" name="Picture 3"/>
          <p:cNvPicPr>
            <a:picLocks noChangeAspect="1"/>
          </p:cNvPicPr>
          <p:nvPr/>
        </p:nvPicPr>
        <p:blipFill>
          <a:blip r:embed="rId2"/>
          <a:stretch>
            <a:fillRect/>
          </a:stretch>
        </p:blipFill>
        <p:spPr>
          <a:xfrm>
            <a:off x="7311462" y="1814519"/>
            <a:ext cx="3765510" cy="2665848"/>
          </a:xfrm>
          <a:prstGeom prst="rect">
            <a:avLst/>
          </a:prstGeom>
        </p:spPr>
      </p:pic>
    </p:spTree>
    <p:extLst>
      <p:ext uri="{BB962C8B-B14F-4D97-AF65-F5344CB8AC3E}">
        <p14:creationId xmlns:p14="http://schemas.microsoft.com/office/powerpoint/2010/main" val="2234843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latin typeface="Arial Bold"/>
              </a:rPr>
              <a:t>U.S. Dept. of Education </a:t>
            </a:r>
            <a:br>
              <a:rPr lang="en-US" dirty="0">
                <a:solidFill>
                  <a:srgbClr val="FFFFFF"/>
                </a:solidFill>
                <a:latin typeface="Arial Bold"/>
              </a:rPr>
            </a:br>
            <a:endParaRPr lang="en-US" dirty="0"/>
          </a:p>
        </p:txBody>
      </p:sp>
      <p:sp>
        <p:nvSpPr>
          <p:cNvPr id="3" name="Content Placeholder 2"/>
          <p:cNvSpPr>
            <a:spLocks noGrp="1"/>
          </p:cNvSpPr>
          <p:nvPr>
            <p:ph idx="1"/>
          </p:nvPr>
        </p:nvSpPr>
        <p:spPr>
          <a:xfrm>
            <a:off x="635620" y="1951464"/>
            <a:ext cx="10870580" cy="4267222"/>
          </a:xfrm>
        </p:spPr>
        <p:txBody>
          <a:bodyPr>
            <a:normAutofit/>
          </a:bodyPr>
          <a:lstStyle/>
          <a:p>
            <a:r>
              <a:rPr lang="en-US" sz="3200" dirty="0"/>
              <a:t>Says 67% of 3-9 year olds are online</a:t>
            </a:r>
          </a:p>
          <a:p>
            <a:endParaRPr lang="en-US" sz="3200" dirty="0"/>
          </a:p>
          <a:p>
            <a:r>
              <a:rPr lang="en-US" sz="3200" dirty="0"/>
              <a:t>35 % are reported to have gone to pornography sites</a:t>
            </a:r>
          </a:p>
          <a:p>
            <a:endParaRPr lang="en-US" sz="3200" dirty="0"/>
          </a:p>
          <a:p>
            <a:r>
              <a:rPr lang="en-US" sz="3200" dirty="0"/>
              <a:t>A Global survey of 19000 parents said that 6 year olds are accessing pornography</a:t>
            </a:r>
          </a:p>
        </p:txBody>
      </p:sp>
    </p:spTree>
    <p:extLst>
      <p:ext uri="{BB962C8B-B14F-4D97-AF65-F5344CB8AC3E}">
        <p14:creationId xmlns:p14="http://schemas.microsoft.com/office/powerpoint/2010/main" val="2609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Pornography and kids</a:t>
            </a:r>
          </a:p>
        </p:txBody>
      </p:sp>
      <p:sp>
        <p:nvSpPr>
          <p:cNvPr id="3" name="Content Placeholder 2"/>
          <p:cNvSpPr>
            <a:spLocks noGrp="1"/>
          </p:cNvSpPr>
          <p:nvPr>
            <p:ph idx="1"/>
          </p:nvPr>
        </p:nvSpPr>
        <p:spPr/>
        <p:txBody>
          <a:bodyPr>
            <a:normAutofit/>
          </a:bodyPr>
          <a:lstStyle/>
          <a:p>
            <a:r>
              <a:rPr lang="en-US" sz="6000" dirty="0"/>
              <a:t>Average age of internet exposure to pornography?</a:t>
            </a:r>
          </a:p>
          <a:p>
            <a:r>
              <a:rPr lang="en-US" sz="6000" dirty="0"/>
              <a:t>9-11 years old</a:t>
            </a:r>
          </a:p>
        </p:txBody>
      </p:sp>
      <p:pic>
        <p:nvPicPr>
          <p:cNvPr id="4" name="Picture 3"/>
          <p:cNvPicPr>
            <a:picLocks noChangeAspect="1"/>
          </p:cNvPicPr>
          <p:nvPr/>
        </p:nvPicPr>
        <p:blipFill>
          <a:blip r:embed="rId2"/>
          <a:stretch>
            <a:fillRect/>
          </a:stretch>
        </p:blipFill>
        <p:spPr>
          <a:xfrm>
            <a:off x="6285939" y="4103705"/>
            <a:ext cx="3616908" cy="2406888"/>
          </a:xfrm>
          <a:prstGeom prst="rect">
            <a:avLst/>
          </a:prstGeom>
        </p:spPr>
      </p:pic>
    </p:spTree>
    <p:extLst>
      <p:ext uri="{BB962C8B-B14F-4D97-AF65-F5344CB8AC3E}">
        <p14:creationId xmlns:p14="http://schemas.microsoft.com/office/powerpoint/2010/main" val="94722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67" y="733647"/>
            <a:ext cx="10602433" cy="1323754"/>
          </a:xfrm>
        </p:spPr>
        <p:txBody>
          <a:bodyPr/>
          <a:lstStyle/>
          <a:p>
            <a:r>
              <a:rPr lang="en-US" dirty="0"/>
              <a:t>Are your kids immune or too young?</a:t>
            </a:r>
          </a:p>
        </p:txBody>
      </p:sp>
      <p:sp>
        <p:nvSpPr>
          <p:cNvPr id="3" name="Content Placeholder 2"/>
          <p:cNvSpPr>
            <a:spLocks noGrp="1"/>
          </p:cNvSpPr>
          <p:nvPr>
            <p:ph idx="1"/>
          </p:nvPr>
        </p:nvSpPr>
        <p:spPr>
          <a:xfrm>
            <a:off x="356839" y="2057401"/>
            <a:ext cx="11149361" cy="4638907"/>
          </a:xfrm>
        </p:spPr>
        <p:txBody>
          <a:bodyPr>
            <a:normAutofit fontScale="77500" lnSpcReduction="20000"/>
          </a:bodyPr>
          <a:lstStyle/>
          <a:p>
            <a:r>
              <a:rPr lang="en-US" sz="4400" dirty="0"/>
              <a:t>91%   first time exposure by a teen </a:t>
            </a:r>
            <a:r>
              <a:rPr lang="en-US" sz="4400" b="1" dirty="0">
                <a:solidFill>
                  <a:srgbClr val="FF0000"/>
                </a:solidFill>
              </a:rPr>
              <a:t>was accidental </a:t>
            </a:r>
            <a:r>
              <a:rPr lang="en-US" sz="4400" dirty="0"/>
              <a:t>during activities such as research for a school project or surfing the web for other information.</a:t>
            </a:r>
          </a:p>
          <a:p>
            <a:endParaRPr lang="en-US" sz="4400" b="1" dirty="0">
              <a:solidFill>
                <a:srgbClr val="FF0000"/>
              </a:solidFill>
            </a:endParaRPr>
          </a:p>
          <a:p>
            <a:endParaRPr lang="en-US" sz="4400" b="1" dirty="0">
              <a:solidFill>
                <a:srgbClr val="FF0000"/>
              </a:solidFill>
            </a:endParaRPr>
          </a:p>
          <a:p>
            <a:r>
              <a:rPr lang="en-US" sz="4400" b="1" dirty="0">
                <a:solidFill>
                  <a:srgbClr val="FF0000"/>
                </a:solidFill>
              </a:rPr>
              <a:t>90% of 8-16 year olds have viewed pornography</a:t>
            </a:r>
          </a:p>
          <a:p>
            <a:endParaRPr lang="en-US" sz="4400" b="1" dirty="0">
              <a:solidFill>
                <a:srgbClr val="FF0000"/>
              </a:solidFill>
            </a:endParaRPr>
          </a:p>
          <a:p>
            <a:endParaRPr lang="en-US" sz="2400" b="1" dirty="0">
              <a:solidFill>
                <a:srgbClr val="FF0000"/>
              </a:solidFill>
            </a:endParaRPr>
          </a:p>
          <a:p>
            <a:endParaRPr lang="en-US" dirty="0"/>
          </a:p>
        </p:txBody>
      </p:sp>
    </p:spTree>
    <p:extLst>
      <p:ext uri="{BB962C8B-B14F-4D97-AF65-F5344CB8AC3E}">
        <p14:creationId xmlns:p14="http://schemas.microsoft.com/office/powerpoint/2010/main" val="20214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8FA1-1909-4BFB-9249-9DE01E311F91}"/>
              </a:ext>
            </a:extLst>
          </p:cNvPr>
          <p:cNvSpPr>
            <a:spLocks noGrp="1"/>
          </p:cNvSpPr>
          <p:nvPr>
            <p:ph type="title"/>
          </p:nvPr>
        </p:nvSpPr>
        <p:spPr/>
        <p:txBody>
          <a:bodyPr/>
          <a:lstStyle/>
          <a:p>
            <a:r>
              <a:rPr lang="en-US" dirty="0"/>
              <a:t>Are you surprised?</a:t>
            </a:r>
          </a:p>
        </p:txBody>
      </p:sp>
      <p:sp>
        <p:nvSpPr>
          <p:cNvPr id="3" name="Content Placeholder 2">
            <a:extLst>
              <a:ext uri="{FF2B5EF4-FFF2-40B4-BE49-F238E27FC236}">
                <a16:creationId xmlns:a16="http://schemas.microsoft.com/office/drawing/2014/main" id="{80100C6B-C821-40FC-AA49-10E8A741D342}"/>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578805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21777-3A3B-437E-B5C1-FBC7B0F48C5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31AD40C-CE73-4162-8681-421B8AF943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669607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ound, grass, tree&#10;&#10;Description generated with high confidence">
            <a:extLst>
              <a:ext uri="{FF2B5EF4-FFF2-40B4-BE49-F238E27FC236}">
                <a16:creationId xmlns:a16="http://schemas.microsoft.com/office/drawing/2014/main" id="{27017D55-8660-4007-A746-388002CD7CF9}"/>
              </a:ext>
            </a:extLst>
          </p:cNvPr>
          <p:cNvPicPr>
            <a:picLocks noChangeAspect="1"/>
          </p:cNvPicPr>
          <p:nvPr/>
        </p:nvPicPr>
        <p:blipFill>
          <a:blip r:embed="rId2"/>
          <a:stretch>
            <a:fillRect/>
          </a:stretch>
        </p:blipFill>
        <p:spPr>
          <a:xfrm>
            <a:off x="1137490" y="1257625"/>
            <a:ext cx="5926045" cy="4342750"/>
          </a:xfrm>
          <a:prstGeom prst="rect">
            <a:avLst/>
          </a:prstGeom>
        </p:spPr>
      </p:pic>
      <p:sp>
        <p:nvSpPr>
          <p:cNvPr id="14" name="Rectangle 13">
            <a:extLst>
              <a:ext uri="{FF2B5EF4-FFF2-40B4-BE49-F238E27FC236}">
                <a16:creationId xmlns:a16="http://schemas.microsoft.com/office/drawing/2014/main" id="{707A3B9D-B1BA-4989-A535-1A6D8D402C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654" y="799817"/>
            <a:ext cx="6565717" cy="5258367"/>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36268-8CF6-4EF7-A4D3-4CAB3BFA1ABB}"/>
              </a:ext>
            </a:extLst>
          </p:cNvPr>
          <p:cNvSpPr>
            <a:spLocks noGrp="1"/>
          </p:cNvSpPr>
          <p:nvPr>
            <p:ph type="title"/>
          </p:nvPr>
        </p:nvSpPr>
        <p:spPr>
          <a:xfrm>
            <a:off x="7872575" y="628651"/>
            <a:ext cx="3643150" cy="3495674"/>
          </a:xfrm>
        </p:spPr>
        <p:txBody>
          <a:bodyPr vert="horz" lIns="91440" tIns="45720" rIns="91440" bIns="45720" rtlCol="0" anchor="b">
            <a:normAutofit/>
          </a:bodyPr>
          <a:lstStyle/>
          <a:p>
            <a:r>
              <a:rPr lang="en-US" sz="4000">
                <a:solidFill>
                  <a:srgbClr val="FFFFFF"/>
                </a:solidFill>
              </a:rPr>
              <a:t>Don’t judge  a wounded soldier!</a:t>
            </a:r>
          </a:p>
        </p:txBody>
      </p:sp>
      <p:sp>
        <p:nvSpPr>
          <p:cNvPr id="3" name="Content Placeholder 2">
            <a:extLst>
              <a:ext uri="{FF2B5EF4-FFF2-40B4-BE49-F238E27FC236}">
                <a16:creationId xmlns:a16="http://schemas.microsoft.com/office/drawing/2014/main" id="{D7799D40-02F4-44BF-B714-3A667E1AEDFA}"/>
              </a:ext>
            </a:extLst>
          </p:cNvPr>
          <p:cNvSpPr>
            <a:spLocks noGrp="1"/>
          </p:cNvSpPr>
          <p:nvPr>
            <p:ph idx="1"/>
          </p:nvPr>
        </p:nvSpPr>
        <p:spPr>
          <a:xfrm>
            <a:off x="7872575" y="4286250"/>
            <a:ext cx="3709824" cy="1809750"/>
          </a:xfrm>
        </p:spPr>
        <p:txBody>
          <a:bodyPr vert="horz" lIns="91440" tIns="45720" rIns="91440" bIns="45720" rtlCol="0">
            <a:normAutofit/>
          </a:bodyPr>
          <a:lstStyle/>
          <a:p>
            <a:pPr marL="0" indent="0" algn="ctr">
              <a:buNone/>
            </a:pPr>
            <a:r>
              <a:rPr lang="en-US">
                <a:solidFill>
                  <a:srgbClr val="FFFFFF"/>
                </a:solidFill>
              </a:rPr>
              <a:t> </a:t>
            </a:r>
          </a:p>
        </p:txBody>
      </p:sp>
    </p:spTree>
    <p:extLst>
      <p:ext uri="{BB962C8B-B14F-4D97-AF65-F5344CB8AC3E}">
        <p14:creationId xmlns:p14="http://schemas.microsoft.com/office/powerpoint/2010/main" val="58927956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2C2DD-4571-4DAB-88A2-123E9CBE0AF5}"/>
              </a:ext>
            </a:extLst>
          </p:cNvPr>
          <p:cNvSpPr>
            <a:spLocks noGrp="1"/>
          </p:cNvSpPr>
          <p:nvPr>
            <p:ph type="title"/>
          </p:nvPr>
        </p:nvSpPr>
        <p:spPr/>
        <p:txBody>
          <a:bodyPr/>
          <a:lstStyle/>
          <a:p>
            <a:r>
              <a:rPr lang="en-US" dirty="0"/>
              <a:t>Drag them to safety</a:t>
            </a:r>
          </a:p>
        </p:txBody>
      </p:sp>
      <p:pic>
        <p:nvPicPr>
          <p:cNvPr id="5" name="Content Placeholder 4" descr="A person standing on a rock&#10;&#10;Description generated with high confidence">
            <a:extLst>
              <a:ext uri="{FF2B5EF4-FFF2-40B4-BE49-F238E27FC236}">
                <a16:creationId xmlns:a16="http://schemas.microsoft.com/office/drawing/2014/main" id="{D937A8F4-22DA-42CF-9564-6C0DAF51E284}"/>
              </a:ext>
            </a:extLst>
          </p:cNvPr>
          <p:cNvPicPr>
            <a:picLocks noGrp="1" noChangeAspect="1"/>
          </p:cNvPicPr>
          <p:nvPr>
            <p:ph idx="1"/>
          </p:nvPr>
        </p:nvPicPr>
        <p:blipFill>
          <a:blip r:embed="rId2"/>
          <a:stretch>
            <a:fillRect/>
          </a:stretch>
        </p:blipFill>
        <p:spPr>
          <a:xfrm>
            <a:off x="3287781" y="2095500"/>
            <a:ext cx="5606912" cy="3695700"/>
          </a:xfrm>
        </p:spPr>
      </p:pic>
    </p:spTree>
    <p:extLst>
      <p:ext uri="{BB962C8B-B14F-4D97-AF65-F5344CB8AC3E}">
        <p14:creationId xmlns:p14="http://schemas.microsoft.com/office/powerpoint/2010/main" val="3308910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 minimalizes it</a:t>
            </a:r>
          </a:p>
        </p:txBody>
      </p:sp>
      <p:sp>
        <p:nvSpPr>
          <p:cNvPr id="3" name="Content Placeholder 2"/>
          <p:cNvSpPr>
            <a:spLocks noGrp="1"/>
          </p:cNvSpPr>
          <p:nvPr>
            <p:ph idx="1"/>
          </p:nvPr>
        </p:nvSpPr>
        <p:spPr>
          <a:xfrm>
            <a:off x="160422" y="1935921"/>
            <a:ext cx="12031578" cy="4208205"/>
          </a:xfrm>
        </p:spPr>
        <p:txBody>
          <a:bodyPr>
            <a:normAutofit/>
          </a:bodyPr>
          <a:lstStyle/>
          <a:p>
            <a:r>
              <a:rPr lang="en-US" sz="2800" dirty="0"/>
              <a:t>What Teens and Young Adults under 25 consider to be porn </a:t>
            </a:r>
          </a:p>
          <a:p>
            <a:r>
              <a:rPr lang="en-US" sz="2800" dirty="0"/>
              <a:t>Still picture of Sexual Acts- 70%</a:t>
            </a:r>
          </a:p>
          <a:p>
            <a:r>
              <a:rPr lang="en-US" sz="2800" dirty="0"/>
              <a:t>Fully nude show or dance- 47%</a:t>
            </a:r>
          </a:p>
          <a:p>
            <a:r>
              <a:rPr lang="en-US" sz="2800" dirty="0"/>
              <a:t>Fully nude still pictures- 46%</a:t>
            </a:r>
          </a:p>
          <a:p>
            <a:r>
              <a:rPr lang="en-US" sz="2800" dirty="0"/>
              <a:t>Sex scenes that are a short part of a broader story in a move or on TV- 31%</a:t>
            </a:r>
          </a:p>
        </p:txBody>
      </p:sp>
    </p:spTree>
    <p:extLst>
      <p:ext uri="{BB962C8B-B14F-4D97-AF65-F5344CB8AC3E}">
        <p14:creationId xmlns:p14="http://schemas.microsoft.com/office/powerpoint/2010/main" val="363470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 has accepted it</a:t>
            </a:r>
          </a:p>
        </p:txBody>
      </p:sp>
      <p:sp>
        <p:nvSpPr>
          <p:cNvPr id="3" name="Content Placeholder 2"/>
          <p:cNvSpPr>
            <a:spLocks noGrp="1"/>
          </p:cNvSpPr>
          <p:nvPr>
            <p:ph idx="1"/>
          </p:nvPr>
        </p:nvSpPr>
        <p:spPr/>
        <p:txBody>
          <a:bodyPr>
            <a:normAutofit/>
          </a:bodyPr>
          <a:lstStyle/>
          <a:p>
            <a:r>
              <a:rPr lang="en-US" sz="3600" dirty="0"/>
              <a:t>22% of millennials think it is good, 8 % think it is very good</a:t>
            </a:r>
          </a:p>
          <a:p>
            <a:r>
              <a:rPr lang="en-US" sz="3600" dirty="0"/>
              <a:t>More immoral to not recycle 56% vs 32%</a:t>
            </a:r>
          </a:p>
          <a:p>
            <a:r>
              <a:rPr lang="en-US" sz="3600" dirty="0"/>
              <a:t>Game of thrones</a:t>
            </a:r>
          </a:p>
        </p:txBody>
      </p:sp>
    </p:spTree>
    <p:extLst>
      <p:ext uri="{BB962C8B-B14F-4D97-AF65-F5344CB8AC3E}">
        <p14:creationId xmlns:p14="http://schemas.microsoft.com/office/powerpoint/2010/main" val="5040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3C5BA0-8B24-4B05-A9E7-20545338C28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4FDB7F-33A2-451F-BA20-13ED87CF4B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75" y="733425"/>
            <a:ext cx="3743325" cy="5391150"/>
          </a:xfrm>
          <a:prstGeom prst="rect">
            <a:avLst/>
          </a:prstGeom>
          <a:solidFill>
            <a:schemeClr val="bg1"/>
          </a:solidFill>
          <a:ln w="190500" cap="sq">
            <a:solidFill>
              <a:schemeClr val="bg1"/>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uilding&#10;&#10;Description generated with high confidence">
            <a:extLst>
              <a:ext uri="{FF2B5EF4-FFF2-40B4-BE49-F238E27FC236}">
                <a16:creationId xmlns:a16="http://schemas.microsoft.com/office/drawing/2014/main" id="{447FEC1B-5C3C-4198-9DC7-CDB149055E26}"/>
              </a:ext>
            </a:extLst>
          </p:cNvPr>
          <p:cNvPicPr>
            <a:picLocks noGrp="1" noChangeAspect="1"/>
          </p:cNvPicPr>
          <p:nvPr>
            <p:ph idx="1"/>
          </p:nvPr>
        </p:nvPicPr>
        <p:blipFill rotWithShape="1">
          <a:blip r:embed="rId2"/>
          <a:srcRect l="1096" b="8409"/>
          <a:stretch/>
        </p:blipFill>
        <p:spPr>
          <a:xfrm>
            <a:off x="1141857" y="1241463"/>
            <a:ext cx="2964561" cy="4375074"/>
          </a:xfrm>
          <a:prstGeom prst="rect">
            <a:avLst/>
          </a:prstGeom>
        </p:spPr>
      </p:pic>
      <p:sp>
        <p:nvSpPr>
          <p:cNvPr id="14" name="Rectangle 13">
            <a:extLst>
              <a:ext uri="{FF2B5EF4-FFF2-40B4-BE49-F238E27FC236}">
                <a16:creationId xmlns:a16="http://schemas.microsoft.com/office/drawing/2014/main" id="{1460027F-6625-463B-B6D4-594AC32F23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340" y="804806"/>
            <a:ext cx="3625595" cy="5248389"/>
          </a:xfrm>
          <a:prstGeom prst="rect">
            <a:avLst/>
          </a:prstGeom>
          <a:noFill/>
          <a:ln w="12700">
            <a:solidFill>
              <a:srgbClr val="2A5B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805638-BF05-4194-BE82-546C9CADB173}"/>
              </a:ext>
            </a:extLst>
          </p:cNvPr>
          <p:cNvSpPr>
            <a:spLocks noGrp="1"/>
          </p:cNvSpPr>
          <p:nvPr>
            <p:ph type="title"/>
          </p:nvPr>
        </p:nvSpPr>
        <p:spPr>
          <a:xfrm>
            <a:off x="4927471" y="628651"/>
            <a:ext cx="6588253" cy="3495674"/>
          </a:xfrm>
        </p:spPr>
        <p:txBody>
          <a:bodyPr vert="horz" lIns="91440" tIns="45720" rIns="91440" bIns="45720" rtlCol="0" anchor="b">
            <a:normAutofit/>
          </a:bodyPr>
          <a:lstStyle/>
          <a:p>
            <a:r>
              <a:rPr lang="en-US" sz="4800" dirty="0">
                <a:solidFill>
                  <a:srgbClr val="FFFFFF"/>
                </a:solidFill>
              </a:rPr>
              <a:t>Different kind of war!</a:t>
            </a:r>
          </a:p>
        </p:txBody>
      </p:sp>
    </p:spTree>
    <p:extLst>
      <p:ext uri="{BB962C8B-B14F-4D97-AF65-F5344CB8AC3E}">
        <p14:creationId xmlns:p14="http://schemas.microsoft.com/office/powerpoint/2010/main" val="111898279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825" y="685800"/>
            <a:ext cx="10196858" cy="733425"/>
          </a:xfrm>
        </p:spPr>
        <p:txBody>
          <a:bodyPr>
            <a:normAutofit/>
          </a:bodyPr>
          <a:lstStyle/>
          <a:p>
            <a:r>
              <a:rPr lang="en-US" dirty="0"/>
              <a:t>Affect on the brain</a:t>
            </a:r>
          </a:p>
        </p:txBody>
      </p:sp>
      <p:pic>
        <p:nvPicPr>
          <p:cNvPr id="4" name="Content Placeholder 3"/>
          <p:cNvPicPr>
            <a:picLocks noGrp="1" noChangeAspect="1"/>
          </p:cNvPicPr>
          <p:nvPr>
            <p:ph idx="1"/>
          </p:nvPr>
        </p:nvPicPr>
        <p:blipFill>
          <a:blip r:embed="rId2"/>
          <a:stretch>
            <a:fillRect/>
          </a:stretch>
        </p:blipFill>
        <p:spPr>
          <a:xfrm>
            <a:off x="1946274" y="1495425"/>
            <a:ext cx="6014987" cy="4040187"/>
          </a:xfrm>
        </p:spPr>
      </p:pic>
    </p:spTree>
    <p:extLst>
      <p:ext uri="{BB962C8B-B14F-4D97-AF65-F5344CB8AC3E}">
        <p14:creationId xmlns:p14="http://schemas.microsoft.com/office/powerpoint/2010/main" val="3323122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49179" y="1251284"/>
            <a:ext cx="11405937" cy="4989095"/>
          </a:xfrm>
        </p:spPr>
        <p:txBody>
          <a:bodyPr/>
          <a:lstStyle/>
          <a:p>
            <a:endParaRPr lang="en-US" dirty="0"/>
          </a:p>
        </p:txBody>
      </p:sp>
      <p:sp>
        <p:nvSpPr>
          <p:cNvPr id="4" name="Rectangle 3"/>
          <p:cNvSpPr/>
          <p:nvPr/>
        </p:nvSpPr>
        <p:spPr>
          <a:xfrm>
            <a:off x="304800" y="1251284"/>
            <a:ext cx="11303621" cy="4031873"/>
          </a:xfrm>
          <a:prstGeom prst="rect">
            <a:avLst/>
          </a:prstGeom>
        </p:spPr>
        <p:txBody>
          <a:bodyPr wrap="square">
            <a:spAutoFit/>
          </a:bodyPr>
          <a:lstStyle/>
          <a:p>
            <a:r>
              <a:rPr lang="en-US" sz="3200" dirty="0"/>
              <a:t>With advent of the computer, the delivery system for this addictive stimulus has become nearly resistance-free. It is as though we have devised a </a:t>
            </a:r>
            <a:r>
              <a:rPr lang="en-US" sz="3200" dirty="0">
                <a:solidFill>
                  <a:srgbClr val="FFFF00"/>
                </a:solidFill>
              </a:rPr>
              <a:t>form of heroin 100 times more powerful than before</a:t>
            </a:r>
            <a:r>
              <a:rPr lang="en-US" sz="3200" dirty="0"/>
              <a:t>, usable in the privacy of one’s own home and </a:t>
            </a:r>
            <a:r>
              <a:rPr lang="en-US" sz="3200" dirty="0">
                <a:solidFill>
                  <a:srgbClr val="FFFF00"/>
                </a:solidFill>
              </a:rPr>
              <a:t>injected directly to the brain</a:t>
            </a:r>
            <a:r>
              <a:rPr lang="en-US" sz="3200" dirty="0"/>
              <a:t> through the eyes. It’s now available in </a:t>
            </a:r>
            <a:r>
              <a:rPr lang="en-US" sz="3200" dirty="0">
                <a:solidFill>
                  <a:srgbClr val="FFFF00"/>
                </a:solidFill>
              </a:rPr>
              <a:t>unlimited supply </a:t>
            </a:r>
            <a:r>
              <a:rPr lang="en-US" sz="3200" dirty="0"/>
              <a:t>via a self-replicating distribution network, glorified as art and protected by the Constitution.”</a:t>
            </a:r>
          </a:p>
        </p:txBody>
      </p:sp>
    </p:spTree>
    <p:extLst>
      <p:ext uri="{BB962C8B-B14F-4D97-AF65-F5344CB8AC3E}">
        <p14:creationId xmlns:p14="http://schemas.microsoft.com/office/powerpoint/2010/main" val="268939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288758" y="866274"/>
            <a:ext cx="10978799" cy="5486400"/>
          </a:xfrm>
        </p:spPr>
        <p:txBody>
          <a:bodyPr>
            <a:normAutofit fontScale="92500" lnSpcReduction="10000"/>
          </a:bodyPr>
          <a:lstStyle/>
          <a:p>
            <a:r>
              <a:rPr lang="en-US" sz="2800" dirty="0"/>
              <a:t>Study of 1000 individuals said that sex addiction is more difficult to overcame than that of drugs and alcohol.</a:t>
            </a:r>
          </a:p>
          <a:p>
            <a:r>
              <a:rPr lang="en-US" sz="2800" dirty="0"/>
              <a:t> the highest reward in your brain is from sex</a:t>
            </a:r>
          </a:p>
          <a:p>
            <a:r>
              <a:rPr lang="en-US" sz="2800" dirty="0"/>
              <a:t>You carry your own source of addictive chemicals. Unlimited access !</a:t>
            </a:r>
          </a:p>
          <a:p>
            <a:r>
              <a:rPr lang="en-US" sz="2800" dirty="0"/>
              <a:t>Body realizes it can tap into this any time it wants.  No overdose!</a:t>
            </a:r>
          </a:p>
          <a:p>
            <a:r>
              <a:rPr lang="en-US" sz="2800" dirty="0">
                <a:solidFill>
                  <a:srgbClr val="FFFF00"/>
                </a:solidFill>
              </a:rPr>
              <a:t>Fantasizing</a:t>
            </a:r>
            <a:r>
              <a:rPr lang="en-US" sz="2800" dirty="0"/>
              <a:t> can cause the stimulation</a:t>
            </a:r>
          </a:p>
          <a:p>
            <a:r>
              <a:rPr lang="en-US" sz="2800" dirty="0"/>
              <a:t>Prolonged use leads to requiring the excitement </a:t>
            </a:r>
            <a:r>
              <a:rPr lang="en-US" sz="2800" dirty="0">
                <a:solidFill>
                  <a:srgbClr val="FFFF00"/>
                </a:solidFill>
              </a:rPr>
              <a:t>in order to feel normal. </a:t>
            </a:r>
          </a:p>
          <a:p>
            <a:r>
              <a:rPr lang="en-US" sz="2800" dirty="0"/>
              <a:t>When combined with masturbation the mind is highly overloaded and stimulated</a:t>
            </a:r>
          </a:p>
          <a:p>
            <a:endParaRPr lang="en-US" sz="2800" dirty="0"/>
          </a:p>
          <a:p>
            <a:endParaRPr lang="en-US" dirty="0"/>
          </a:p>
        </p:txBody>
      </p:sp>
    </p:spTree>
    <p:extLst>
      <p:ext uri="{BB962C8B-B14F-4D97-AF65-F5344CB8AC3E}">
        <p14:creationId xmlns:p14="http://schemas.microsoft.com/office/powerpoint/2010/main" val="3540371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the heart and behavior</a:t>
            </a:r>
          </a:p>
        </p:txBody>
      </p:sp>
      <p:sp>
        <p:nvSpPr>
          <p:cNvPr id="3" name="Content Placeholder 2"/>
          <p:cNvSpPr>
            <a:spLocks noGrp="1"/>
          </p:cNvSpPr>
          <p:nvPr>
            <p:ph idx="1"/>
          </p:nvPr>
        </p:nvSpPr>
        <p:spPr/>
        <p:txBody>
          <a:bodyPr/>
          <a:lstStyle/>
          <a:p>
            <a:r>
              <a:rPr lang="en-US" sz="3200" dirty="0"/>
              <a:t>Relationships with others deteriorate-isolation</a:t>
            </a:r>
          </a:p>
          <a:p>
            <a:r>
              <a:rPr lang="en-US" sz="3200" dirty="0"/>
              <a:t>Escape from reality</a:t>
            </a:r>
          </a:p>
          <a:p>
            <a:r>
              <a:rPr lang="en-US" sz="3200" dirty="0"/>
              <a:t>Treat others as objects not people-&gt; aggressive behavior</a:t>
            </a:r>
          </a:p>
          <a:p>
            <a:r>
              <a:rPr lang="en-US" sz="3200" dirty="0"/>
              <a:t>Loss of concentration</a:t>
            </a:r>
          </a:p>
          <a:p>
            <a:endParaRPr lang="en-US" dirty="0"/>
          </a:p>
          <a:p>
            <a:endParaRPr lang="en-US" dirty="0"/>
          </a:p>
          <a:p>
            <a:endParaRPr lang="en-US" dirty="0"/>
          </a:p>
        </p:txBody>
      </p:sp>
    </p:spTree>
    <p:extLst>
      <p:ext uri="{BB962C8B-B14F-4D97-AF65-F5344CB8AC3E}">
        <p14:creationId xmlns:p14="http://schemas.microsoft.com/office/powerpoint/2010/main" val="2584952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AAB-5DA3-4079-9E76-4D5B3C048088}"/>
              </a:ext>
            </a:extLst>
          </p:cNvPr>
          <p:cNvSpPr>
            <a:spLocks noGrp="1"/>
          </p:cNvSpPr>
          <p:nvPr>
            <p:ph type="title"/>
          </p:nvPr>
        </p:nvSpPr>
        <p:spPr/>
        <p:txBody>
          <a:bodyPr/>
          <a:lstStyle/>
          <a:p>
            <a:r>
              <a:rPr lang="en-US" dirty="0"/>
              <a:t>Affect on our spirit</a:t>
            </a:r>
          </a:p>
        </p:txBody>
      </p:sp>
      <p:sp>
        <p:nvSpPr>
          <p:cNvPr id="3" name="Content Placeholder 2">
            <a:extLst>
              <a:ext uri="{FF2B5EF4-FFF2-40B4-BE49-F238E27FC236}">
                <a16:creationId xmlns:a16="http://schemas.microsoft.com/office/drawing/2014/main" id="{8EE40714-9CED-40AB-9757-6D791D637F77}"/>
              </a:ext>
            </a:extLst>
          </p:cNvPr>
          <p:cNvSpPr>
            <a:spLocks noGrp="1"/>
          </p:cNvSpPr>
          <p:nvPr>
            <p:ph idx="1"/>
          </p:nvPr>
        </p:nvSpPr>
        <p:spPr>
          <a:xfrm>
            <a:off x="913795" y="2052084"/>
            <a:ext cx="10845814" cy="3739116"/>
          </a:xfrm>
        </p:spPr>
        <p:txBody>
          <a:bodyPr>
            <a:noAutofit/>
          </a:bodyPr>
          <a:lstStyle/>
          <a:p>
            <a:r>
              <a:rPr lang="en-US" sz="2800" b="1" baseline="30000" dirty="0">
                <a:effectLst/>
              </a:rPr>
              <a:t>17 </a:t>
            </a:r>
            <a:r>
              <a:rPr lang="en-US" sz="2800" dirty="0">
                <a:effectLst/>
              </a:rPr>
              <a:t>This I say, therefore, and testify in the Lord, that you should no longer walk as the rest of the Gentiles walk, in the futility of their mind, </a:t>
            </a:r>
            <a:r>
              <a:rPr lang="en-US" sz="2800" b="1" baseline="30000" dirty="0">
                <a:effectLst/>
              </a:rPr>
              <a:t>18 </a:t>
            </a:r>
            <a:r>
              <a:rPr lang="en-US" sz="2800" dirty="0">
                <a:effectLst/>
              </a:rPr>
              <a:t>having their understanding darkened, being alienated from the life of God, because of the ignorance that is in them, because of the blindness of their heart; </a:t>
            </a:r>
            <a:r>
              <a:rPr lang="en-US" sz="2800" b="1" baseline="30000" dirty="0">
                <a:effectLst/>
              </a:rPr>
              <a:t>19 </a:t>
            </a:r>
            <a:r>
              <a:rPr lang="en-US" sz="2800" dirty="0">
                <a:effectLst/>
              </a:rPr>
              <a:t>who, being past feeling, have given themselves over to lewdness, to work all uncleanness with greediness. Ephesians 4:17-19</a:t>
            </a:r>
            <a:endParaRPr lang="en-US" sz="2800" dirty="0"/>
          </a:p>
        </p:txBody>
      </p:sp>
    </p:spTree>
    <p:extLst>
      <p:ext uri="{BB962C8B-B14F-4D97-AF65-F5344CB8AC3E}">
        <p14:creationId xmlns:p14="http://schemas.microsoft.com/office/powerpoint/2010/main" val="517457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55EF-2063-45E8-AE60-1C824DBC5461}"/>
              </a:ext>
            </a:extLst>
          </p:cNvPr>
          <p:cNvSpPr>
            <a:spLocks noGrp="1"/>
          </p:cNvSpPr>
          <p:nvPr>
            <p:ph type="title"/>
          </p:nvPr>
        </p:nvSpPr>
        <p:spPr/>
        <p:txBody>
          <a:bodyPr/>
          <a:lstStyle/>
          <a:p>
            <a:r>
              <a:rPr lang="en-US" dirty="0"/>
              <a:t>War on our Spirits</a:t>
            </a:r>
          </a:p>
        </p:txBody>
      </p:sp>
      <p:sp>
        <p:nvSpPr>
          <p:cNvPr id="3" name="Content Placeholder 2">
            <a:extLst>
              <a:ext uri="{FF2B5EF4-FFF2-40B4-BE49-F238E27FC236}">
                <a16:creationId xmlns:a16="http://schemas.microsoft.com/office/drawing/2014/main" id="{CBAD5946-6859-48E5-B47E-6E43BFF45144}"/>
              </a:ext>
            </a:extLst>
          </p:cNvPr>
          <p:cNvSpPr>
            <a:spLocks noGrp="1"/>
          </p:cNvSpPr>
          <p:nvPr>
            <p:ph idx="1"/>
          </p:nvPr>
        </p:nvSpPr>
        <p:spPr/>
        <p:txBody>
          <a:bodyPr/>
          <a:lstStyle/>
          <a:p>
            <a:r>
              <a:rPr lang="en-US" dirty="0"/>
              <a:t>How many feel as though their relationship with God has been severed?  </a:t>
            </a:r>
          </a:p>
          <a:p>
            <a:r>
              <a:rPr lang="en-US" dirty="0"/>
              <a:t>Feel God has abandoned you, because you haven’t had victory yet? </a:t>
            </a:r>
          </a:p>
          <a:p>
            <a:r>
              <a:rPr lang="en-US" dirty="0"/>
              <a:t>Wonder if God hears your prayers? If He will accept a confession that is repeated over and over?</a:t>
            </a:r>
          </a:p>
          <a:p>
            <a:r>
              <a:rPr lang="en-US" dirty="0"/>
              <a:t>Feel God won’t accept you  at church, in Communion, because of your filth?</a:t>
            </a:r>
          </a:p>
          <a:p>
            <a:r>
              <a:rPr lang="en-US" dirty="0"/>
              <a:t>You aren’t  “good enough”  to be loved by God?</a:t>
            </a:r>
          </a:p>
          <a:p>
            <a:r>
              <a:rPr lang="en-US" dirty="0"/>
              <a:t>Everyone else is more holy than I am and I am the worst sinner? </a:t>
            </a:r>
          </a:p>
        </p:txBody>
      </p:sp>
    </p:spTree>
    <p:extLst>
      <p:ext uri="{BB962C8B-B14F-4D97-AF65-F5344CB8AC3E}">
        <p14:creationId xmlns:p14="http://schemas.microsoft.com/office/powerpoint/2010/main" val="1866008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18AE-8873-4A2A-BC36-125C660251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F0DEC3-53DA-4D2E-BF67-06CFA1E70F96}"/>
              </a:ext>
            </a:extLst>
          </p:cNvPr>
          <p:cNvSpPr>
            <a:spLocks noGrp="1"/>
          </p:cNvSpPr>
          <p:nvPr>
            <p:ph idx="1"/>
          </p:nvPr>
        </p:nvSpPr>
        <p:spPr/>
        <p:txBody>
          <a:bodyPr/>
          <a:lstStyle/>
          <a:p>
            <a:r>
              <a:rPr lang="en-US" dirty="0"/>
              <a:t>Plagued with shame, guilt, despair, Isolation, Separation</a:t>
            </a:r>
          </a:p>
        </p:txBody>
      </p:sp>
    </p:spTree>
    <p:extLst>
      <p:ext uri="{BB962C8B-B14F-4D97-AF65-F5344CB8AC3E}">
        <p14:creationId xmlns:p14="http://schemas.microsoft.com/office/powerpoint/2010/main" val="26552476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F99-05E5-440F-9925-18F632D1B7D3}"/>
              </a:ext>
            </a:extLst>
          </p:cNvPr>
          <p:cNvSpPr>
            <a:spLocks noGrp="1"/>
          </p:cNvSpPr>
          <p:nvPr>
            <p:ph type="title"/>
          </p:nvPr>
        </p:nvSpPr>
        <p:spPr/>
        <p:txBody>
          <a:bodyPr/>
          <a:lstStyle/>
          <a:p>
            <a:r>
              <a:rPr lang="en-US" dirty="0"/>
              <a:t>You are Not alone!</a:t>
            </a:r>
          </a:p>
        </p:txBody>
      </p:sp>
      <p:sp>
        <p:nvSpPr>
          <p:cNvPr id="3" name="Content Placeholder 2">
            <a:extLst>
              <a:ext uri="{FF2B5EF4-FFF2-40B4-BE49-F238E27FC236}">
                <a16:creationId xmlns:a16="http://schemas.microsoft.com/office/drawing/2014/main" id="{E79930EA-FBE3-4C07-9173-9578CF7A6708}"/>
              </a:ext>
            </a:extLst>
          </p:cNvPr>
          <p:cNvSpPr>
            <a:spLocks noGrp="1"/>
          </p:cNvSpPr>
          <p:nvPr>
            <p:ph idx="1"/>
          </p:nvPr>
        </p:nvSpPr>
        <p:spPr/>
        <p:txBody>
          <a:bodyPr/>
          <a:lstStyle/>
          <a:p>
            <a:r>
              <a:rPr lang="en-US" b="1" baseline="30000" dirty="0">
                <a:solidFill>
                  <a:srgbClr val="FFFF00"/>
                </a:solidFill>
                <a:effectLst/>
              </a:rPr>
              <a:t> </a:t>
            </a:r>
            <a:r>
              <a:rPr lang="en-US" sz="2800" dirty="0">
                <a:solidFill>
                  <a:srgbClr val="FFFF00"/>
                </a:solidFill>
                <a:effectLst/>
              </a:rPr>
              <a:t>No temptation</a:t>
            </a:r>
            <a:r>
              <a:rPr lang="en-US" sz="2800" dirty="0">
                <a:effectLst/>
              </a:rPr>
              <a:t> has overtaken you </a:t>
            </a:r>
            <a:r>
              <a:rPr lang="en-US" sz="2800" dirty="0">
                <a:solidFill>
                  <a:srgbClr val="FFFF00"/>
                </a:solidFill>
                <a:effectLst/>
              </a:rPr>
              <a:t>except such as is common to man</a:t>
            </a:r>
            <a:r>
              <a:rPr lang="en-US" sz="2800" dirty="0">
                <a:effectLst/>
              </a:rPr>
              <a:t>; but God </a:t>
            </a:r>
            <a:r>
              <a:rPr lang="en-US" sz="2800" i="1" dirty="0">
                <a:effectLst/>
              </a:rPr>
              <a:t>is</a:t>
            </a:r>
            <a:r>
              <a:rPr lang="en-US" sz="2800" dirty="0">
                <a:effectLst/>
              </a:rPr>
              <a:t> faithful, who will not allow you to be tempted beyond what you are able, but </a:t>
            </a:r>
            <a:r>
              <a:rPr lang="en-US" sz="2800" dirty="0">
                <a:solidFill>
                  <a:srgbClr val="FFFF00"/>
                </a:solidFill>
                <a:effectLst/>
              </a:rPr>
              <a:t>with the temptation will also make the way of escape</a:t>
            </a:r>
            <a:r>
              <a:rPr lang="en-US" sz="2800" dirty="0">
                <a:effectLst/>
              </a:rPr>
              <a:t>, that you may be able to bear </a:t>
            </a:r>
            <a:r>
              <a:rPr lang="en-US" sz="2800" i="1" dirty="0">
                <a:effectLst/>
              </a:rPr>
              <a:t>it. 1 Corinthians 10:13</a:t>
            </a:r>
            <a:endParaRPr lang="en-US" sz="2800" dirty="0"/>
          </a:p>
        </p:txBody>
      </p:sp>
    </p:spTree>
    <p:extLst>
      <p:ext uri="{BB962C8B-B14F-4D97-AF65-F5344CB8AC3E}">
        <p14:creationId xmlns:p14="http://schemas.microsoft.com/office/powerpoint/2010/main" val="115341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CDF08-4978-451E-A8C3-1B5E50D205A8}"/>
              </a:ext>
            </a:extLst>
          </p:cNvPr>
          <p:cNvSpPr>
            <a:spLocks noGrp="1"/>
          </p:cNvSpPr>
          <p:nvPr>
            <p:ph type="title"/>
          </p:nvPr>
        </p:nvSpPr>
        <p:spPr/>
        <p:txBody>
          <a:bodyPr/>
          <a:lstStyle/>
          <a:p>
            <a:r>
              <a:rPr lang="en-US" dirty="0"/>
              <a:t>You are not rejected because of sin</a:t>
            </a:r>
          </a:p>
        </p:txBody>
      </p:sp>
      <p:sp>
        <p:nvSpPr>
          <p:cNvPr id="3" name="Content Placeholder 2">
            <a:extLst>
              <a:ext uri="{FF2B5EF4-FFF2-40B4-BE49-F238E27FC236}">
                <a16:creationId xmlns:a16="http://schemas.microsoft.com/office/drawing/2014/main" id="{C31F9065-9F47-45F6-8942-2362E6D20523}"/>
              </a:ext>
            </a:extLst>
          </p:cNvPr>
          <p:cNvSpPr>
            <a:spLocks noGrp="1"/>
          </p:cNvSpPr>
          <p:nvPr>
            <p:ph idx="1"/>
          </p:nvPr>
        </p:nvSpPr>
        <p:spPr/>
        <p:txBody>
          <a:bodyPr>
            <a:normAutofit/>
          </a:bodyPr>
          <a:lstStyle/>
          <a:p>
            <a:r>
              <a:rPr lang="en-US" sz="3600" b="1" baseline="30000" dirty="0">
                <a:effectLst/>
              </a:rPr>
              <a:t> </a:t>
            </a:r>
            <a:r>
              <a:rPr lang="en-US" sz="3600" dirty="0">
                <a:effectLst/>
              </a:rPr>
              <a:t>All that the Father gives Me </a:t>
            </a:r>
            <a:r>
              <a:rPr lang="en-US" sz="3600" dirty="0">
                <a:solidFill>
                  <a:srgbClr val="FFFF00"/>
                </a:solidFill>
                <a:effectLst/>
              </a:rPr>
              <a:t>will come to Me</a:t>
            </a:r>
            <a:r>
              <a:rPr lang="en-US" sz="3600" dirty="0">
                <a:effectLst/>
              </a:rPr>
              <a:t>, and the </a:t>
            </a:r>
            <a:r>
              <a:rPr lang="en-US" sz="3600" dirty="0">
                <a:solidFill>
                  <a:srgbClr val="FFFF00"/>
                </a:solidFill>
                <a:effectLst/>
              </a:rPr>
              <a:t>one who comes to Me I will by no means cast out. John 6:37</a:t>
            </a:r>
            <a:endParaRPr lang="en-US" sz="3600" dirty="0">
              <a:solidFill>
                <a:srgbClr val="FFFF00"/>
              </a:solidFill>
            </a:endParaRPr>
          </a:p>
        </p:txBody>
      </p:sp>
    </p:spTree>
    <p:extLst>
      <p:ext uri="{BB962C8B-B14F-4D97-AF65-F5344CB8AC3E}">
        <p14:creationId xmlns:p14="http://schemas.microsoft.com/office/powerpoint/2010/main" val="824912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3237-F9CC-4CE5-99F5-ED07FA71FE02}"/>
              </a:ext>
            </a:extLst>
          </p:cNvPr>
          <p:cNvSpPr>
            <a:spLocks noGrp="1"/>
          </p:cNvSpPr>
          <p:nvPr>
            <p:ph type="title"/>
          </p:nvPr>
        </p:nvSpPr>
        <p:spPr/>
        <p:txBody>
          <a:bodyPr/>
          <a:lstStyle/>
          <a:p>
            <a:r>
              <a:rPr lang="en-US" dirty="0"/>
              <a:t>The relationship is not severed</a:t>
            </a:r>
          </a:p>
        </p:txBody>
      </p:sp>
      <p:sp>
        <p:nvSpPr>
          <p:cNvPr id="3" name="Content Placeholder 2">
            <a:extLst>
              <a:ext uri="{FF2B5EF4-FFF2-40B4-BE49-F238E27FC236}">
                <a16:creationId xmlns:a16="http://schemas.microsoft.com/office/drawing/2014/main" id="{E1A545F1-E213-4701-AF7E-F60A8A1E40A3}"/>
              </a:ext>
            </a:extLst>
          </p:cNvPr>
          <p:cNvSpPr>
            <a:spLocks noGrp="1"/>
          </p:cNvSpPr>
          <p:nvPr>
            <p:ph idx="1"/>
          </p:nvPr>
        </p:nvSpPr>
        <p:spPr/>
        <p:txBody>
          <a:bodyPr>
            <a:normAutofit lnSpcReduction="10000"/>
          </a:bodyPr>
          <a:lstStyle/>
          <a:p>
            <a:r>
              <a:rPr lang="en-US" b="1" baseline="30000" dirty="0">
                <a:effectLst/>
              </a:rPr>
              <a:t>1 </a:t>
            </a:r>
            <a:r>
              <a:rPr lang="en-US" i="1" dirty="0">
                <a:effectLst/>
              </a:rPr>
              <a:t>This is</a:t>
            </a:r>
            <a:r>
              <a:rPr lang="en-US" dirty="0">
                <a:effectLst/>
              </a:rPr>
              <a:t> a faithful saying:</a:t>
            </a:r>
          </a:p>
          <a:p>
            <a:r>
              <a:rPr lang="en-US" dirty="0">
                <a:effectLst/>
              </a:rPr>
              <a:t>For if we died with </a:t>
            </a:r>
            <a:r>
              <a:rPr lang="en-US" i="1" dirty="0">
                <a:effectLst/>
              </a:rPr>
              <a:t>Him,</a:t>
            </a:r>
            <a:br>
              <a:rPr lang="en-US" dirty="0">
                <a:effectLst/>
              </a:rPr>
            </a:br>
            <a:r>
              <a:rPr lang="en-US" dirty="0">
                <a:effectLst/>
              </a:rPr>
              <a:t>We shall also live with </a:t>
            </a:r>
            <a:r>
              <a:rPr lang="en-US" i="1" dirty="0">
                <a:effectLst/>
              </a:rPr>
              <a:t>Him.</a:t>
            </a:r>
            <a:br>
              <a:rPr lang="en-US" dirty="0">
                <a:effectLst/>
              </a:rPr>
            </a:br>
            <a:r>
              <a:rPr lang="en-US" b="1" baseline="30000" dirty="0">
                <a:effectLst/>
              </a:rPr>
              <a:t>12 </a:t>
            </a:r>
            <a:r>
              <a:rPr lang="en-US" dirty="0">
                <a:effectLst/>
              </a:rPr>
              <a:t>If we endure,</a:t>
            </a:r>
            <a:br>
              <a:rPr lang="en-US" dirty="0">
                <a:effectLst/>
              </a:rPr>
            </a:br>
            <a:r>
              <a:rPr lang="en-US" dirty="0">
                <a:effectLst/>
              </a:rPr>
              <a:t>We shall also reign with </a:t>
            </a:r>
            <a:r>
              <a:rPr lang="en-US" i="1" dirty="0">
                <a:effectLst/>
              </a:rPr>
              <a:t>Him.</a:t>
            </a:r>
            <a:br>
              <a:rPr lang="en-US" dirty="0">
                <a:effectLst/>
              </a:rPr>
            </a:br>
            <a:r>
              <a:rPr lang="en-US" dirty="0">
                <a:effectLst/>
              </a:rPr>
              <a:t>If we deny </a:t>
            </a:r>
            <a:r>
              <a:rPr lang="en-US" i="1" dirty="0">
                <a:effectLst/>
              </a:rPr>
              <a:t>Him,</a:t>
            </a:r>
            <a:br>
              <a:rPr lang="en-US" dirty="0">
                <a:effectLst/>
              </a:rPr>
            </a:br>
            <a:r>
              <a:rPr lang="en-US" dirty="0">
                <a:effectLst/>
              </a:rPr>
              <a:t>He also will deny us.</a:t>
            </a:r>
            <a:br>
              <a:rPr lang="en-US" dirty="0">
                <a:effectLst/>
              </a:rPr>
            </a:br>
            <a:r>
              <a:rPr lang="en-US" b="1" baseline="30000" dirty="0">
                <a:effectLst/>
              </a:rPr>
              <a:t>13 </a:t>
            </a:r>
            <a:r>
              <a:rPr lang="en-US" dirty="0">
                <a:effectLst/>
              </a:rPr>
              <a:t>If we are faithless,</a:t>
            </a:r>
            <a:br>
              <a:rPr lang="en-US" dirty="0">
                <a:effectLst/>
              </a:rPr>
            </a:br>
            <a:r>
              <a:rPr lang="en-US" dirty="0">
                <a:effectLst/>
              </a:rPr>
              <a:t>He remains faithful;</a:t>
            </a:r>
            <a:br>
              <a:rPr lang="en-US" dirty="0">
                <a:effectLst/>
              </a:rPr>
            </a:br>
            <a:r>
              <a:rPr lang="en-US" dirty="0">
                <a:effectLst/>
              </a:rPr>
              <a:t>He cannot deny Himself.</a:t>
            </a:r>
          </a:p>
          <a:p>
            <a:endParaRPr lang="en-US" dirty="0"/>
          </a:p>
        </p:txBody>
      </p:sp>
    </p:spTree>
    <p:extLst>
      <p:ext uri="{BB962C8B-B14F-4D97-AF65-F5344CB8AC3E}">
        <p14:creationId xmlns:p14="http://schemas.microsoft.com/office/powerpoint/2010/main" val="3840969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 has already been waged</a:t>
            </a:r>
          </a:p>
        </p:txBody>
      </p:sp>
      <p:sp>
        <p:nvSpPr>
          <p:cNvPr id="3" name="Content Placeholder 2"/>
          <p:cNvSpPr>
            <a:spLocks noGrp="1"/>
          </p:cNvSpPr>
          <p:nvPr>
            <p:ph idx="1"/>
          </p:nvPr>
        </p:nvSpPr>
        <p:spPr>
          <a:xfrm>
            <a:off x="496390" y="1554480"/>
            <a:ext cx="9553464" cy="4693919"/>
          </a:xfrm>
        </p:spPr>
        <p:txBody>
          <a:bodyPr/>
          <a:lstStyle/>
          <a:p>
            <a:r>
              <a:rPr lang="en-US" sz="2800" dirty="0"/>
              <a:t>In </a:t>
            </a:r>
            <a:r>
              <a:rPr lang="en-US" sz="2800" u="sng" dirty="0"/>
              <a:t>every</a:t>
            </a:r>
            <a:r>
              <a:rPr lang="en-US" sz="2800" dirty="0"/>
              <a:t> single Church! </a:t>
            </a:r>
          </a:p>
          <a:p>
            <a:r>
              <a:rPr lang="en-US" sz="2800" dirty="0"/>
              <a:t>The enemy does not discriminate who to attack: children, youth, adults, singles, newly married, servants, deacons and priests.</a:t>
            </a:r>
          </a:p>
          <a:p>
            <a:r>
              <a:rPr lang="en-US" sz="2800" dirty="0"/>
              <a:t>The wounds are debilitating and  weakening our forces</a:t>
            </a:r>
          </a:p>
          <a:p>
            <a:endParaRPr lang="en-US" sz="2800" dirty="0"/>
          </a:p>
          <a:p>
            <a:endParaRPr lang="en-US" dirty="0"/>
          </a:p>
        </p:txBody>
      </p:sp>
    </p:spTree>
    <p:extLst>
      <p:ext uri="{BB962C8B-B14F-4D97-AF65-F5344CB8AC3E}">
        <p14:creationId xmlns:p14="http://schemas.microsoft.com/office/powerpoint/2010/main" val="1379762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B2FA4-FE1B-4BAC-9538-A73064EAFA07}"/>
              </a:ext>
            </a:extLst>
          </p:cNvPr>
          <p:cNvSpPr>
            <a:spLocks noGrp="1"/>
          </p:cNvSpPr>
          <p:nvPr>
            <p:ph type="title"/>
          </p:nvPr>
        </p:nvSpPr>
        <p:spPr>
          <a:xfrm>
            <a:off x="913795" y="287080"/>
            <a:ext cx="10431145" cy="1105785"/>
          </a:xfrm>
        </p:spPr>
        <p:txBody>
          <a:bodyPr/>
          <a:lstStyle/>
          <a:p>
            <a:r>
              <a:rPr lang="en-US" dirty="0"/>
              <a:t>A mercy that never gives up</a:t>
            </a:r>
          </a:p>
        </p:txBody>
      </p:sp>
      <p:sp>
        <p:nvSpPr>
          <p:cNvPr id="3" name="Content Placeholder 2">
            <a:extLst>
              <a:ext uri="{FF2B5EF4-FFF2-40B4-BE49-F238E27FC236}">
                <a16:creationId xmlns:a16="http://schemas.microsoft.com/office/drawing/2014/main" id="{B16CB3B3-F184-4C5E-9AE7-682CEF875341}"/>
              </a:ext>
            </a:extLst>
          </p:cNvPr>
          <p:cNvSpPr>
            <a:spLocks noGrp="1"/>
          </p:cNvSpPr>
          <p:nvPr>
            <p:ph idx="1"/>
          </p:nvPr>
        </p:nvSpPr>
        <p:spPr>
          <a:xfrm>
            <a:off x="244549" y="1222744"/>
            <a:ext cx="11023008" cy="5348176"/>
          </a:xfrm>
        </p:spPr>
        <p:txBody>
          <a:bodyPr>
            <a:normAutofit fontScale="25000" lnSpcReduction="20000"/>
          </a:bodyPr>
          <a:lstStyle/>
          <a:p>
            <a:endParaRPr lang="en-US" dirty="0">
              <a:effectLst/>
            </a:endParaRPr>
          </a:p>
          <a:p>
            <a:endParaRPr lang="en-US" dirty="0">
              <a:effectLst/>
            </a:endParaRPr>
          </a:p>
          <a:p>
            <a:r>
              <a:rPr lang="en-US" sz="9600" dirty="0">
                <a:effectLst/>
              </a:rPr>
              <a:t>Bless the </a:t>
            </a:r>
            <a:r>
              <a:rPr lang="en-US" sz="9600" cap="small" dirty="0">
                <a:effectLst/>
              </a:rPr>
              <a:t>Lord</a:t>
            </a:r>
            <a:r>
              <a:rPr lang="en-US" sz="9600" dirty="0">
                <a:effectLst/>
              </a:rPr>
              <a:t>, O my soul,</a:t>
            </a:r>
            <a:br>
              <a:rPr lang="en-US" sz="9600" dirty="0"/>
            </a:br>
            <a:r>
              <a:rPr lang="en-US" sz="9600" dirty="0">
                <a:effectLst/>
              </a:rPr>
              <a:t>And forget not all His benefits:</a:t>
            </a:r>
            <a:br>
              <a:rPr lang="en-US" sz="9600" dirty="0"/>
            </a:br>
            <a:r>
              <a:rPr lang="en-US" sz="9600" b="1" baseline="30000" dirty="0">
                <a:effectLst/>
              </a:rPr>
              <a:t>3</a:t>
            </a:r>
            <a:r>
              <a:rPr lang="en-US" sz="9600" b="1" baseline="30000" dirty="0">
                <a:solidFill>
                  <a:srgbClr val="FFFF00"/>
                </a:solidFill>
                <a:effectLst/>
              </a:rPr>
              <a:t> </a:t>
            </a:r>
            <a:r>
              <a:rPr lang="en-US" sz="9600" dirty="0">
                <a:solidFill>
                  <a:srgbClr val="FFFF00"/>
                </a:solidFill>
                <a:effectLst/>
              </a:rPr>
              <a:t>Who forgives all your iniquities,</a:t>
            </a:r>
            <a:br>
              <a:rPr lang="en-US" sz="9600" dirty="0">
                <a:solidFill>
                  <a:srgbClr val="FFFF00"/>
                </a:solidFill>
              </a:rPr>
            </a:br>
            <a:r>
              <a:rPr lang="en-US" sz="9600" dirty="0">
                <a:effectLst/>
              </a:rPr>
              <a:t>Who heals all your diseases,</a:t>
            </a:r>
            <a:br>
              <a:rPr lang="en-US" sz="9600" dirty="0"/>
            </a:br>
            <a:r>
              <a:rPr lang="en-US" sz="9600" b="1" baseline="30000" dirty="0">
                <a:effectLst/>
              </a:rPr>
              <a:t>4 </a:t>
            </a:r>
            <a:r>
              <a:rPr lang="en-US" sz="9600" dirty="0">
                <a:effectLst/>
              </a:rPr>
              <a:t>Who redeems your life from destruction,</a:t>
            </a:r>
            <a:br>
              <a:rPr lang="en-US" sz="9600" dirty="0"/>
            </a:br>
            <a:r>
              <a:rPr lang="en-US" sz="9600" dirty="0">
                <a:effectLst/>
              </a:rPr>
              <a:t>Who </a:t>
            </a:r>
            <a:r>
              <a:rPr lang="en-US" sz="9600" dirty="0">
                <a:solidFill>
                  <a:srgbClr val="FFFF00"/>
                </a:solidFill>
                <a:effectLst/>
              </a:rPr>
              <a:t>crowns you with lovingkindness and tender mercies</a:t>
            </a:r>
            <a:r>
              <a:rPr lang="en-US" sz="9600" dirty="0">
                <a:effectLst/>
              </a:rPr>
              <a:t>,</a:t>
            </a:r>
          </a:p>
          <a:p>
            <a:endParaRPr lang="en-US" sz="9600" dirty="0">
              <a:effectLst/>
            </a:endParaRPr>
          </a:p>
          <a:p>
            <a:r>
              <a:rPr lang="en-US" sz="9600" dirty="0">
                <a:effectLst/>
              </a:rPr>
              <a:t>The </a:t>
            </a:r>
            <a:r>
              <a:rPr lang="en-US" sz="9600" cap="small" dirty="0">
                <a:effectLst/>
              </a:rPr>
              <a:t>Lord</a:t>
            </a:r>
            <a:r>
              <a:rPr lang="en-US" sz="9600" dirty="0">
                <a:effectLst/>
              </a:rPr>
              <a:t> </a:t>
            </a:r>
            <a:r>
              <a:rPr lang="en-US" sz="9600" i="1" dirty="0">
                <a:effectLst/>
              </a:rPr>
              <a:t>is</a:t>
            </a:r>
            <a:r>
              <a:rPr lang="en-US" sz="9600" dirty="0">
                <a:effectLst/>
              </a:rPr>
              <a:t> </a:t>
            </a:r>
            <a:r>
              <a:rPr lang="en-US" sz="9600" dirty="0">
                <a:solidFill>
                  <a:srgbClr val="FFFF00"/>
                </a:solidFill>
                <a:effectLst/>
              </a:rPr>
              <a:t>merciful and gracious,</a:t>
            </a:r>
            <a:br>
              <a:rPr lang="en-US" sz="9600" dirty="0">
                <a:solidFill>
                  <a:srgbClr val="FFFF00"/>
                </a:solidFill>
              </a:rPr>
            </a:br>
            <a:r>
              <a:rPr lang="en-US" sz="9600" dirty="0">
                <a:solidFill>
                  <a:srgbClr val="FFFF00"/>
                </a:solidFill>
                <a:effectLst/>
              </a:rPr>
              <a:t>Slow to anger, and abounding in mercy.</a:t>
            </a:r>
            <a:br>
              <a:rPr lang="en-US" sz="9600" dirty="0">
                <a:solidFill>
                  <a:srgbClr val="FFFF00"/>
                </a:solidFill>
              </a:rPr>
            </a:br>
            <a:r>
              <a:rPr lang="en-US" sz="9600" b="1" baseline="30000" dirty="0">
                <a:effectLst/>
              </a:rPr>
              <a:t>9 </a:t>
            </a:r>
            <a:r>
              <a:rPr lang="en-US" sz="9600" dirty="0">
                <a:effectLst/>
              </a:rPr>
              <a:t>He will not always strive </a:t>
            </a:r>
            <a:r>
              <a:rPr lang="en-US" sz="9600" i="1" dirty="0">
                <a:effectLst/>
              </a:rPr>
              <a:t>with us,</a:t>
            </a:r>
            <a:br>
              <a:rPr lang="en-US" sz="9600" dirty="0"/>
            </a:br>
            <a:r>
              <a:rPr lang="en-US" sz="9600" dirty="0">
                <a:solidFill>
                  <a:srgbClr val="FFFF00"/>
                </a:solidFill>
                <a:effectLst/>
              </a:rPr>
              <a:t>Nor will He keep </a:t>
            </a:r>
            <a:r>
              <a:rPr lang="en-US" sz="9600" i="1" dirty="0">
                <a:solidFill>
                  <a:srgbClr val="FFFF00"/>
                </a:solidFill>
                <a:effectLst/>
              </a:rPr>
              <a:t>His anger</a:t>
            </a:r>
            <a:r>
              <a:rPr lang="en-US" sz="9600" dirty="0">
                <a:solidFill>
                  <a:srgbClr val="FFFF00"/>
                </a:solidFill>
                <a:effectLst/>
              </a:rPr>
              <a:t> forever</a:t>
            </a:r>
            <a:r>
              <a:rPr lang="en-US" sz="9600" dirty="0">
                <a:effectLst/>
              </a:rPr>
              <a:t>.</a:t>
            </a:r>
            <a:br>
              <a:rPr lang="en-US" sz="9600" dirty="0"/>
            </a:br>
            <a:r>
              <a:rPr lang="en-US" sz="9600" b="1" baseline="30000" dirty="0">
                <a:effectLst/>
              </a:rPr>
              <a:t>10 </a:t>
            </a:r>
            <a:r>
              <a:rPr lang="en-US" sz="9600" dirty="0">
                <a:effectLst/>
              </a:rPr>
              <a:t>He has not dealt with us according to our sins,</a:t>
            </a:r>
            <a:br>
              <a:rPr lang="en-US" sz="9600" dirty="0"/>
            </a:br>
            <a:r>
              <a:rPr lang="en-US" sz="9600" dirty="0">
                <a:solidFill>
                  <a:srgbClr val="FFFF00"/>
                </a:solidFill>
                <a:effectLst/>
              </a:rPr>
              <a:t>Nor punished us according to our iniquities.</a:t>
            </a:r>
            <a:endParaRPr lang="en-US" sz="9600" dirty="0">
              <a:solidFill>
                <a:srgbClr val="FFFF00"/>
              </a:solidFill>
            </a:endParaRPr>
          </a:p>
        </p:txBody>
      </p:sp>
    </p:spTree>
    <p:extLst>
      <p:ext uri="{BB962C8B-B14F-4D97-AF65-F5344CB8AC3E}">
        <p14:creationId xmlns:p14="http://schemas.microsoft.com/office/powerpoint/2010/main" val="168582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E097D-236C-4A1C-8191-09764E45EB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DEC2A8F-D17A-4563-9458-ABD8961A89CE}"/>
              </a:ext>
            </a:extLst>
          </p:cNvPr>
          <p:cNvSpPr>
            <a:spLocks noGrp="1"/>
          </p:cNvSpPr>
          <p:nvPr>
            <p:ph idx="1"/>
          </p:nvPr>
        </p:nvSpPr>
        <p:spPr>
          <a:xfrm>
            <a:off x="765544" y="2096063"/>
            <a:ext cx="10502013" cy="4326001"/>
          </a:xfrm>
        </p:spPr>
        <p:txBody>
          <a:bodyPr>
            <a:normAutofit/>
          </a:bodyPr>
          <a:lstStyle/>
          <a:p>
            <a:r>
              <a:rPr lang="en-US" sz="2400" dirty="0">
                <a:effectLst/>
              </a:rPr>
              <a:t>For as the heavens are high above the earth,</a:t>
            </a:r>
            <a:br>
              <a:rPr lang="en-US" sz="2400" dirty="0"/>
            </a:br>
            <a:r>
              <a:rPr lang="en-US" sz="2400" i="1" dirty="0">
                <a:effectLst/>
              </a:rPr>
              <a:t>So</a:t>
            </a:r>
            <a:r>
              <a:rPr lang="en-US" sz="2400" dirty="0">
                <a:effectLst/>
              </a:rPr>
              <a:t> great is His mercy toward those who fear Him;</a:t>
            </a:r>
            <a:br>
              <a:rPr lang="en-US" sz="2400" dirty="0"/>
            </a:br>
            <a:r>
              <a:rPr lang="en-US" sz="2400" b="1" baseline="30000" dirty="0">
                <a:effectLst/>
              </a:rPr>
              <a:t>12 </a:t>
            </a:r>
            <a:r>
              <a:rPr lang="en-US" sz="2400" dirty="0">
                <a:solidFill>
                  <a:srgbClr val="FFFF00"/>
                </a:solidFill>
                <a:effectLst/>
              </a:rPr>
              <a:t>As far as the east is from the west,</a:t>
            </a:r>
            <a:br>
              <a:rPr lang="en-US" sz="2400" dirty="0">
                <a:solidFill>
                  <a:srgbClr val="FFFF00"/>
                </a:solidFill>
              </a:rPr>
            </a:br>
            <a:r>
              <a:rPr lang="en-US" sz="2400" i="1" dirty="0">
                <a:solidFill>
                  <a:srgbClr val="FFFF00"/>
                </a:solidFill>
                <a:effectLst/>
              </a:rPr>
              <a:t>So</a:t>
            </a:r>
            <a:r>
              <a:rPr lang="en-US" sz="2400" dirty="0">
                <a:solidFill>
                  <a:srgbClr val="FFFF00"/>
                </a:solidFill>
                <a:effectLst/>
              </a:rPr>
              <a:t> far has He removed our transgressions from us</a:t>
            </a:r>
            <a:r>
              <a:rPr lang="en-US" sz="2400" dirty="0">
                <a:effectLst/>
              </a:rPr>
              <a:t>.</a:t>
            </a:r>
            <a:br>
              <a:rPr lang="en-US" sz="2400" dirty="0"/>
            </a:br>
            <a:r>
              <a:rPr lang="en-US" sz="2400" b="1" baseline="30000" dirty="0">
                <a:effectLst/>
              </a:rPr>
              <a:t>13 </a:t>
            </a:r>
            <a:r>
              <a:rPr lang="en-US" sz="2400" dirty="0">
                <a:effectLst/>
              </a:rPr>
              <a:t>As a father pities </a:t>
            </a:r>
            <a:r>
              <a:rPr lang="en-US" sz="2400" i="1" dirty="0">
                <a:effectLst/>
              </a:rPr>
              <a:t>his</a:t>
            </a:r>
            <a:r>
              <a:rPr lang="en-US" sz="2400" dirty="0">
                <a:effectLst/>
              </a:rPr>
              <a:t> children,</a:t>
            </a:r>
            <a:br>
              <a:rPr lang="en-US" sz="2400" dirty="0"/>
            </a:br>
            <a:r>
              <a:rPr lang="en-US" sz="2400" i="1" dirty="0">
                <a:effectLst/>
              </a:rPr>
              <a:t>So</a:t>
            </a:r>
            <a:r>
              <a:rPr lang="en-US" sz="2400" dirty="0">
                <a:effectLst/>
              </a:rPr>
              <a:t> the </a:t>
            </a:r>
            <a:r>
              <a:rPr lang="en-US" sz="2400" cap="small" dirty="0">
                <a:effectLst/>
              </a:rPr>
              <a:t>Lord</a:t>
            </a:r>
            <a:r>
              <a:rPr lang="en-US" sz="2400" dirty="0">
                <a:effectLst/>
              </a:rPr>
              <a:t> pities those who fear Him.</a:t>
            </a:r>
            <a:br>
              <a:rPr lang="en-US" sz="2400" dirty="0"/>
            </a:br>
            <a:r>
              <a:rPr lang="en-US" sz="2400" b="1" baseline="30000" dirty="0">
                <a:effectLst/>
              </a:rPr>
              <a:t>14 </a:t>
            </a:r>
            <a:r>
              <a:rPr lang="en-US" sz="2400" dirty="0">
                <a:effectLst/>
              </a:rPr>
              <a:t>For He knows our frame;</a:t>
            </a:r>
            <a:br>
              <a:rPr lang="en-US" sz="2400" dirty="0"/>
            </a:br>
            <a:r>
              <a:rPr lang="en-US" sz="2400" dirty="0">
                <a:solidFill>
                  <a:srgbClr val="FFFF00"/>
                </a:solidFill>
                <a:effectLst/>
              </a:rPr>
              <a:t>He remembers that we </a:t>
            </a:r>
            <a:r>
              <a:rPr lang="en-US" sz="2400" i="1" dirty="0">
                <a:solidFill>
                  <a:srgbClr val="FFFF00"/>
                </a:solidFill>
                <a:effectLst/>
              </a:rPr>
              <a:t>are</a:t>
            </a:r>
            <a:r>
              <a:rPr lang="en-US" sz="2400" dirty="0">
                <a:solidFill>
                  <a:srgbClr val="FFFF00"/>
                </a:solidFill>
                <a:effectLst/>
              </a:rPr>
              <a:t> dust.</a:t>
            </a:r>
            <a:endParaRPr lang="en-US" sz="2400" dirty="0">
              <a:solidFill>
                <a:srgbClr val="FFFF00"/>
              </a:solidFill>
            </a:endParaRPr>
          </a:p>
        </p:txBody>
      </p:sp>
    </p:spTree>
    <p:extLst>
      <p:ext uri="{BB962C8B-B14F-4D97-AF65-F5344CB8AC3E}">
        <p14:creationId xmlns:p14="http://schemas.microsoft.com/office/powerpoint/2010/main" val="26118282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88FF7-2BB5-43BC-AC79-8B33A678E6B9}"/>
              </a:ext>
            </a:extLst>
          </p:cNvPr>
          <p:cNvSpPr>
            <a:spLocks noGrp="1"/>
          </p:cNvSpPr>
          <p:nvPr>
            <p:ph type="title"/>
          </p:nvPr>
        </p:nvSpPr>
        <p:spPr/>
        <p:txBody>
          <a:bodyPr/>
          <a:lstStyle/>
          <a:p>
            <a:r>
              <a:rPr lang="en-US" dirty="0"/>
              <a:t>God can work the miracle in us</a:t>
            </a:r>
          </a:p>
        </p:txBody>
      </p:sp>
      <p:sp>
        <p:nvSpPr>
          <p:cNvPr id="3" name="Content Placeholder 2">
            <a:extLst>
              <a:ext uri="{FF2B5EF4-FFF2-40B4-BE49-F238E27FC236}">
                <a16:creationId xmlns:a16="http://schemas.microsoft.com/office/drawing/2014/main" id="{A09DE5C3-B6E4-4EF2-91FC-FA65538DA7EA}"/>
              </a:ext>
            </a:extLst>
          </p:cNvPr>
          <p:cNvSpPr>
            <a:spLocks noGrp="1"/>
          </p:cNvSpPr>
          <p:nvPr>
            <p:ph idx="1"/>
          </p:nvPr>
        </p:nvSpPr>
        <p:spPr/>
        <p:txBody>
          <a:bodyPr/>
          <a:lstStyle/>
          <a:p>
            <a:r>
              <a:rPr lang="en-US" dirty="0">
                <a:effectLst/>
              </a:rPr>
              <a:t>And lest I should be exalted above measure by the abundance of the revelations, a thorn in the flesh was given to me, a messenger of Satan to buffet me, lest I be exalted above measure. </a:t>
            </a:r>
            <a:r>
              <a:rPr lang="en-US" b="1" baseline="30000" dirty="0">
                <a:effectLst/>
              </a:rPr>
              <a:t>8 </a:t>
            </a:r>
            <a:r>
              <a:rPr lang="en-US" dirty="0">
                <a:effectLst/>
              </a:rPr>
              <a:t>Concerning this thing I pleaded with the Lord three times that it might depart from me. </a:t>
            </a:r>
            <a:r>
              <a:rPr lang="en-US" b="1" baseline="30000" dirty="0">
                <a:effectLst/>
              </a:rPr>
              <a:t>9 </a:t>
            </a:r>
            <a:r>
              <a:rPr lang="en-US" dirty="0">
                <a:effectLst/>
              </a:rPr>
              <a:t>And He said to me, </a:t>
            </a:r>
            <a:r>
              <a:rPr lang="en-US" dirty="0">
                <a:solidFill>
                  <a:srgbClr val="FFFF00"/>
                </a:solidFill>
                <a:effectLst/>
              </a:rPr>
              <a:t>“My grace is sufficient for you, for My strength is made perfect in weakness.”</a:t>
            </a:r>
            <a:r>
              <a:rPr lang="en-US" dirty="0">
                <a:effectLst/>
              </a:rPr>
              <a:t> Therefore most gladly I will rather boast in my infirmities, that the power of Christ may rest upon me. </a:t>
            </a:r>
            <a:r>
              <a:rPr lang="en-US" b="1" baseline="30000" dirty="0">
                <a:effectLst/>
              </a:rPr>
              <a:t>10 </a:t>
            </a:r>
            <a:r>
              <a:rPr lang="en-US" dirty="0">
                <a:effectLst/>
              </a:rPr>
              <a:t>Therefore I take pleasure in infirmities, in reproaches, in needs, in persecutions, in distresses, for Christ’s sake. For when I am weak, then I am strong. 2 Corinthians 12:9</a:t>
            </a:r>
            <a:endParaRPr lang="en-US" dirty="0"/>
          </a:p>
        </p:txBody>
      </p:sp>
    </p:spTree>
    <p:extLst>
      <p:ext uri="{BB962C8B-B14F-4D97-AF65-F5344CB8AC3E}">
        <p14:creationId xmlns:p14="http://schemas.microsoft.com/office/powerpoint/2010/main" val="1876619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395D-AF40-4564-B213-5DA479A0643D}"/>
              </a:ext>
            </a:extLst>
          </p:cNvPr>
          <p:cNvSpPr>
            <a:spLocks noGrp="1"/>
          </p:cNvSpPr>
          <p:nvPr>
            <p:ph type="title"/>
          </p:nvPr>
        </p:nvSpPr>
        <p:spPr>
          <a:xfrm>
            <a:off x="913795" y="609600"/>
            <a:ext cx="10353761" cy="1326321"/>
          </a:xfrm>
        </p:spPr>
        <p:txBody>
          <a:bodyPr/>
          <a:lstStyle/>
          <a:p>
            <a:r>
              <a:rPr lang="en-US"/>
              <a:t>Where do we go from here?</a:t>
            </a:r>
            <a:endParaRPr lang="en-US" dirty="0"/>
          </a:p>
        </p:txBody>
      </p:sp>
      <p:sp>
        <p:nvSpPr>
          <p:cNvPr id="3" name="Content Placeholder 2">
            <a:extLst>
              <a:ext uri="{FF2B5EF4-FFF2-40B4-BE49-F238E27FC236}">
                <a16:creationId xmlns:a16="http://schemas.microsoft.com/office/drawing/2014/main" id="{5D25E2F0-6493-474A-AA39-520DE076B80E}"/>
              </a:ext>
            </a:extLst>
          </p:cNvPr>
          <p:cNvSpPr>
            <a:spLocks noGrp="1"/>
          </p:cNvSpPr>
          <p:nvPr>
            <p:ph idx="1"/>
          </p:nvPr>
        </p:nvSpPr>
        <p:spPr>
          <a:xfrm>
            <a:off x="744279" y="2096064"/>
            <a:ext cx="10523278" cy="4304736"/>
          </a:xfrm>
        </p:spPr>
        <p:txBody>
          <a:bodyPr>
            <a:normAutofit fontScale="92500" lnSpcReduction="10000"/>
          </a:bodyPr>
          <a:lstStyle/>
          <a:p>
            <a:r>
              <a:rPr lang="en-US" sz="3200" dirty="0"/>
              <a:t>Open your eyes </a:t>
            </a:r>
          </a:p>
          <a:p>
            <a:r>
              <a:rPr lang="en-US" sz="3200" dirty="0"/>
              <a:t>Open your heart   (assignment)</a:t>
            </a:r>
          </a:p>
          <a:p>
            <a:r>
              <a:rPr lang="en-US" sz="3200" dirty="0"/>
              <a:t>Open your mouth</a:t>
            </a:r>
          </a:p>
          <a:p>
            <a:r>
              <a:rPr lang="en-US" sz="3200" dirty="0"/>
              <a:t>Open your spirit  ( receive grace, pursue grace, trust in grace, live by grace!)</a:t>
            </a:r>
          </a:p>
          <a:p>
            <a:r>
              <a:rPr lang="en-US" sz="3200" dirty="0"/>
              <a:t>Join the war- Don’t watch it, don’t fight against it. </a:t>
            </a:r>
          </a:p>
          <a:p>
            <a:r>
              <a:rPr lang="en-US" sz="3200" dirty="0"/>
              <a:t>Follow the leaders </a:t>
            </a:r>
          </a:p>
          <a:p>
            <a:endParaRPr lang="en-US" dirty="0"/>
          </a:p>
          <a:p>
            <a:endParaRPr lang="en-US" dirty="0"/>
          </a:p>
          <a:p>
            <a:endParaRPr lang="en-US" dirty="0"/>
          </a:p>
        </p:txBody>
      </p:sp>
    </p:spTree>
    <p:extLst>
      <p:ext uri="{BB962C8B-B14F-4D97-AF65-F5344CB8AC3E}">
        <p14:creationId xmlns:p14="http://schemas.microsoft.com/office/powerpoint/2010/main" val="2335631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C43D2-4EFF-4D16-8808-152C646D9739}"/>
              </a:ext>
            </a:extLst>
          </p:cNvPr>
          <p:cNvSpPr>
            <a:spLocks noGrp="1"/>
          </p:cNvSpPr>
          <p:nvPr>
            <p:ph type="title"/>
          </p:nvPr>
        </p:nvSpPr>
        <p:spPr/>
        <p:txBody>
          <a:bodyPr/>
          <a:lstStyle/>
          <a:p>
            <a:r>
              <a:rPr lang="en-US" dirty="0"/>
              <a:t>Trust the commander</a:t>
            </a:r>
          </a:p>
        </p:txBody>
      </p:sp>
      <p:sp>
        <p:nvSpPr>
          <p:cNvPr id="3" name="Content Placeholder 2">
            <a:extLst>
              <a:ext uri="{FF2B5EF4-FFF2-40B4-BE49-F238E27FC236}">
                <a16:creationId xmlns:a16="http://schemas.microsoft.com/office/drawing/2014/main" id="{CAF60144-5A18-4E8D-8D0E-D9E3A616CE58}"/>
              </a:ext>
            </a:extLst>
          </p:cNvPr>
          <p:cNvSpPr>
            <a:spLocks noGrp="1"/>
          </p:cNvSpPr>
          <p:nvPr>
            <p:ph sz="half" idx="1"/>
          </p:nvPr>
        </p:nvSpPr>
        <p:spPr/>
        <p:txBody>
          <a:bodyPr>
            <a:normAutofit fontScale="92500" lnSpcReduction="20000"/>
          </a:bodyPr>
          <a:lstStyle/>
          <a:p>
            <a:r>
              <a:rPr lang="en-US" dirty="0">
                <a:effectLst/>
              </a:rPr>
              <a:t>Lift up your heads, O you gates!</a:t>
            </a:r>
            <a:br>
              <a:rPr lang="en-US" dirty="0"/>
            </a:br>
            <a:r>
              <a:rPr lang="en-US" dirty="0">
                <a:effectLst/>
              </a:rPr>
              <a:t>And be lifted up, you everlasting doors!</a:t>
            </a:r>
            <a:br>
              <a:rPr lang="en-US" dirty="0"/>
            </a:br>
            <a:r>
              <a:rPr lang="en-US" dirty="0">
                <a:effectLst/>
              </a:rPr>
              <a:t>And the King of glory shall come in.</a:t>
            </a:r>
            <a:br>
              <a:rPr lang="en-US" dirty="0"/>
            </a:br>
            <a:r>
              <a:rPr lang="en-US" b="1" baseline="30000" dirty="0">
                <a:effectLst/>
              </a:rPr>
              <a:t>8 </a:t>
            </a:r>
            <a:r>
              <a:rPr lang="en-US" dirty="0">
                <a:effectLst/>
              </a:rPr>
              <a:t>Who </a:t>
            </a:r>
            <a:r>
              <a:rPr lang="en-US" i="1" dirty="0">
                <a:effectLst/>
              </a:rPr>
              <a:t>is</a:t>
            </a:r>
            <a:r>
              <a:rPr lang="en-US" dirty="0">
                <a:effectLst/>
              </a:rPr>
              <a:t> this King of glory?</a:t>
            </a:r>
            <a:br>
              <a:rPr lang="en-US" dirty="0"/>
            </a:br>
            <a:r>
              <a:rPr lang="en-US" dirty="0">
                <a:effectLst/>
              </a:rPr>
              <a:t>The </a:t>
            </a:r>
            <a:r>
              <a:rPr lang="en-US" cap="small" dirty="0">
                <a:effectLst/>
              </a:rPr>
              <a:t>Lord</a:t>
            </a:r>
            <a:r>
              <a:rPr lang="en-US" dirty="0">
                <a:effectLst/>
              </a:rPr>
              <a:t> strong and mighty,</a:t>
            </a:r>
            <a:br>
              <a:rPr lang="en-US" dirty="0"/>
            </a:br>
            <a:r>
              <a:rPr lang="en-US" dirty="0">
                <a:effectLst/>
              </a:rPr>
              <a:t>The </a:t>
            </a:r>
            <a:r>
              <a:rPr lang="en-US" cap="small" dirty="0">
                <a:effectLst/>
              </a:rPr>
              <a:t>Lord</a:t>
            </a:r>
            <a:r>
              <a:rPr lang="en-US" dirty="0">
                <a:effectLst/>
              </a:rPr>
              <a:t> mighty in battle.</a:t>
            </a:r>
            <a:br>
              <a:rPr lang="en-US" dirty="0"/>
            </a:br>
            <a:r>
              <a:rPr lang="en-US" b="1" baseline="30000" dirty="0">
                <a:effectLst/>
              </a:rPr>
              <a:t>9 </a:t>
            </a:r>
            <a:r>
              <a:rPr lang="en-US" dirty="0">
                <a:effectLst/>
              </a:rPr>
              <a:t>Lift up your heads, O you gates!</a:t>
            </a:r>
            <a:br>
              <a:rPr lang="en-US" dirty="0"/>
            </a:br>
            <a:r>
              <a:rPr lang="en-US" dirty="0">
                <a:effectLst/>
              </a:rPr>
              <a:t>Lift up, you everlasting doors!</a:t>
            </a:r>
            <a:br>
              <a:rPr lang="en-US" dirty="0"/>
            </a:br>
            <a:r>
              <a:rPr lang="en-US" dirty="0">
                <a:effectLst/>
              </a:rPr>
              <a:t>And the King of glory shall come in.</a:t>
            </a:r>
            <a:br>
              <a:rPr lang="en-US" dirty="0"/>
            </a:br>
            <a:r>
              <a:rPr lang="en-US" b="1" baseline="30000" dirty="0">
                <a:effectLst/>
              </a:rPr>
              <a:t>10 </a:t>
            </a:r>
            <a:r>
              <a:rPr lang="en-US" dirty="0">
                <a:effectLst/>
              </a:rPr>
              <a:t>Who is this King of glory?</a:t>
            </a:r>
            <a:br>
              <a:rPr lang="en-US" dirty="0"/>
            </a:br>
            <a:r>
              <a:rPr lang="en-US" dirty="0">
                <a:effectLst/>
              </a:rPr>
              <a:t>The </a:t>
            </a:r>
            <a:r>
              <a:rPr lang="en-US" cap="small" dirty="0">
                <a:effectLst/>
              </a:rPr>
              <a:t>Lord</a:t>
            </a:r>
            <a:r>
              <a:rPr lang="en-US" dirty="0">
                <a:effectLst/>
              </a:rPr>
              <a:t> of hosts,</a:t>
            </a:r>
            <a:br>
              <a:rPr lang="en-US" dirty="0"/>
            </a:br>
            <a:r>
              <a:rPr lang="en-US" dirty="0">
                <a:effectLst/>
              </a:rPr>
              <a:t>He </a:t>
            </a:r>
            <a:r>
              <a:rPr lang="en-US" i="1" dirty="0">
                <a:effectLst/>
              </a:rPr>
              <a:t>is</a:t>
            </a:r>
            <a:r>
              <a:rPr lang="en-US" dirty="0">
                <a:effectLst/>
              </a:rPr>
              <a:t> the King of glory.</a:t>
            </a:r>
            <a:endParaRPr lang="en-US" dirty="0"/>
          </a:p>
        </p:txBody>
      </p:sp>
      <p:pic>
        <p:nvPicPr>
          <p:cNvPr id="6" name="Content Placeholder 5" descr="A close up of a sign&#10;&#10;Description generated with very high confidence">
            <a:extLst>
              <a:ext uri="{FF2B5EF4-FFF2-40B4-BE49-F238E27FC236}">
                <a16:creationId xmlns:a16="http://schemas.microsoft.com/office/drawing/2014/main" id="{FD1597AD-FB17-454E-A164-B9E534883534}"/>
              </a:ext>
            </a:extLst>
          </p:cNvPr>
          <p:cNvPicPr>
            <a:picLocks noGrp="1" noChangeAspect="1"/>
          </p:cNvPicPr>
          <p:nvPr>
            <p:ph sz="half" idx="2"/>
          </p:nvPr>
        </p:nvPicPr>
        <p:blipFill>
          <a:blip r:embed="rId2"/>
          <a:stretch>
            <a:fillRect/>
          </a:stretch>
        </p:blipFill>
        <p:spPr>
          <a:xfrm>
            <a:off x="6613330" y="1660761"/>
            <a:ext cx="4795503" cy="4795503"/>
          </a:xfrm>
        </p:spPr>
      </p:pic>
    </p:spTree>
    <p:extLst>
      <p:ext uri="{BB962C8B-B14F-4D97-AF65-F5344CB8AC3E}">
        <p14:creationId xmlns:p14="http://schemas.microsoft.com/office/powerpoint/2010/main" val="2186189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92943-965F-496A-8E78-C589EA1455AC}"/>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257CFFD-A7E1-4394-A3BA-0294829E5A80}"/>
              </a:ext>
            </a:extLst>
          </p:cNvPr>
          <p:cNvPicPr>
            <a:picLocks noGrp="1" noChangeAspect="1"/>
          </p:cNvPicPr>
          <p:nvPr>
            <p:ph sz="half" idx="1"/>
          </p:nvPr>
        </p:nvPicPr>
        <p:blipFill>
          <a:blip r:embed="rId2"/>
          <a:stretch>
            <a:fillRect/>
          </a:stretch>
        </p:blipFill>
        <p:spPr>
          <a:xfrm>
            <a:off x="2415388" y="326067"/>
            <a:ext cx="7516030" cy="5629768"/>
          </a:xfrm>
        </p:spPr>
      </p:pic>
      <p:sp>
        <p:nvSpPr>
          <p:cNvPr id="4" name="Content Placeholder 3">
            <a:extLst>
              <a:ext uri="{FF2B5EF4-FFF2-40B4-BE49-F238E27FC236}">
                <a16:creationId xmlns:a16="http://schemas.microsoft.com/office/drawing/2014/main" id="{AC6719C3-47B6-4807-9DCF-0F1F30D67736}"/>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783692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behavior</a:t>
            </a:r>
          </a:p>
        </p:txBody>
      </p:sp>
      <p:sp>
        <p:nvSpPr>
          <p:cNvPr id="3" name="Content Placeholder 2"/>
          <p:cNvSpPr>
            <a:spLocks noGrp="1"/>
          </p:cNvSpPr>
          <p:nvPr>
            <p:ph idx="1"/>
          </p:nvPr>
        </p:nvSpPr>
        <p:spPr/>
        <p:txBody>
          <a:bodyPr/>
          <a:lstStyle/>
          <a:p>
            <a:r>
              <a:rPr lang="en-US" dirty="0"/>
              <a:t>View of sex changes</a:t>
            </a:r>
          </a:p>
          <a:p>
            <a:endParaRPr lang="en-US" dirty="0"/>
          </a:p>
          <a:p>
            <a:r>
              <a:rPr lang="en-US" dirty="0"/>
              <a:t>In pornography “sex is divorced from intimacy, loving affection, and human connection; all women are constantly available for sex and have insatiable sexual appetites; and all women are sexually satisfied by whatever the men in the film do.”</a:t>
            </a:r>
          </a:p>
          <a:p>
            <a:endParaRPr lang="en-US" dirty="0"/>
          </a:p>
          <a:p>
            <a:endParaRPr lang="en-US" dirty="0"/>
          </a:p>
        </p:txBody>
      </p:sp>
    </p:spTree>
    <p:extLst>
      <p:ext uri="{BB962C8B-B14F-4D97-AF65-F5344CB8AC3E}">
        <p14:creationId xmlns:p14="http://schemas.microsoft.com/office/powerpoint/2010/main" val="1631004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marriage</a:t>
            </a:r>
          </a:p>
        </p:txBody>
      </p:sp>
      <p:sp>
        <p:nvSpPr>
          <p:cNvPr id="3" name="Content Placeholder 2"/>
          <p:cNvSpPr>
            <a:spLocks noGrp="1"/>
          </p:cNvSpPr>
          <p:nvPr>
            <p:ph idx="1"/>
          </p:nvPr>
        </p:nvSpPr>
        <p:spPr/>
        <p:txBody>
          <a:bodyPr>
            <a:normAutofit fontScale="92500" lnSpcReduction="10000"/>
          </a:bodyPr>
          <a:lstStyle/>
          <a:p>
            <a:r>
              <a:rPr lang="en-US" sz="3200" dirty="0"/>
              <a:t>Sexual effects:</a:t>
            </a:r>
          </a:p>
          <a:p>
            <a:endParaRPr lang="en-US" sz="3200" dirty="0"/>
          </a:p>
          <a:p>
            <a:r>
              <a:rPr lang="en-US" sz="3200" dirty="0"/>
              <a:t>Decreased Libido</a:t>
            </a:r>
          </a:p>
          <a:p>
            <a:r>
              <a:rPr lang="en-US" sz="3200" dirty="0"/>
              <a:t>Erectile Dysfunction</a:t>
            </a:r>
          </a:p>
          <a:p>
            <a:r>
              <a:rPr lang="en-US" sz="3200" dirty="0"/>
              <a:t>Not stimulated by the same person, we are addicted to novelty.  ( new partners, different types of activity)</a:t>
            </a:r>
          </a:p>
        </p:txBody>
      </p:sp>
    </p:spTree>
    <p:extLst>
      <p:ext uri="{BB962C8B-B14F-4D97-AF65-F5344CB8AC3E}">
        <p14:creationId xmlns:p14="http://schemas.microsoft.com/office/powerpoint/2010/main" val="2747023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0100"/>
            <a:ext cx="10396882" cy="1151965"/>
          </a:xfrm>
        </p:spPr>
        <p:txBody>
          <a:bodyPr/>
          <a:lstStyle/>
          <a:p>
            <a:r>
              <a:rPr lang="en-US" dirty="0"/>
              <a:t>Affects marriage- gods gift</a:t>
            </a:r>
          </a:p>
        </p:txBody>
      </p:sp>
      <p:sp>
        <p:nvSpPr>
          <p:cNvPr id="3" name="Content Placeholder 2"/>
          <p:cNvSpPr>
            <a:spLocks noGrp="1"/>
          </p:cNvSpPr>
          <p:nvPr>
            <p:ph idx="1"/>
          </p:nvPr>
        </p:nvSpPr>
        <p:spPr/>
        <p:txBody>
          <a:bodyPr/>
          <a:lstStyle/>
          <a:p>
            <a:r>
              <a:rPr lang="en-US" sz="3600" dirty="0"/>
              <a:t>Studies have found that women who learn of a husband’s consumption of porn and/or online sexual activity through either discovery or disclosure commonly report feelings of betrayal, loss, mistrust, devastation, and anger</a:t>
            </a:r>
            <a:r>
              <a:rPr lang="en-US" dirty="0"/>
              <a:t>.</a:t>
            </a:r>
          </a:p>
          <a:p>
            <a:endParaRPr lang="en-US" dirty="0"/>
          </a:p>
        </p:txBody>
      </p:sp>
    </p:spTree>
    <p:extLst>
      <p:ext uri="{BB962C8B-B14F-4D97-AF65-F5344CB8AC3E}">
        <p14:creationId xmlns:p14="http://schemas.microsoft.com/office/powerpoint/2010/main" val="3182226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behavior</a:t>
            </a:r>
          </a:p>
        </p:txBody>
      </p:sp>
      <p:sp>
        <p:nvSpPr>
          <p:cNvPr id="3" name="Content Placeholder 2"/>
          <p:cNvSpPr>
            <a:spLocks noGrp="1"/>
          </p:cNvSpPr>
          <p:nvPr>
            <p:ph idx="1"/>
          </p:nvPr>
        </p:nvSpPr>
        <p:spPr>
          <a:xfrm>
            <a:off x="978568" y="1732547"/>
            <a:ext cx="9994232" cy="4989095"/>
          </a:xfrm>
        </p:spPr>
        <p:txBody>
          <a:bodyPr>
            <a:normAutofit/>
          </a:bodyPr>
          <a:lstStyle/>
          <a:p>
            <a:r>
              <a:rPr lang="en-US" sz="2800" dirty="0"/>
              <a:t>Frequent exposure to porn is associated with </a:t>
            </a:r>
            <a:r>
              <a:rPr lang="en-US" sz="2800" u="sng" dirty="0"/>
              <a:t>diminished trust in intimate partners</a:t>
            </a:r>
            <a:r>
              <a:rPr lang="en-US" sz="2800" dirty="0"/>
              <a:t>, increased risk of developing a negative body image, especially for women, </a:t>
            </a:r>
            <a:r>
              <a:rPr lang="en-US" sz="2800" u="sng" dirty="0"/>
              <a:t>acceptance of promiscuity as a normal state of interaction</a:t>
            </a:r>
            <a:r>
              <a:rPr lang="en-US" sz="2800" dirty="0"/>
              <a:t>, beginning to </a:t>
            </a:r>
            <a:r>
              <a:rPr lang="en-US" sz="2800" u="sng" dirty="0"/>
              <a:t>view love in a cynical manner</a:t>
            </a:r>
            <a:r>
              <a:rPr lang="en-US" sz="2800" dirty="0"/>
              <a:t>, belief that superior sexual satisfaction is attainable without having affection for one’s partner, belief that </a:t>
            </a:r>
            <a:r>
              <a:rPr lang="en-US" sz="2800" dirty="0">
                <a:solidFill>
                  <a:srgbClr val="FFFF00"/>
                </a:solidFill>
              </a:rPr>
              <a:t>marriage is sexually confining</a:t>
            </a:r>
            <a:r>
              <a:rPr lang="en-US" sz="2800" dirty="0"/>
              <a:t>, and belief that </a:t>
            </a:r>
            <a:r>
              <a:rPr lang="en-US" sz="2800" dirty="0">
                <a:solidFill>
                  <a:srgbClr val="FFFF00"/>
                </a:solidFill>
              </a:rPr>
              <a:t>raising children and having a family is an unattractive prospect</a:t>
            </a:r>
            <a:r>
              <a:rPr lang="en-US" dirty="0">
                <a:solidFill>
                  <a:srgbClr val="FFFF00"/>
                </a:solidFill>
              </a:rPr>
              <a:t>.</a:t>
            </a:r>
          </a:p>
          <a:p>
            <a:endParaRPr lang="en-US" dirty="0"/>
          </a:p>
        </p:txBody>
      </p:sp>
    </p:spTree>
    <p:extLst>
      <p:ext uri="{BB962C8B-B14F-4D97-AF65-F5344CB8AC3E}">
        <p14:creationId xmlns:p14="http://schemas.microsoft.com/office/powerpoint/2010/main" val="2045348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214E-B6E5-459F-B8E0-CECBAF868255}"/>
              </a:ext>
            </a:extLst>
          </p:cNvPr>
          <p:cNvSpPr>
            <a:spLocks noGrp="1"/>
          </p:cNvSpPr>
          <p:nvPr>
            <p:ph type="title"/>
          </p:nvPr>
        </p:nvSpPr>
        <p:spPr/>
        <p:txBody>
          <a:bodyPr/>
          <a:lstStyle/>
          <a:p>
            <a:r>
              <a:rPr lang="en-US" dirty="0"/>
              <a:t>For many of us it is a personal crisis</a:t>
            </a:r>
          </a:p>
        </p:txBody>
      </p:sp>
      <p:pic>
        <p:nvPicPr>
          <p:cNvPr id="5" name="Content Placeholder 4" descr="A person sitting in a living room&#10;&#10;Description generated with very high confidence">
            <a:extLst>
              <a:ext uri="{FF2B5EF4-FFF2-40B4-BE49-F238E27FC236}">
                <a16:creationId xmlns:a16="http://schemas.microsoft.com/office/drawing/2014/main" id="{5D6C4D70-FB4F-441D-818B-2C3DCBDBA20B}"/>
              </a:ext>
            </a:extLst>
          </p:cNvPr>
          <p:cNvPicPr>
            <a:picLocks noGrp="1" noChangeAspect="1"/>
          </p:cNvPicPr>
          <p:nvPr>
            <p:ph idx="1"/>
          </p:nvPr>
        </p:nvPicPr>
        <p:blipFill>
          <a:blip r:embed="rId2"/>
          <a:stretch>
            <a:fillRect/>
          </a:stretch>
        </p:blipFill>
        <p:spPr>
          <a:xfrm>
            <a:off x="3594017" y="2139363"/>
            <a:ext cx="5894367" cy="3922433"/>
          </a:xfrm>
        </p:spPr>
      </p:pic>
    </p:spTree>
    <p:extLst>
      <p:ext uri="{BB962C8B-B14F-4D97-AF65-F5344CB8AC3E}">
        <p14:creationId xmlns:p14="http://schemas.microsoft.com/office/powerpoint/2010/main" val="2727272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we classify this behavior as addictive</a:t>
            </a:r>
          </a:p>
        </p:txBody>
      </p:sp>
      <p:sp>
        <p:nvSpPr>
          <p:cNvPr id="3" name="Content Placeholder 2"/>
          <p:cNvSpPr>
            <a:spLocks noGrp="1"/>
          </p:cNvSpPr>
          <p:nvPr>
            <p:ph idx="1"/>
          </p:nvPr>
        </p:nvSpPr>
        <p:spPr/>
        <p:txBody>
          <a:bodyPr>
            <a:noAutofit/>
          </a:bodyPr>
          <a:lstStyle/>
          <a:p>
            <a:r>
              <a:rPr lang="en-US" sz="3200" dirty="0"/>
              <a:t>Compulsive attempts to meet legitimate emotional needs through viewing pornography and seeking sexual gratification, generally through masturbation</a:t>
            </a:r>
          </a:p>
          <a:p>
            <a:r>
              <a:rPr lang="en-US" sz="3200" dirty="0"/>
              <a:t>Craving more</a:t>
            </a:r>
          </a:p>
          <a:p>
            <a:r>
              <a:rPr lang="en-US" sz="3200" dirty="0"/>
              <a:t>Tolerance to exposure</a:t>
            </a:r>
          </a:p>
          <a:p>
            <a:r>
              <a:rPr lang="en-US" sz="3200" dirty="0"/>
              <a:t>Withdrawal symptoms</a:t>
            </a:r>
          </a:p>
        </p:txBody>
      </p:sp>
    </p:spTree>
    <p:extLst>
      <p:ext uri="{BB962C8B-B14F-4D97-AF65-F5344CB8AC3E}">
        <p14:creationId xmlns:p14="http://schemas.microsoft.com/office/powerpoint/2010/main" val="10077741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106905"/>
            <a:ext cx="11357811" cy="5245769"/>
          </a:xfrm>
        </p:spPr>
        <p:txBody>
          <a:bodyPr>
            <a:normAutofit/>
          </a:bodyPr>
          <a:lstStyle/>
          <a:p>
            <a:r>
              <a:rPr lang="en-US" sz="2400" dirty="0"/>
              <a:t>Recurrent failure to resist impulses to view</a:t>
            </a:r>
          </a:p>
          <a:p>
            <a:r>
              <a:rPr lang="en-US" sz="2400" dirty="0"/>
              <a:t>More extensive/longer viewing of pornography than intended</a:t>
            </a:r>
          </a:p>
          <a:p>
            <a:r>
              <a:rPr lang="en-US" sz="2400" dirty="0"/>
              <a:t>Ongoing, unsuccessful  efforts to stop, reduce or control behavior</a:t>
            </a:r>
          </a:p>
          <a:p>
            <a:r>
              <a:rPr lang="en-US" sz="2400" dirty="0"/>
              <a:t>Inordinate amount of time spent obtaining, or viewing and/or being sexual.</a:t>
            </a:r>
          </a:p>
          <a:p>
            <a:r>
              <a:rPr lang="en-US" sz="2400" dirty="0"/>
              <a:t>Feeling preoccupied with fantasy, sexualized thoughts, </a:t>
            </a:r>
          </a:p>
          <a:p>
            <a:r>
              <a:rPr lang="en-US" sz="2400" dirty="0"/>
              <a:t>Viewing it takes significant time from obligations</a:t>
            </a:r>
          </a:p>
          <a:p>
            <a:r>
              <a:rPr lang="en-US" sz="2400" dirty="0"/>
              <a:t>Continuing behavior despite consequences</a:t>
            </a:r>
          </a:p>
          <a:p>
            <a:r>
              <a:rPr lang="en-US" sz="2400" dirty="0"/>
              <a:t>Tolerance</a:t>
            </a:r>
          </a:p>
          <a:p>
            <a:endParaRPr lang="en-US" dirty="0"/>
          </a:p>
        </p:txBody>
      </p:sp>
    </p:spTree>
    <p:extLst>
      <p:ext uri="{BB962C8B-B14F-4D97-AF65-F5344CB8AC3E}">
        <p14:creationId xmlns:p14="http://schemas.microsoft.com/office/powerpoint/2010/main" val="1109779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symptoms</a:t>
            </a:r>
          </a:p>
        </p:txBody>
      </p:sp>
      <p:sp>
        <p:nvSpPr>
          <p:cNvPr id="3" name="Content Placeholder 2"/>
          <p:cNvSpPr>
            <a:spLocks noGrp="1"/>
          </p:cNvSpPr>
          <p:nvPr>
            <p:ph idx="1"/>
          </p:nvPr>
        </p:nvSpPr>
        <p:spPr/>
        <p:txBody>
          <a:bodyPr>
            <a:normAutofit/>
          </a:bodyPr>
          <a:lstStyle/>
          <a:p>
            <a:r>
              <a:rPr lang="en-US" sz="2800" dirty="0"/>
              <a:t>Dizziness, body aches, headaches, sleeplessness, restlessness,  anxiety, mood swings, depression</a:t>
            </a:r>
          </a:p>
        </p:txBody>
      </p:sp>
    </p:spTree>
    <p:extLst>
      <p:ext uri="{BB962C8B-B14F-4D97-AF65-F5344CB8AC3E}">
        <p14:creationId xmlns:p14="http://schemas.microsoft.com/office/powerpoint/2010/main" val="29549254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involvement</a:t>
            </a:r>
          </a:p>
        </p:txBody>
      </p:sp>
      <p:sp>
        <p:nvSpPr>
          <p:cNvPr id="3" name="Content Placeholder 2"/>
          <p:cNvSpPr>
            <a:spLocks noGrp="1"/>
          </p:cNvSpPr>
          <p:nvPr>
            <p:ph idx="1"/>
          </p:nvPr>
        </p:nvSpPr>
        <p:spPr/>
        <p:txBody>
          <a:bodyPr>
            <a:normAutofit/>
          </a:bodyPr>
          <a:lstStyle/>
          <a:p>
            <a:r>
              <a:rPr lang="en-US" sz="4000" dirty="0"/>
              <a:t>Fluctuates based on stress</a:t>
            </a:r>
          </a:p>
          <a:p>
            <a:r>
              <a:rPr lang="en-US" sz="4000" dirty="0"/>
              <a:t>Family circumstances</a:t>
            </a:r>
          </a:p>
          <a:p>
            <a:r>
              <a:rPr lang="en-US" sz="4000" dirty="0"/>
              <a:t>Emotional well- being</a:t>
            </a:r>
          </a:p>
          <a:p>
            <a:r>
              <a:rPr lang="en-US" sz="4000" dirty="0"/>
              <a:t>Relationship status</a:t>
            </a:r>
          </a:p>
        </p:txBody>
      </p:sp>
    </p:spTree>
    <p:extLst>
      <p:ext uri="{BB962C8B-B14F-4D97-AF65-F5344CB8AC3E}">
        <p14:creationId xmlns:p14="http://schemas.microsoft.com/office/powerpoint/2010/main" val="27893644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some of the underlying causes of the addiction</a:t>
            </a:r>
          </a:p>
        </p:txBody>
      </p:sp>
      <p:sp>
        <p:nvSpPr>
          <p:cNvPr id="3" name="Content Placeholder 2"/>
          <p:cNvSpPr>
            <a:spLocks noGrp="1"/>
          </p:cNvSpPr>
          <p:nvPr>
            <p:ph idx="1"/>
          </p:nvPr>
        </p:nvSpPr>
        <p:spPr/>
        <p:txBody>
          <a:bodyPr>
            <a:noAutofit/>
          </a:bodyPr>
          <a:lstStyle/>
          <a:p>
            <a:r>
              <a:rPr lang="en-US" sz="2800" dirty="0"/>
              <a:t>Exposure at an early age</a:t>
            </a:r>
          </a:p>
          <a:p>
            <a:r>
              <a:rPr lang="en-US" sz="2800" dirty="0"/>
              <a:t>Controlling or uninvolved parents</a:t>
            </a:r>
          </a:p>
          <a:p>
            <a:r>
              <a:rPr lang="en-US" sz="2800" dirty="0"/>
              <a:t>Loneliness and isolation</a:t>
            </a:r>
          </a:p>
          <a:p>
            <a:r>
              <a:rPr lang="en-US" sz="2800" dirty="0"/>
              <a:t>Seeing a model of unhealthy relationships</a:t>
            </a:r>
          </a:p>
          <a:p>
            <a:r>
              <a:rPr lang="en-US" sz="2800" dirty="0"/>
              <a:t>Negative social system</a:t>
            </a:r>
          </a:p>
          <a:p>
            <a:r>
              <a:rPr lang="en-US" sz="2800" dirty="0"/>
              <a:t>Early childhood sexual abuse</a:t>
            </a:r>
          </a:p>
        </p:txBody>
      </p:sp>
    </p:spTree>
    <p:extLst>
      <p:ext uri="{BB962C8B-B14F-4D97-AF65-F5344CB8AC3E}">
        <p14:creationId xmlns:p14="http://schemas.microsoft.com/office/powerpoint/2010/main" val="4170677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1620253"/>
          </a:xfrm>
        </p:spPr>
        <p:txBody>
          <a:bodyPr/>
          <a:lstStyle/>
          <a:p>
            <a:r>
              <a:rPr lang="en-US" dirty="0"/>
              <a:t>Assessing the consequences</a:t>
            </a:r>
          </a:p>
        </p:txBody>
      </p:sp>
      <p:sp>
        <p:nvSpPr>
          <p:cNvPr id="3" name="Content Placeholder 2"/>
          <p:cNvSpPr>
            <a:spLocks noGrp="1"/>
          </p:cNvSpPr>
          <p:nvPr>
            <p:ph idx="1"/>
          </p:nvPr>
        </p:nvSpPr>
        <p:spPr>
          <a:xfrm>
            <a:off x="288758" y="1935921"/>
            <a:ext cx="10978799" cy="4801763"/>
          </a:xfrm>
        </p:spPr>
        <p:txBody>
          <a:bodyPr>
            <a:normAutofit fontScale="77500" lnSpcReduction="20000"/>
          </a:bodyPr>
          <a:lstStyle/>
          <a:p>
            <a:r>
              <a:rPr lang="en-US" sz="3400" dirty="0"/>
              <a:t>Spiritually</a:t>
            </a:r>
          </a:p>
          <a:p>
            <a:r>
              <a:rPr lang="en-US" sz="3400" dirty="0"/>
              <a:t>Emotionally</a:t>
            </a:r>
          </a:p>
          <a:p>
            <a:r>
              <a:rPr lang="en-US" sz="3400" dirty="0"/>
              <a:t>Relationships</a:t>
            </a:r>
          </a:p>
          <a:p>
            <a:r>
              <a:rPr lang="en-US" sz="3400" dirty="0"/>
              <a:t>With family </a:t>
            </a:r>
          </a:p>
          <a:p>
            <a:r>
              <a:rPr lang="en-US" sz="3400" dirty="0"/>
              <a:t>Socially</a:t>
            </a:r>
          </a:p>
          <a:p>
            <a:r>
              <a:rPr lang="en-US" sz="3400" dirty="0"/>
              <a:t>Financially</a:t>
            </a:r>
          </a:p>
          <a:p>
            <a:r>
              <a:rPr lang="en-US" sz="3400" dirty="0"/>
              <a:t>When facing withdrawal</a:t>
            </a:r>
          </a:p>
          <a:p>
            <a:r>
              <a:rPr lang="en-US" sz="3400" dirty="0"/>
              <a:t>At work or school</a:t>
            </a:r>
          </a:p>
          <a:p>
            <a:r>
              <a:rPr lang="en-US" sz="3400" dirty="0"/>
              <a:t>Sexually</a:t>
            </a:r>
          </a:p>
          <a:p>
            <a:endParaRPr lang="en-US" dirty="0"/>
          </a:p>
        </p:txBody>
      </p:sp>
    </p:spTree>
    <p:extLst>
      <p:ext uri="{BB962C8B-B14F-4D97-AF65-F5344CB8AC3E}">
        <p14:creationId xmlns:p14="http://schemas.microsoft.com/office/powerpoint/2010/main" val="1168442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027" y="1272760"/>
            <a:ext cx="7353738" cy="4893578"/>
          </a:xfrm>
        </p:spPr>
      </p:pic>
    </p:spTree>
    <p:extLst>
      <p:ext uri="{BB962C8B-B14F-4D97-AF65-F5344CB8AC3E}">
        <p14:creationId xmlns:p14="http://schemas.microsoft.com/office/powerpoint/2010/main" val="24641911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affect us?</a:t>
            </a:r>
          </a:p>
        </p:txBody>
      </p:sp>
      <p:sp>
        <p:nvSpPr>
          <p:cNvPr id="3" name="Content Placeholder 2"/>
          <p:cNvSpPr>
            <a:spLocks noGrp="1"/>
          </p:cNvSpPr>
          <p:nvPr>
            <p:ph idx="1"/>
          </p:nvPr>
        </p:nvSpPr>
        <p:spPr/>
        <p:txBody>
          <a:bodyPr>
            <a:normAutofit/>
          </a:bodyPr>
          <a:lstStyle/>
          <a:p>
            <a:r>
              <a:rPr lang="en-US" sz="3600" dirty="0"/>
              <a:t>Brain</a:t>
            </a:r>
          </a:p>
          <a:p>
            <a:r>
              <a:rPr lang="en-US" sz="3600" dirty="0"/>
              <a:t>Behavior</a:t>
            </a:r>
          </a:p>
          <a:p>
            <a:r>
              <a:rPr lang="en-US" sz="3600" dirty="0"/>
              <a:t>Relationships</a:t>
            </a:r>
          </a:p>
          <a:p>
            <a:r>
              <a:rPr lang="en-US" sz="3600" dirty="0"/>
              <a:t>spiritually</a:t>
            </a:r>
          </a:p>
        </p:txBody>
      </p:sp>
    </p:spTree>
    <p:extLst>
      <p:ext uri="{BB962C8B-B14F-4D97-AF65-F5344CB8AC3E}">
        <p14:creationId xmlns:p14="http://schemas.microsoft.com/office/powerpoint/2010/main" val="2240978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sequence</a:t>
            </a:r>
          </a:p>
        </p:txBody>
      </p:sp>
      <p:sp>
        <p:nvSpPr>
          <p:cNvPr id="3" name="Content Placeholder 2"/>
          <p:cNvSpPr>
            <a:spLocks noGrp="1"/>
          </p:cNvSpPr>
          <p:nvPr>
            <p:ph idx="1"/>
          </p:nvPr>
        </p:nvSpPr>
        <p:spPr/>
        <p:txBody>
          <a:bodyPr/>
          <a:lstStyle/>
          <a:p>
            <a:r>
              <a:rPr lang="en-US" dirty="0"/>
              <a:t>Pathway that begins with a stimulus and ends with a response and changes person’s emotions</a:t>
            </a:r>
          </a:p>
        </p:txBody>
      </p:sp>
    </p:spTree>
    <p:extLst>
      <p:ext uri="{BB962C8B-B14F-4D97-AF65-F5344CB8AC3E}">
        <p14:creationId xmlns:p14="http://schemas.microsoft.com/office/powerpoint/2010/main" val="2794752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the triggers</a:t>
            </a:r>
          </a:p>
        </p:txBody>
      </p:sp>
      <p:sp>
        <p:nvSpPr>
          <p:cNvPr id="3" name="Content Placeholder 2"/>
          <p:cNvSpPr>
            <a:spLocks noGrp="1"/>
          </p:cNvSpPr>
          <p:nvPr>
            <p:ph idx="1"/>
          </p:nvPr>
        </p:nvSpPr>
        <p:spPr/>
        <p:txBody>
          <a:bodyPr>
            <a:normAutofit/>
          </a:bodyPr>
          <a:lstStyle/>
          <a:p>
            <a:r>
              <a:rPr lang="en-US" dirty="0"/>
              <a:t>As many as possible to deactivate the sequence</a:t>
            </a:r>
          </a:p>
          <a:p>
            <a:endParaRPr lang="en-US" dirty="0"/>
          </a:p>
          <a:p>
            <a:r>
              <a:rPr lang="en-US" dirty="0"/>
              <a:t>Once sequence is started there is </a:t>
            </a:r>
          </a:p>
          <a:p>
            <a:pPr lvl="1"/>
            <a:r>
              <a:rPr lang="en-US" dirty="0"/>
              <a:t>Emotion- instant excitement</a:t>
            </a:r>
          </a:p>
          <a:p>
            <a:pPr lvl="1"/>
            <a:r>
              <a:rPr lang="en-US" dirty="0"/>
              <a:t>Thought – I wonder what I will see- I like what I am feeling or I could look at porn -</a:t>
            </a:r>
            <a:r>
              <a:rPr lang="en-US" dirty="0">
                <a:sym typeface="Wingdings" panose="05000000000000000000" pitchFamily="2" charset="2"/>
              </a:rPr>
              <a:t></a:t>
            </a:r>
          </a:p>
          <a:p>
            <a:pPr lvl="1"/>
            <a:r>
              <a:rPr lang="en-US" dirty="0">
                <a:sym typeface="Wingdings" panose="05000000000000000000" pitchFamily="2" charset="2"/>
              </a:rPr>
              <a:t>Chemical release- Happens even before viewing</a:t>
            </a:r>
          </a:p>
          <a:p>
            <a:pPr lvl="1"/>
            <a:r>
              <a:rPr lang="en-US" dirty="0">
                <a:sym typeface="Wingdings" panose="05000000000000000000" pitchFamily="2" charset="2"/>
              </a:rPr>
              <a:t>Body response- heart rate increase, hands sweaty, eyes dilated</a:t>
            </a:r>
          </a:p>
          <a:p>
            <a:pPr lvl="1"/>
            <a:r>
              <a:rPr lang="en-US" dirty="0">
                <a:sym typeface="Wingdings" panose="05000000000000000000" pitchFamily="2" charset="2"/>
              </a:rPr>
              <a:t>Thought 2 </a:t>
            </a:r>
            <a:r>
              <a:rPr lang="en-US" dirty="0" err="1">
                <a:sym typeface="Wingdings" panose="05000000000000000000" pitchFamily="2" charset="2"/>
              </a:rPr>
              <a:t>Thebattle</a:t>
            </a:r>
            <a:r>
              <a:rPr lang="en-US" dirty="0">
                <a:sym typeface="Wingdings" panose="05000000000000000000" pitchFamily="2" charset="2"/>
              </a:rPr>
              <a:t> is here </a:t>
            </a:r>
            <a:endParaRPr lang="en-US" dirty="0"/>
          </a:p>
        </p:txBody>
      </p:sp>
    </p:spTree>
    <p:extLst>
      <p:ext uri="{BB962C8B-B14F-4D97-AF65-F5344CB8AC3E}">
        <p14:creationId xmlns:p14="http://schemas.microsoft.com/office/powerpoint/2010/main" val="167303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1716" y="779394"/>
            <a:ext cx="6108838" cy="5588936"/>
          </a:xfrm>
          <a:prstGeom prst="rect">
            <a:avLst/>
          </a:prstGeom>
        </p:spPr>
      </p:pic>
    </p:spTree>
    <p:extLst>
      <p:ext uri="{BB962C8B-B14F-4D97-AF65-F5344CB8AC3E}">
        <p14:creationId xmlns:p14="http://schemas.microsoft.com/office/powerpoint/2010/main" val="39146990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tHought</a:t>
            </a:r>
            <a:r>
              <a:rPr lang="en-US" dirty="0"/>
              <a:t> 2</a:t>
            </a:r>
          </a:p>
        </p:txBody>
      </p:sp>
      <p:sp>
        <p:nvSpPr>
          <p:cNvPr id="3" name="Content Placeholder 2"/>
          <p:cNvSpPr>
            <a:spLocks noGrp="1"/>
          </p:cNvSpPr>
          <p:nvPr>
            <p:ph idx="1"/>
          </p:nvPr>
        </p:nvSpPr>
        <p:spPr/>
        <p:txBody>
          <a:bodyPr>
            <a:normAutofit fontScale="85000" lnSpcReduction="10000"/>
          </a:bodyPr>
          <a:lstStyle/>
          <a:p>
            <a:r>
              <a:rPr lang="en-US" dirty="0"/>
              <a:t>Shouldn’t look at it</a:t>
            </a:r>
          </a:p>
          <a:p>
            <a:r>
              <a:rPr lang="en-US" dirty="0"/>
              <a:t>What will my wife think</a:t>
            </a:r>
          </a:p>
          <a:p>
            <a:r>
              <a:rPr lang="en-US" dirty="0"/>
              <a:t>What if </a:t>
            </a:r>
            <a:r>
              <a:rPr lang="en-US" dirty="0" err="1"/>
              <a:t>iget</a:t>
            </a:r>
            <a:r>
              <a:rPr lang="en-US" dirty="0"/>
              <a:t> caught</a:t>
            </a:r>
          </a:p>
          <a:p>
            <a:r>
              <a:rPr lang="en-US" dirty="0"/>
              <a:t>I could </a:t>
            </a:r>
            <a:r>
              <a:rPr lang="en-US" dirty="0" err="1"/>
              <a:t>losemy</a:t>
            </a:r>
            <a:r>
              <a:rPr lang="en-US" dirty="0"/>
              <a:t> job, </a:t>
            </a:r>
          </a:p>
          <a:p>
            <a:endParaRPr lang="en-US" dirty="0"/>
          </a:p>
          <a:p>
            <a:r>
              <a:rPr lang="en-US" dirty="0"/>
              <a:t>Vs </a:t>
            </a:r>
          </a:p>
          <a:p>
            <a:r>
              <a:rPr lang="en-US" dirty="0"/>
              <a:t>I deserve this</a:t>
            </a:r>
          </a:p>
          <a:p>
            <a:r>
              <a:rPr lang="en-US" dirty="0"/>
              <a:t>Its no big deal</a:t>
            </a:r>
          </a:p>
          <a:p>
            <a:r>
              <a:rPr lang="en-US" dirty="0"/>
              <a:t>Nobody will find out</a:t>
            </a:r>
          </a:p>
        </p:txBody>
      </p:sp>
    </p:spTree>
    <p:extLst>
      <p:ext uri="{BB962C8B-B14F-4D97-AF65-F5344CB8AC3E}">
        <p14:creationId xmlns:p14="http://schemas.microsoft.com/office/powerpoint/2010/main" val="41982255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Recognize the sequence</a:t>
            </a:r>
          </a:p>
        </p:txBody>
      </p:sp>
      <p:sp>
        <p:nvSpPr>
          <p:cNvPr id="3" name="Content Placeholder 2"/>
          <p:cNvSpPr>
            <a:spLocks noGrp="1"/>
          </p:cNvSpPr>
          <p:nvPr>
            <p:ph idx="1"/>
          </p:nvPr>
        </p:nvSpPr>
        <p:spPr/>
        <p:txBody>
          <a:bodyPr/>
          <a:lstStyle/>
          <a:p>
            <a:r>
              <a:rPr lang="en-US" dirty="0"/>
              <a:t>Vulnerable time-  Tired, bored, alone, access to internet</a:t>
            </a:r>
          </a:p>
          <a:p>
            <a:r>
              <a:rPr lang="en-US" dirty="0"/>
              <a:t>Stimulus leads to a thought- Have to act here- before the release</a:t>
            </a:r>
          </a:p>
        </p:txBody>
      </p:sp>
    </p:spTree>
    <p:extLst>
      <p:ext uri="{BB962C8B-B14F-4D97-AF65-F5344CB8AC3E}">
        <p14:creationId xmlns:p14="http://schemas.microsoft.com/office/powerpoint/2010/main" val="3518600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a:t>
            </a:r>
          </a:p>
        </p:txBody>
      </p:sp>
      <p:sp>
        <p:nvSpPr>
          <p:cNvPr id="3" name="Content Placeholder 2"/>
          <p:cNvSpPr>
            <a:spLocks noGrp="1"/>
          </p:cNvSpPr>
          <p:nvPr>
            <p:ph idx="1"/>
          </p:nvPr>
        </p:nvSpPr>
        <p:spPr/>
        <p:txBody>
          <a:bodyPr/>
          <a:lstStyle/>
          <a:p>
            <a:r>
              <a:rPr lang="en-US" dirty="0"/>
              <a:t>Write down the behavior you want to change and be specific.</a:t>
            </a:r>
          </a:p>
          <a:p>
            <a:r>
              <a:rPr lang="en-US" dirty="0"/>
              <a:t>Write down the reaction sequence</a:t>
            </a:r>
          </a:p>
          <a:p>
            <a:r>
              <a:rPr lang="en-US" dirty="0"/>
              <a:t>Write down the behaviors you will change- vulnerable times, </a:t>
            </a:r>
          </a:p>
        </p:txBody>
      </p:sp>
    </p:spTree>
    <p:extLst>
      <p:ext uri="{BB962C8B-B14F-4D97-AF65-F5344CB8AC3E}">
        <p14:creationId xmlns:p14="http://schemas.microsoft.com/office/powerpoint/2010/main" val="10161933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your beliefs</a:t>
            </a:r>
          </a:p>
        </p:txBody>
      </p:sp>
      <p:sp>
        <p:nvSpPr>
          <p:cNvPr id="3" name="Content Placeholder 2"/>
          <p:cNvSpPr>
            <a:spLocks noGrp="1"/>
          </p:cNvSpPr>
          <p:nvPr>
            <p:ph idx="1"/>
          </p:nvPr>
        </p:nvSpPr>
        <p:spPr/>
        <p:txBody>
          <a:bodyPr>
            <a:normAutofit/>
          </a:bodyPr>
          <a:lstStyle/>
          <a:p>
            <a:r>
              <a:rPr lang="en-US" u="sng" dirty="0"/>
              <a:t>Not just the behavior</a:t>
            </a:r>
          </a:p>
          <a:p>
            <a:pPr marL="0" indent="0">
              <a:buNone/>
            </a:pPr>
            <a:r>
              <a:rPr lang="en-US" dirty="0"/>
              <a:t>Some beliefs to overcome</a:t>
            </a:r>
          </a:p>
          <a:p>
            <a:r>
              <a:rPr lang="en-US" dirty="0" err="1"/>
              <a:t>Im</a:t>
            </a:r>
            <a:r>
              <a:rPr lang="en-US" dirty="0"/>
              <a:t> alone and nobody understands my struggle</a:t>
            </a:r>
          </a:p>
          <a:p>
            <a:r>
              <a:rPr lang="en-US" dirty="0"/>
              <a:t>No body has my problems</a:t>
            </a:r>
          </a:p>
          <a:p>
            <a:r>
              <a:rPr lang="en-US" dirty="0"/>
              <a:t>I am bad </a:t>
            </a:r>
          </a:p>
          <a:p>
            <a:r>
              <a:rPr lang="en-US" dirty="0"/>
              <a:t>I deserve what I get</a:t>
            </a:r>
          </a:p>
          <a:p>
            <a:r>
              <a:rPr lang="en-US" dirty="0"/>
              <a:t>Nobody will want me</a:t>
            </a:r>
          </a:p>
        </p:txBody>
      </p:sp>
    </p:spTree>
    <p:extLst>
      <p:ext uri="{BB962C8B-B14F-4D97-AF65-F5344CB8AC3E}">
        <p14:creationId xmlns:p14="http://schemas.microsoft.com/office/powerpoint/2010/main" val="2173620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Develop new beliefs</a:t>
            </a:r>
          </a:p>
        </p:txBody>
      </p:sp>
      <p:sp>
        <p:nvSpPr>
          <p:cNvPr id="3" name="Content Placeholder 2"/>
          <p:cNvSpPr>
            <a:spLocks noGrp="1"/>
          </p:cNvSpPr>
          <p:nvPr>
            <p:ph idx="1"/>
          </p:nvPr>
        </p:nvSpPr>
        <p:spPr/>
        <p:txBody>
          <a:bodyPr/>
          <a:lstStyle/>
          <a:p>
            <a:r>
              <a:rPr lang="en-US" dirty="0"/>
              <a:t>Recognize negative ones</a:t>
            </a:r>
          </a:p>
          <a:p>
            <a:r>
              <a:rPr lang="en-US" dirty="0"/>
              <a:t>One more time wont hurt</a:t>
            </a:r>
          </a:p>
          <a:p>
            <a:r>
              <a:rPr lang="en-US" dirty="0"/>
              <a:t>I deserve it</a:t>
            </a:r>
          </a:p>
          <a:p>
            <a:r>
              <a:rPr lang="en-US" dirty="0"/>
              <a:t>Its not that big of a deal</a:t>
            </a:r>
          </a:p>
        </p:txBody>
      </p:sp>
    </p:spTree>
    <p:extLst>
      <p:ext uri="{BB962C8B-B14F-4D97-AF65-F5344CB8AC3E}">
        <p14:creationId xmlns:p14="http://schemas.microsoft.com/office/powerpoint/2010/main" val="275432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solution?</a:t>
            </a:r>
          </a:p>
        </p:txBody>
      </p:sp>
      <p:sp>
        <p:nvSpPr>
          <p:cNvPr id="3" name="Content Placeholder 2"/>
          <p:cNvSpPr>
            <a:spLocks noGrp="1"/>
          </p:cNvSpPr>
          <p:nvPr>
            <p:ph idx="1"/>
          </p:nvPr>
        </p:nvSpPr>
        <p:spPr/>
        <p:txBody>
          <a:bodyPr/>
          <a:lstStyle/>
          <a:p>
            <a:r>
              <a:rPr lang="en-US" dirty="0"/>
              <a:t>Acknowledge the danger to your health  your relationships  your body your spiritual well being.</a:t>
            </a:r>
          </a:p>
          <a:p>
            <a:r>
              <a:rPr lang="en-US" dirty="0"/>
              <a:t>Choice has to be made- holy vs unholy sexuality.  </a:t>
            </a:r>
          </a:p>
          <a:p>
            <a:r>
              <a:rPr lang="en-US" dirty="0"/>
              <a:t>Confession and communion</a:t>
            </a:r>
          </a:p>
          <a:p>
            <a:endParaRPr lang="en-US" dirty="0"/>
          </a:p>
          <a:p>
            <a:endParaRPr lang="en-US" dirty="0"/>
          </a:p>
        </p:txBody>
      </p:sp>
    </p:spTree>
    <p:extLst>
      <p:ext uri="{BB962C8B-B14F-4D97-AF65-F5344CB8AC3E}">
        <p14:creationId xmlns:p14="http://schemas.microsoft.com/office/powerpoint/2010/main" val="1018406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solution?</a:t>
            </a:r>
          </a:p>
        </p:txBody>
      </p:sp>
      <p:sp>
        <p:nvSpPr>
          <p:cNvPr id="3" name="Content Placeholder 2"/>
          <p:cNvSpPr>
            <a:spLocks noGrp="1"/>
          </p:cNvSpPr>
          <p:nvPr>
            <p:ph idx="1"/>
          </p:nvPr>
        </p:nvSpPr>
        <p:spPr/>
        <p:txBody>
          <a:bodyPr>
            <a:normAutofit fontScale="92500" lnSpcReduction="20000"/>
          </a:bodyPr>
          <a:lstStyle/>
          <a:p>
            <a:r>
              <a:rPr lang="en-US" dirty="0"/>
              <a:t>1. Close door on immoral relationships</a:t>
            </a:r>
          </a:p>
          <a:p>
            <a:r>
              <a:rPr lang="en-US" dirty="0"/>
              <a:t>2. Set Filters on all devices, block these channels on the TV and in hotels</a:t>
            </a:r>
          </a:p>
          <a:p>
            <a:r>
              <a:rPr lang="en-US" dirty="0"/>
              <a:t>3. Identify and commit to avoid tempting situations</a:t>
            </a:r>
          </a:p>
          <a:p>
            <a:r>
              <a:rPr lang="en-US" dirty="0"/>
              <a:t>4. Accountability partners regular basis ( weekly) : People that you can call in time of temptation and can discuss progress with regularly.</a:t>
            </a:r>
          </a:p>
          <a:p>
            <a:r>
              <a:rPr lang="en-US" dirty="0"/>
              <a:t>5. Change routines ( driving routes,  places where computers are placed, etc.)</a:t>
            </a:r>
          </a:p>
          <a:p>
            <a:r>
              <a:rPr lang="en-US" dirty="0"/>
              <a:t>6. Develop daily practice of spiritual disciplines ( Jesus Prayer, Bible Study and memorization)</a:t>
            </a:r>
          </a:p>
          <a:p>
            <a:r>
              <a:rPr lang="en-US" dirty="0"/>
              <a:t>7. Develop  preplanned project (exercise, hobby, reading, etc. ) to turn to when tempted.</a:t>
            </a:r>
          </a:p>
          <a:p>
            <a:endParaRPr lang="en-US" dirty="0"/>
          </a:p>
        </p:txBody>
      </p:sp>
    </p:spTree>
    <p:extLst>
      <p:ext uri="{BB962C8B-B14F-4D97-AF65-F5344CB8AC3E}">
        <p14:creationId xmlns:p14="http://schemas.microsoft.com/office/powerpoint/2010/main" val="29289838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solution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Identify those who  need professional help or need a referral?  </a:t>
            </a:r>
          </a:p>
          <a:p>
            <a:pPr marL="0" indent="0">
              <a:buNone/>
            </a:pPr>
            <a:r>
              <a:rPr lang="en-US" dirty="0"/>
              <a:t> </a:t>
            </a:r>
          </a:p>
          <a:p>
            <a:pPr marL="457200" indent="-457200">
              <a:buAutoNum type="arabicPeriod"/>
            </a:pPr>
            <a:r>
              <a:rPr lang="en-US" dirty="0"/>
              <a:t>Do you watch pornography?  How often? </a:t>
            </a:r>
            <a:r>
              <a:rPr lang="en-US" dirty="0">
                <a:solidFill>
                  <a:srgbClr val="FF0000"/>
                </a:solidFill>
              </a:rPr>
              <a:t>2-3x/week is red flag.</a:t>
            </a:r>
          </a:p>
          <a:p>
            <a:pPr marL="457200" indent="-457200">
              <a:buFont typeface="Wingdings 3" charset="2"/>
              <a:buAutoNum type="arabicPeriod"/>
            </a:pPr>
            <a:r>
              <a:rPr lang="en-US" dirty="0"/>
              <a:t>When was your first exposure? How long have you had the problem? </a:t>
            </a:r>
            <a:r>
              <a:rPr lang="en-US" dirty="0" err="1"/>
              <a:t>Prepuberty</a:t>
            </a:r>
            <a:r>
              <a:rPr lang="en-US" dirty="0"/>
              <a:t>, pre teen.</a:t>
            </a:r>
          </a:p>
          <a:p>
            <a:pPr marL="457200" indent="-457200">
              <a:buAutoNum type="arabicPeriod"/>
            </a:pPr>
            <a:r>
              <a:rPr lang="en-US" dirty="0"/>
              <a:t>Is there anyone involved with you in viewing or sending or receiving?</a:t>
            </a:r>
          </a:p>
          <a:p>
            <a:pPr marL="457200" indent="-457200">
              <a:buAutoNum type="arabicPeriod"/>
            </a:pPr>
            <a:r>
              <a:rPr lang="en-US" dirty="0"/>
              <a:t>How explicit or severe? Same sex or child pornography? Red flags!</a:t>
            </a:r>
          </a:p>
          <a:p>
            <a:pPr marL="457200" indent="-457200">
              <a:buFont typeface="Wingdings 3" charset="2"/>
              <a:buAutoNum type="arabicPeriod"/>
            </a:pPr>
            <a:r>
              <a:rPr lang="en-US" dirty="0"/>
              <a:t>Are you acting out on it? Through sexual relationships before marriage, prostitution, adulterous affairs, strip clubs or sexting </a:t>
            </a:r>
          </a:p>
          <a:p>
            <a:endParaRPr lang="en-US" dirty="0"/>
          </a:p>
        </p:txBody>
      </p:sp>
    </p:spTree>
    <p:extLst>
      <p:ext uri="{BB962C8B-B14F-4D97-AF65-F5344CB8AC3E}">
        <p14:creationId xmlns:p14="http://schemas.microsoft.com/office/powerpoint/2010/main" val="41692221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15410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266826" y="-487361"/>
            <a:ext cx="6310312" cy="6310312"/>
          </a:xfrm>
        </p:spPr>
      </p:pic>
    </p:spTree>
    <p:extLst>
      <p:ext uri="{BB962C8B-B14F-4D97-AF65-F5344CB8AC3E}">
        <p14:creationId xmlns:p14="http://schemas.microsoft.com/office/powerpoint/2010/main" val="3344935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B8DCF-D13A-4A64-BA33-0E8FA27E7A3A}"/>
              </a:ext>
            </a:extLst>
          </p:cNvPr>
          <p:cNvSpPr>
            <a:spLocks noGrp="1"/>
          </p:cNvSpPr>
          <p:nvPr>
            <p:ph type="title"/>
          </p:nvPr>
        </p:nvSpPr>
        <p:spPr/>
        <p:txBody>
          <a:bodyPr/>
          <a:lstStyle/>
          <a:p>
            <a:endParaRPr lang="en-US"/>
          </a:p>
        </p:txBody>
      </p:sp>
      <p:pic>
        <p:nvPicPr>
          <p:cNvPr id="5" name="Content Placeholder 4" descr="A picture containing animal, invertebrate&#10;&#10;Description generated with high confidence">
            <a:extLst>
              <a:ext uri="{FF2B5EF4-FFF2-40B4-BE49-F238E27FC236}">
                <a16:creationId xmlns:a16="http://schemas.microsoft.com/office/drawing/2014/main" id="{4137EA4A-F23C-4EA0-B3FC-D23D82538EE9}"/>
              </a:ext>
            </a:extLst>
          </p:cNvPr>
          <p:cNvPicPr>
            <a:picLocks noGrp="1" noChangeAspect="1"/>
          </p:cNvPicPr>
          <p:nvPr>
            <p:ph idx="1"/>
          </p:nvPr>
        </p:nvPicPr>
        <p:blipFill>
          <a:blip r:embed="rId2"/>
          <a:stretch>
            <a:fillRect/>
          </a:stretch>
        </p:blipFill>
        <p:spPr>
          <a:xfrm>
            <a:off x="3906669" y="1515978"/>
            <a:ext cx="4656905" cy="4732422"/>
          </a:xfrm>
        </p:spPr>
      </p:pic>
    </p:spTree>
    <p:extLst>
      <p:ext uri="{BB962C8B-B14F-4D97-AF65-F5344CB8AC3E}">
        <p14:creationId xmlns:p14="http://schemas.microsoft.com/office/powerpoint/2010/main" val="41489076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Affects marriage- gods gift</a:t>
            </a:r>
          </a:p>
        </p:txBody>
      </p:sp>
      <p:sp>
        <p:nvSpPr>
          <p:cNvPr id="3" name="Content Placeholder 2"/>
          <p:cNvSpPr>
            <a:spLocks noGrp="1"/>
          </p:cNvSpPr>
          <p:nvPr>
            <p:ph idx="1"/>
          </p:nvPr>
        </p:nvSpPr>
        <p:spPr/>
        <p:txBody>
          <a:bodyPr/>
          <a:lstStyle/>
          <a:p>
            <a:r>
              <a:rPr lang="en-US" dirty="0"/>
              <a:t>2/3 of divorce is related to heavy pornography use</a:t>
            </a:r>
          </a:p>
          <a:p>
            <a:r>
              <a:rPr lang="en-US" dirty="0"/>
              <a:t>“For males, greater amounts of pornography use was associated with increased acceptance of sex outside of marriage, increased acceptance of sex before marriage, and less child-centeredness during marriage.” </a:t>
            </a:r>
          </a:p>
          <a:p>
            <a:r>
              <a:rPr lang="en-US" dirty="0"/>
              <a:t>300% more likely to have sexual relationship outside of marriage.</a:t>
            </a:r>
          </a:p>
          <a:p>
            <a:endParaRPr lang="en-US" dirty="0"/>
          </a:p>
          <a:p>
            <a:endParaRPr lang="en-US" dirty="0"/>
          </a:p>
        </p:txBody>
      </p:sp>
    </p:spTree>
    <p:extLst>
      <p:ext uri="{BB962C8B-B14F-4D97-AF65-F5344CB8AC3E}">
        <p14:creationId xmlns:p14="http://schemas.microsoft.com/office/powerpoint/2010/main" val="10565433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it affect our relationship with God?</a:t>
            </a:r>
          </a:p>
        </p:txBody>
      </p:sp>
      <p:sp>
        <p:nvSpPr>
          <p:cNvPr id="3" name="Content Placeholder 2"/>
          <p:cNvSpPr>
            <a:spLocks noGrp="1"/>
          </p:cNvSpPr>
          <p:nvPr>
            <p:ph idx="1"/>
          </p:nvPr>
        </p:nvSpPr>
        <p:spPr/>
        <p:txBody>
          <a:bodyPr/>
          <a:lstStyle/>
          <a:p>
            <a:r>
              <a:rPr lang="en-US" dirty="0"/>
              <a:t>do I need to go in detail?</a:t>
            </a:r>
          </a:p>
          <a:p>
            <a:r>
              <a:rPr lang="en-US" dirty="0"/>
              <a:t>The guilt, the shame, the rebellion, the avoidance,</a:t>
            </a:r>
          </a:p>
        </p:txBody>
      </p:sp>
    </p:spTree>
    <p:extLst>
      <p:ext uri="{BB962C8B-B14F-4D97-AF65-F5344CB8AC3E}">
        <p14:creationId xmlns:p14="http://schemas.microsoft.com/office/powerpoint/2010/main" val="30016383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But the relationship is only affected </a:t>
            </a:r>
          </a:p>
        </p:txBody>
      </p:sp>
      <p:sp>
        <p:nvSpPr>
          <p:cNvPr id="3" name="Content Placeholder 2"/>
          <p:cNvSpPr>
            <a:spLocks noGrp="1"/>
          </p:cNvSpPr>
          <p:nvPr>
            <p:ph idx="1"/>
          </p:nvPr>
        </p:nvSpPr>
        <p:spPr/>
        <p:txBody>
          <a:bodyPr>
            <a:normAutofit/>
          </a:bodyPr>
          <a:lstStyle/>
          <a:p>
            <a:pPr marL="0" indent="0">
              <a:buNone/>
            </a:pPr>
            <a:r>
              <a:rPr lang="en-US" sz="6000" dirty="0"/>
              <a:t>On your side! Not god’s!</a:t>
            </a:r>
          </a:p>
        </p:txBody>
      </p:sp>
    </p:spTree>
    <p:extLst>
      <p:ext uri="{BB962C8B-B14F-4D97-AF65-F5344CB8AC3E}">
        <p14:creationId xmlns:p14="http://schemas.microsoft.com/office/powerpoint/2010/main" val="160683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solution?</a:t>
            </a:r>
          </a:p>
        </p:txBody>
      </p:sp>
      <p:sp>
        <p:nvSpPr>
          <p:cNvPr id="3" name="Content Placeholder 2"/>
          <p:cNvSpPr>
            <a:spLocks noGrp="1"/>
          </p:cNvSpPr>
          <p:nvPr>
            <p:ph idx="1"/>
          </p:nvPr>
        </p:nvSpPr>
        <p:spPr/>
        <p:txBody>
          <a:bodyPr/>
          <a:lstStyle/>
          <a:p>
            <a:r>
              <a:rPr lang="en-US" dirty="0"/>
              <a:t>Talk to the right people if you have questions</a:t>
            </a:r>
          </a:p>
        </p:txBody>
      </p:sp>
    </p:spTree>
    <p:extLst>
      <p:ext uri="{BB962C8B-B14F-4D97-AF65-F5344CB8AC3E}">
        <p14:creationId xmlns:p14="http://schemas.microsoft.com/office/powerpoint/2010/main" val="1196845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Whats</a:t>
            </a:r>
            <a:r>
              <a:rPr lang="en-US" dirty="0"/>
              <a:t> the solution?</a:t>
            </a:r>
          </a:p>
        </p:txBody>
      </p:sp>
      <p:sp>
        <p:nvSpPr>
          <p:cNvPr id="3" name="Content Placeholder 2"/>
          <p:cNvSpPr>
            <a:spLocks noGrp="1"/>
          </p:cNvSpPr>
          <p:nvPr>
            <p:ph idx="1"/>
          </p:nvPr>
        </p:nvSpPr>
        <p:spPr/>
        <p:txBody>
          <a:bodyPr/>
          <a:lstStyle/>
          <a:p>
            <a:r>
              <a:rPr lang="en-US" dirty="0"/>
              <a:t>Filters on all devices-covenant eyes, safeeyes.com, </a:t>
            </a:r>
          </a:p>
        </p:txBody>
      </p:sp>
    </p:spTree>
    <p:extLst>
      <p:ext uri="{BB962C8B-B14F-4D97-AF65-F5344CB8AC3E}">
        <p14:creationId xmlns:p14="http://schemas.microsoft.com/office/powerpoint/2010/main" val="3262404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0934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fortify</a:t>
            </a:r>
          </a:p>
        </p:txBody>
      </p:sp>
      <p:sp>
        <p:nvSpPr>
          <p:cNvPr id="3" name="Content Placeholder 2"/>
          <p:cNvSpPr>
            <a:spLocks noGrp="1"/>
          </p:cNvSpPr>
          <p:nvPr>
            <p:ph idx="1"/>
          </p:nvPr>
        </p:nvSpPr>
        <p:spPr/>
        <p:txBody>
          <a:bodyPr/>
          <a:lstStyle/>
          <a:p>
            <a:r>
              <a:rPr lang="en-US" dirty="0"/>
              <a:t>Fortifyprogram.org</a:t>
            </a:r>
          </a:p>
        </p:txBody>
      </p:sp>
    </p:spTree>
    <p:extLst>
      <p:ext uri="{BB962C8B-B14F-4D97-AF65-F5344CB8AC3E}">
        <p14:creationId xmlns:p14="http://schemas.microsoft.com/office/powerpoint/2010/main" val="32700927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Fight the new drug</a:t>
            </a:r>
          </a:p>
        </p:txBody>
      </p:sp>
      <p:sp>
        <p:nvSpPr>
          <p:cNvPr id="3" name="Content Placeholder 2"/>
          <p:cNvSpPr>
            <a:spLocks noGrp="1"/>
          </p:cNvSpPr>
          <p:nvPr>
            <p:ph idx="1"/>
          </p:nvPr>
        </p:nvSpPr>
        <p:spPr/>
        <p:txBody>
          <a:bodyPr/>
          <a:lstStyle/>
          <a:p>
            <a:r>
              <a:rPr lang="en-US" dirty="0"/>
              <a:t>Start </a:t>
            </a:r>
            <a:r>
              <a:rPr lang="en-US"/>
              <a:t>a movement</a:t>
            </a:r>
            <a:endParaRPr lang="en-US" dirty="0"/>
          </a:p>
        </p:txBody>
      </p:sp>
    </p:spTree>
    <p:extLst>
      <p:ext uri="{BB962C8B-B14F-4D97-AF65-F5344CB8AC3E}">
        <p14:creationId xmlns:p14="http://schemas.microsoft.com/office/powerpoint/2010/main" val="31408301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600" dirty="0"/>
              <a:t>They  need to turn off the computer. They need to tell you right away. They shouldn’t keep it a secret. They need to be confronted but not to feel  severe shame that they never come back to tell you anything. But for them to understand that what they saw was wrong.</a:t>
            </a:r>
          </a:p>
          <a:p>
            <a:endParaRPr lang="en-US" dirty="0"/>
          </a:p>
        </p:txBody>
      </p:sp>
    </p:spTree>
    <p:extLst>
      <p:ext uri="{BB962C8B-B14F-4D97-AF65-F5344CB8AC3E}">
        <p14:creationId xmlns:p14="http://schemas.microsoft.com/office/powerpoint/2010/main" val="1523788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affect us?</a:t>
            </a:r>
          </a:p>
        </p:txBody>
      </p:sp>
      <p:sp>
        <p:nvSpPr>
          <p:cNvPr id="3" name="Content Placeholder 2"/>
          <p:cNvSpPr>
            <a:spLocks noGrp="1"/>
          </p:cNvSpPr>
          <p:nvPr>
            <p:ph idx="1"/>
          </p:nvPr>
        </p:nvSpPr>
        <p:spPr/>
        <p:txBody>
          <a:bodyPr>
            <a:normAutofit lnSpcReduction="10000"/>
          </a:bodyPr>
          <a:lstStyle/>
          <a:p>
            <a:r>
              <a:rPr lang="en-US" sz="4800" dirty="0"/>
              <a:t>Brain</a:t>
            </a:r>
          </a:p>
          <a:p>
            <a:r>
              <a:rPr lang="en-US" sz="4800" dirty="0"/>
              <a:t>Behavior</a:t>
            </a:r>
          </a:p>
          <a:p>
            <a:r>
              <a:rPr lang="en-US" sz="4800" dirty="0"/>
              <a:t>Relationships</a:t>
            </a:r>
          </a:p>
          <a:p>
            <a:r>
              <a:rPr lang="en-US" sz="4800" dirty="0"/>
              <a:t>spiritually</a:t>
            </a:r>
          </a:p>
          <a:p>
            <a:endParaRPr lang="en-US" dirty="0"/>
          </a:p>
        </p:txBody>
      </p:sp>
    </p:spTree>
    <p:extLst>
      <p:ext uri="{BB962C8B-B14F-4D97-AF65-F5344CB8AC3E}">
        <p14:creationId xmlns:p14="http://schemas.microsoft.com/office/powerpoint/2010/main" val="236281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841641F-FC14-47DC-8F4A-452EB111AF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5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7F62A-009F-4A78-9FB9-B60FC39B445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text on a white background&#10;&#10;Description generated with high confidence">
            <a:extLst>
              <a:ext uri="{FF2B5EF4-FFF2-40B4-BE49-F238E27FC236}">
                <a16:creationId xmlns:a16="http://schemas.microsoft.com/office/drawing/2014/main" id="{985B06CA-6D5C-4D55-B0F5-AF1527953405}"/>
              </a:ext>
            </a:extLst>
          </p:cNvPr>
          <p:cNvPicPr>
            <a:picLocks noGrp="1" noChangeAspect="1"/>
          </p:cNvPicPr>
          <p:nvPr>
            <p:ph idx="1"/>
          </p:nvPr>
        </p:nvPicPr>
        <p:blipFill rotWithShape="1">
          <a:blip r:embed="rId2"/>
          <a:srcRect t="16301" r="1" b="6877"/>
          <a:stretch/>
        </p:blipFill>
        <p:spPr>
          <a:xfrm>
            <a:off x="643467" y="643467"/>
            <a:ext cx="10905066" cy="5571066"/>
          </a:xfrm>
          <a:prstGeom prst="rect">
            <a:avLst/>
          </a:prstGeom>
        </p:spPr>
      </p:pic>
    </p:spTree>
    <p:extLst>
      <p:ext uri="{BB962C8B-B14F-4D97-AF65-F5344CB8AC3E}">
        <p14:creationId xmlns:p14="http://schemas.microsoft.com/office/powerpoint/2010/main" val="3866005213"/>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83037" y="2527300"/>
            <a:ext cx="4216400" cy="2832100"/>
          </a:xfrm>
        </p:spPr>
      </p:pic>
    </p:spTree>
    <p:extLst>
      <p:ext uri="{BB962C8B-B14F-4D97-AF65-F5344CB8AC3E}">
        <p14:creationId xmlns:p14="http://schemas.microsoft.com/office/powerpoint/2010/main" val="33212611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8610600" cy="1293028"/>
          </a:xfrm>
        </p:spPr>
        <p:txBody>
          <a:bodyPr>
            <a:normAutofit/>
          </a:bodyPr>
          <a:lstStyle/>
          <a:p>
            <a:r>
              <a:rPr lang="en-US" dirty="0"/>
              <a:t>Affects on heart and behavior</a:t>
            </a:r>
          </a:p>
        </p:txBody>
      </p:sp>
      <p:sp>
        <p:nvSpPr>
          <p:cNvPr id="3" name="Content Placeholder 2"/>
          <p:cNvSpPr>
            <a:spLocks noGrp="1"/>
          </p:cNvSpPr>
          <p:nvPr>
            <p:ph idx="1"/>
          </p:nvPr>
        </p:nvSpPr>
        <p:spPr/>
        <p:txBody>
          <a:bodyPr>
            <a:normAutofit fontScale="92500" lnSpcReduction="10000"/>
          </a:bodyPr>
          <a:lstStyle/>
          <a:p>
            <a:r>
              <a:rPr lang="en-US" sz="4000" dirty="0"/>
              <a:t>Relationships with others deteriorate-isolation</a:t>
            </a:r>
          </a:p>
          <a:p>
            <a:r>
              <a:rPr lang="en-US" sz="4000" dirty="0"/>
              <a:t>Escape from reality</a:t>
            </a:r>
          </a:p>
          <a:p>
            <a:r>
              <a:rPr lang="en-US" sz="4000" dirty="0"/>
              <a:t>Treat others as objects not people- aggressive behavior</a:t>
            </a:r>
          </a:p>
          <a:p>
            <a:r>
              <a:rPr lang="en-US" sz="4000" dirty="0"/>
              <a:t>Loss of concentration</a:t>
            </a:r>
          </a:p>
          <a:p>
            <a:endParaRPr lang="en-US" dirty="0"/>
          </a:p>
        </p:txBody>
      </p:sp>
    </p:spTree>
    <p:extLst>
      <p:ext uri="{BB962C8B-B14F-4D97-AF65-F5344CB8AC3E}">
        <p14:creationId xmlns:p14="http://schemas.microsoft.com/office/powerpoint/2010/main" val="31933788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3200" dirty="0"/>
              <a:t>64% of American men view porn at least monthly, and the </a:t>
            </a:r>
            <a:r>
              <a:rPr lang="en-US" sz="3200" dirty="0">
                <a:solidFill>
                  <a:srgbClr val="FF0000"/>
                </a:solidFill>
              </a:rPr>
              <a:t>percentage of Christian men is nearly the same</a:t>
            </a:r>
            <a:r>
              <a:rPr lang="en-US" sz="3200" dirty="0">
                <a:solidFill>
                  <a:srgbClr val="FFFF00"/>
                </a:solidFill>
              </a:rPr>
              <a:t> </a:t>
            </a:r>
            <a:r>
              <a:rPr lang="en-US" sz="3200" dirty="0"/>
              <a:t>as the culture at large</a:t>
            </a:r>
            <a:br>
              <a:rPr lang="en-US" sz="3200" dirty="0"/>
            </a:br>
            <a:br>
              <a:rPr lang="en-US" sz="3200" dirty="0"/>
            </a:br>
            <a:r>
              <a:rPr lang="en-US" sz="3200" dirty="0">
                <a:solidFill>
                  <a:srgbClr val="FF0000"/>
                </a:solidFill>
              </a:rPr>
              <a:t>55% of married men view porn at least monthly</a:t>
            </a:r>
            <a:r>
              <a:rPr lang="en-US" sz="3200" dirty="0">
                <a:solidFill>
                  <a:srgbClr val="FFFF00"/>
                </a:solidFill>
              </a:rPr>
              <a:t>.</a:t>
            </a:r>
            <a:endParaRPr lang="en-US" sz="3200" dirty="0"/>
          </a:p>
          <a:p>
            <a:endParaRPr lang="en-US" dirty="0"/>
          </a:p>
        </p:txBody>
      </p:sp>
    </p:spTree>
    <p:extLst>
      <p:ext uri="{BB962C8B-B14F-4D97-AF65-F5344CB8AC3E}">
        <p14:creationId xmlns:p14="http://schemas.microsoft.com/office/powerpoint/2010/main" val="3100505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behavior</a:t>
            </a:r>
          </a:p>
        </p:txBody>
      </p:sp>
      <p:sp>
        <p:nvSpPr>
          <p:cNvPr id="3" name="Content Placeholder 2"/>
          <p:cNvSpPr>
            <a:spLocks noGrp="1"/>
          </p:cNvSpPr>
          <p:nvPr>
            <p:ph idx="1"/>
          </p:nvPr>
        </p:nvSpPr>
        <p:spPr/>
        <p:txBody>
          <a:bodyPr>
            <a:normAutofit fontScale="85000" lnSpcReduction="20000"/>
          </a:bodyPr>
          <a:lstStyle/>
          <a:p>
            <a:r>
              <a:rPr lang="en-US" sz="3600" dirty="0"/>
              <a:t>View of sex changes</a:t>
            </a:r>
          </a:p>
          <a:p>
            <a:endParaRPr lang="en-US" sz="3600" dirty="0"/>
          </a:p>
          <a:p>
            <a:r>
              <a:rPr lang="en-US" sz="3600" dirty="0"/>
              <a:t>In pornography “sex is divorced from intimacy, loving affection, and human connection; all women are constantly available for sex and have insatiable sexual appetites; and all women are sexually satisfied by whatever the men in the film do.”</a:t>
            </a:r>
          </a:p>
          <a:p>
            <a:endParaRPr lang="en-US" dirty="0"/>
          </a:p>
        </p:txBody>
      </p:sp>
    </p:spTree>
    <p:extLst>
      <p:ext uri="{BB962C8B-B14F-4D97-AF65-F5344CB8AC3E}">
        <p14:creationId xmlns:p14="http://schemas.microsoft.com/office/powerpoint/2010/main" val="34384693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Frequent exposure to porn is associated with </a:t>
            </a:r>
            <a:r>
              <a:rPr lang="en-US" dirty="0">
                <a:solidFill>
                  <a:srgbClr val="FFFF00"/>
                </a:solidFill>
              </a:rPr>
              <a:t>diminished trust in intimate partners</a:t>
            </a:r>
            <a:r>
              <a:rPr lang="en-US" dirty="0"/>
              <a:t>, increased risk of developing a </a:t>
            </a:r>
            <a:r>
              <a:rPr lang="en-US" dirty="0">
                <a:solidFill>
                  <a:srgbClr val="FFFF00"/>
                </a:solidFill>
              </a:rPr>
              <a:t>negative body image</a:t>
            </a:r>
            <a:r>
              <a:rPr lang="en-US" dirty="0"/>
              <a:t>, especially for women, acceptance of </a:t>
            </a:r>
            <a:r>
              <a:rPr lang="en-US" dirty="0">
                <a:solidFill>
                  <a:srgbClr val="FFFF00"/>
                </a:solidFill>
              </a:rPr>
              <a:t>promiscuity as a normal state of interaction</a:t>
            </a:r>
            <a:r>
              <a:rPr lang="en-US" dirty="0"/>
              <a:t>, beginning to </a:t>
            </a:r>
            <a:r>
              <a:rPr lang="en-US" dirty="0">
                <a:solidFill>
                  <a:srgbClr val="FFFF00"/>
                </a:solidFill>
              </a:rPr>
              <a:t>view love in a cynical manner</a:t>
            </a:r>
            <a:r>
              <a:rPr lang="en-US" dirty="0"/>
              <a:t>, belief that </a:t>
            </a:r>
            <a:r>
              <a:rPr lang="en-US" dirty="0">
                <a:solidFill>
                  <a:srgbClr val="FFFF00"/>
                </a:solidFill>
              </a:rPr>
              <a:t>superior sexual satisfaction is attainable without having affection for one’s partner</a:t>
            </a:r>
            <a:r>
              <a:rPr lang="en-US" dirty="0"/>
              <a:t>, belief that </a:t>
            </a:r>
            <a:r>
              <a:rPr lang="en-US" dirty="0">
                <a:solidFill>
                  <a:srgbClr val="FFFF00"/>
                </a:solidFill>
              </a:rPr>
              <a:t>marriage is sexually confining</a:t>
            </a:r>
            <a:r>
              <a:rPr lang="en-US" dirty="0"/>
              <a:t>, and </a:t>
            </a:r>
            <a:r>
              <a:rPr lang="en-US" dirty="0">
                <a:solidFill>
                  <a:srgbClr val="FFFF00"/>
                </a:solidFill>
              </a:rPr>
              <a:t>belief that raising children and having a family is an unattractive</a:t>
            </a:r>
            <a:r>
              <a:rPr lang="en-US" dirty="0"/>
              <a:t> prospect.</a:t>
            </a:r>
          </a:p>
        </p:txBody>
      </p:sp>
    </p:spTree>
    <p:extLst>
      <p:ext uri="{BB962C8B-B14F-4D97-AF65-F5344CB8AC3E}">
        <p14:creationId xmlns:p14="http://schemas.microsoft.com/office/powerpoint/2010/main" val="38741501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 on marriage</a:t>
            </a:r>
          </a:p>
        </p:txBody>
      </p:sp>
      <p:sp>
        <p:nvSpPr>
          <p:cNvPr id="3" name="Content Placeholder 2"/>
          <p:cNvSpPr>
            <a:spLocks noGrp="1"/>
          </p:cNvSpPr>
          <p:nvPr>
            <p:ph idx="1"/>
          </p:nvPr>
        </p:nvSpPr>
        <p:spPr/>
        <p:txBody>
          <a:bodyPr/>
          <a:lstStyle/>
          <a:p>
            <a:r>
              <a:rPr lang="en-US"/>
              <a:t>Studies have found that women who learn of a husband’s consumption of porn and/or online sexual activity through either discovery or disclosure commonly report feelings of betrayal, loss, mistrust, devastation, and anger.</a:t>
            </a:r>
            <a:endParaRPr lang="en-US" dirty="0"/>
          </a:p>
        </p:txBody>
      </p:sp>
    </p:spTree>
    <p:extLst>
      <p:ext uri="{BB962C8B-B14F-4D97-AF65-F5344CB8AC3E}">
        <p14:creationId xmlns:p14="http://schemas.microsoft.com/office/powerpoint/2010/main" val="30634403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sz="3200" dirty="0">
                <a:solidFill>
                  <a:srgbClr val="FFFF00"/>
                </a:solidFill>
              </a:rPr>
              <a:t>2/3 of divorce </a:t>
            </a:r>
            <a:r>
              <a:rPr lang="en-US" sz="3200" dirty="0"/>
              <a:t>is related to heavy pornography use</a:t>
            </a:r>
          </a:p>
          <a:p>
            <a:r>
              <a:rPr lang="en-US" sz="3200" dirty="0"/>
              <a:t>“For males, greater amounts of pornography use was associated with increased acceptance of sex outside of marriage, increased acceptance of sex before marriage, and less child-centeredness during marriage.” </a:t>
            </a:r>
          </a:p>
          <a:p>
            <a:r>
              <a:rPr lang="en-US" sz="3200" dirty="0">
                <a:solidFill>
                  <a:srgbClr val="FFFF00"/>
                </a:solidFill>
              </a:rPr>
              <a:t>300% more likely </a:t>
            </a:r>
            <a:r>
              <a:rPr lang="en-US" sz="3200" dirty="0"/>
              <a:t>to have sexual relationship outside of marriage.</a:t>
            </a:r>
          </a:p>
          <a:p>
            <a:endParaRPr lang="en-US" dirty="0"/>
          </a:p>
        </p:txBody>
      </p:sp>
    </p:spTree>
    <p:extLst>
      <p:ext uri="{BB962C8B-B14F-4D97-AF65-F5344CB8AC3E}">
        <p14:creationId xmlns:p14="http://schemas.microsoft.com/office/powerpoint/2010/main" val="33528475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4400" dirty="0"/>
              <a:t>At what age is it recommended to have “ the talk” with our kids?</a:t>
            </a:r>
          </a:p>
          <a:p>
            <a:r>
              <a:rPr lang="en-US" sz="4400" dirty="0"/>
              <a:t>Should you wait till they ask questions? Should you postpone if they ask questions? </a:t>
            </a:r>
          </a:p>
          <a:p>
            <a:endParaRPr lang="en-US" sz="4400" dirty="0"/>
          </a:p>
          <a:p>
            <a:r>
              <a:rPr lang="en-US" sz="4400" dirty="0"/>
              <a:t>What resources do you have to do this?</a:t>
            </a:r>
          </a:p>
        </p:txBody>
      </p:sp>
    </p:spTree>
    <p:extLst>
      <p:ext uri="{BB962C8B-B14F-4D97-AF65-F5344CB8AC3E}">
        <p14:creationId xmlns:p14="http://schemas.microsoft.com/office/powerpoint/2010/main" val="24964377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age of 18 they have seen</a:t>
            </a:r>
          </a:p>
        </p:txBody>
      </p:sp>
      <p:sp>
        <p:nvSpPr>
          <p:cNvPr id="3" name="Content Placeholder 2"/>
          <p:cNvSpPr>
            <a:spLocks noGrp="1"/>
          </p:cNvSpPr>
          <p:nvPr>
            <p:ph idx="1"/>
          </p:nvPr>
        </p:nvSpPr>
        <p:spPr/>
        <p:txBody>
          <a:bodyPr>
            <a:normAutofit/>
          </a:bodyPr>
          <a:lstStyle/>
          <a:p>
            <a:r>
              <a:rPr lang="en-US" sz="4400" dirty="0"/>
              <a:t>Same gender sex- 69% boys, 55% girls</a:t>
            </a:r>
          </a:p>
          <a:p>
            <a:endParaRPr lang="en-US" sz="4400" dirty="0"/>
          </a:p>
          <a:p>
            <a:r>
              <a:rPr lang="en-US" sz="4400" dirty="0"/>
              <a:t>Group sex- 83% boys 57% girls</a:t>
            </a:r>
          </a:p>
        </p:txBody>
      </p:sp>
    </p:spTree>
    <p:extLst>
      <p:ext uri="{BB962C8B-B14F-4D97-AF65-F5344CB8AC3E}">
        <p14:creationId xmlns:p14="http://schemas.microsoft.com/office/powerpoint/2010/main" val="419291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94846" y="764373"/>
            <a:ext cx="9511354" cy="5350137"/>
          </a:xfrm>
        </p:spPr>
      </p:pic>
    </p:spTree>
    <p:extLst>
      <p:ext uri="{BB962C8B-B14F-4D97-AF65-F5344CB8AC3E}">
        <p14:creationId xmlns:p14="http://schemas.microsoft.com/office/powerpoint/2010/main" val="702407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453916" y="1272760"/>
            <a:ext cx="7770833" cy="4371094"/>
          </a:xfrm>
        </p:spPr>
      </p:pic>
    </p:spTree>
    <p:extLst>
      <p:ext uri="{BB962C8B-B14F-4D97-AF65-F5344CB8AC3E}">
        <p14:creationId xmlns:p14="http://schemas.microsoft.com/office/powerpoint/2010/main" val="32905055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Sexting</a:t>
            </a:r>
          </a:p>
        </p:txBody>
      </p:sp>
      <p:sp>
        <p:nvSpPr>
          <p:cNvPr id="3" name="Content Placeholder 2"/>
          <p:cNvSpPr>
            <a:spLocks noGrp="1"/>
          </p:cNvSpPr>
          <p:nvPr>
            <p:ph idx="1"/>
          </p:nvPr>
        </p:nvSpPr>
        <p:spPr>
          <a:xfrm>
            <a:off x="159026" y="1656521"/>
            <a:ext cx="11347173" cy="4562163"/>
          </a:xfrm>
        </p:spPr>
        <p:txBody>
          <a:bodyPr>
            <a:normAutofit fontScale="92500" lnSpcReduction="20000"/>
          </a:bodyPr>
          <a:lstStyle/>
          <a:p>
            <a:pPr fontAlgn="base"/>
            <a:endParaRPr lang="en-US" sz="2400" dirty="0"/>
          </a:p>
          <a:p>
            <a:pPr fontAlgn="base"/>
            <a:endParaRPr lang="en-US" sz="2400" dirty="0"/>
          </a:p>
          <a:p>
            <a:pPr fontAlgn="base"/>
            <a:endParaRPr lang="en-US" sz="2400" dirty="0"/>
          </a:p>
          <a:p>
            <a:pPr fontAlgn="base"/>
            <a:endParaRPr lang="en-US" sz="2400" dirty="0"/>
          </a:p>
          <a:p>
            <a:pPr fontAlgn="base"/>
            <a:endParaRPr lang="en-US" sz="2400" dirty="0"/>
          </a:p>
          <a:p>
            <a:pPr fontAlgn="base"/>
            <a:r>
              <a:rPr lang="en-US" sz="2400" dirty="0"/>
              <a:t>Nearly 40% of all teenagers have posted or sent sexually suggestive messages!</a:t>
            </a:r>
          </a:p>
          <a:p>
            <a:pPr fontAlgn="base"/>
            <a:endParaRPr lang="en-US" sz="2400" dirty="0"/>
          </a:p>
          <a:p>
            <a:pPr fontAlgn="base"/>
            <a:r>
              <a:rPr lang="en-US" sz="2400" dirty="0"/>
              <a:t>Who will see your sext? 17% of </a:t>
            </a:r>
            <a:r>
              <a:rPr lang="en-US" sz="2400" dirty="0" err="1"/>
              <a:t>sexters</a:t>
            </a:r>
            <a:r>
              <a:rPr lang="en-US" sz="2400" dirty="0"/>
              <a:t> share the messages they receive with others, and 55% of those share them with more than one person. Revenge porn and type of “currency”.</a:t>
            </a:r>
          </a:p>
          <a:p>
            <a:pPr fontAlgn="base"/>
            <a:endParaRPr lang="en-US" sz="2400" dirty="0"/>
          </a:p>
          <a:p>
            <a:pPr fontAlgn="base"/>
            <a:endParaRPr lang="en-US" sz="2400" dirty="0"/>
          </a:p>
          <a:p>
            <a:endParaRPr lang="en-US" dirty="0"/>
          </a:p>
        </p:txBody>
      </p:sp>
      <p:pic>
        <p:nvPicPr>
          <p:cNvPr id="4" name="Content Placeholder 3"/>
          <p:cNvPicPr>
            <a:picLocks noChangeAspect="1"/>
          </p:cNvPicPr>
          <p:nvPr/>
        </p:nvPicPr>
        <p:blipFill>
          <a:blip r:embed="rId2"/>
          <a:stretch>
            <a:fillRect/>
          </a:stretch>
        </p:blipFill>
        <p:spPr>
          <a:xfrm>
            <a:off x="0" y="-144580"/>
            <a:ext cx="5574753" cy="3344852"/>
          </a:xfrm>
          <a:prstGeom prst="rect">
            <a:avLst/>
          </a:prstGeom>
        </p:spPr>
      </p:pic>
    </p:spTree>
    <p:extLst>
      <p:ext uri="{BB962C8B-B14F-4D97-AF65-F5344CB8AC3E}">
        <p14:creationId xmlns:p14="http://schemas.microsoft.com/office/powerpoint/2010/main" val="18395339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Sexting</a:t>
            </a:r>
          </a:p>
        </p:txBody>
      </p:sp>
      <p:sp>
        <p:nvSpPr>
          <p:cNvPr id="3" name="Content Placeholder 2"/>
          <p:cNvSpPr>
            <a:spLocks noGrp="1"/>
          </p:cNvSpPr>
          <p:nvPr>
            <p:ph idx="1"/>
          </p:nvPr>
        </p:nvSpPr>
        <p:spPr/>
        <p:txBody>
          <a:bodyPr/>
          <a:lstStyle/>
          <a:p>
            <a:pPr fontAlgn="base"/>
            <a:r>
              <a:rPr lang="en-US" sz="2000" dirty="0"/>
              <a:t>Sending semi-nude or nude photos is more common among teens girls. 22% of teen girls report sending images of this nature, while only 18% of same-age boys have.</a:t>
            </a:r>
          </a:p>
          <a:p>
            <a:pPr fontAlgn="base"/>
            <a:endParaRPr lang="en-US" dirty="0"/>
          </a:p>
          <a:p>
            <a:pPr fontAlgn="base"/>
            <a:r>
              <a:rPr lang="en-US" dirty="0"/>
              <a:t>15% of teens who have sent or posted nude/semi-nude images of themselves send these messages to people they have never met, but know from the Internet.</a:t>
            </a:r>
          </a:p>
          <a:p>
            <a:pPr fontAlgn="base"/>
            <a:endParaRPr lang="en-US" dirty="0"/>
          </a:p>
          <a:p>
            <a:pPr fontAlgn="base"/>
            <a:r>
              <a:rPr lang="en-US" dirty="0"/>
              <a:t>Sending or receiving a sexually suggestive text or image under the age of 18 is considered child pornography and can result in criminal charges.</a:t>
            </a:r>
          </a:p>
          <a:p>
            <a:endParaRPr lang="en-US" dirty="0"/>
          </a:p>
        </p:txBody>
      </p:sp>
    </p:spTree>
    <p:extLst>
      <p:ext uri="{BB962C8B-B14F-4D97-AF65-F5344CB8AC3E}">
        <p14:creationId xmlns:p14="http://schemas.microsoft.com/office/powerpoint/2010/main" val="858900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wont it be fixed by marriage?</a:t>
            </a:r>
          </a:p>
        </p:txBody>
      </p:sp>
      <p:sp>
        <p:nvSpPr>
          <p:cNvPr id="3" name="Content Placeholder 2"/>
          <p:cNvSpPr>
            <a:spLocks noGrp="1"/>
          </p:cNvSpPr>
          <p:nvPr>
            <p:ph idx="1"/>
          </p:nvPr>
        </p:nvSpPr>
        <p:spPr/>
        <p:txBody>
          <a:bodyPr/>
          <a:lstStyle/>
          <a:p>
            <a:r>
              <a:rPr lang="en-US" sz="3600" dirty="0"/>
              <a:t>2/3 of divorce related to it</a:t>
            </a:r>
          </a:p>
          <a:p>
            <a:r>
              <a:rPr lang="en-US" sz="3600" dirty="0"/>
              <a:t>300 Percent </a:t>
            </a:r>
            <a:r>
              <a:rPr lang="en-US" sz="3600" u="sng" dirty="0">
                <a:solidFill>
                  <a:srgbClr val="FFFF00"/>
                </a:solidFill>
              </a:rPr>
              <a:t>more likely </a:t>
            </a:r>
            <a:r>
              <a:rPr lang="en-US" sz="3600" dirty="0"/>
              <a:t>to have sexual relationships outside of marriage and before marriage</a:t>
            </a:r>
          </a:p>
          <a:p>
            <a:endParaRPr lang="en-US" dirty="0"/>
          </a:p>
        </p:txBody>
      </p:sp>
    </p:spTree>
    <p:extLst>
      <p:ext uri="{BB962C8B-B14F-4D97-AF65-F5344CB8AC3E}">
        <p14:creationId xmlns:p14="http://schemas.microsoft.com/office/powerpoint/2010/main" val="3368976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6738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1484</TotalTime>
  <Words>2563</Words>
  <Application>Microsoft Office PowerPoint</Application>
  <PresentationFormat>Widescreen</PresentationFormat>
  <Paragraphs>298</Paragraphs>
  <Slides>93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Arial</vt:lpstr>
      <vt:lpstr>Arial Bold</vt:lpstr>
      <vt:lpstr>Bookman Old Style</vt:lpstr>
      <vt:lpstr>Rockwell</vt:lpstr>
      <vt:lpstr>Wingdings</vt:lpstr>
      <vt:lpstr>Wingdings 3</vt:lpstr>
      <vt:lpstr>Damask</vt:lpstr>
      <vt:lpstr>Pornography: The RELENTLESS Enemy   </vt:lpstr>
      <vt:lpstr>PowerPoint Presentation</vt:lpstr>
      <vt:lpstr>Different kind of war!</vt:lpstr>
      <vt:lpstr>The war has already been waged</vt:lpstr>
      <vt:lpstr>For many of us it is a personal crisis</vt:lpstr>
      <vt:lpstr>PowerPoint Presentation</vt:lpstr>
      <vt:lpstr>PowerPoint Presentation</vt:lpstr>
      <vt:lpstr>PowerPoint Presentation</vt:lpstr>
      <vt:lpstr>PowerPoint Presentation</vt:lpstr>
      <vt:lpstr>Internet has changed our world!</vt:lpstr>
      <vt:lpstr>Pornography on the internet</vt:lpstr>
      <vt:lpstr>PowerPoint Presentation</vt:lpstr>
      <vt:lpstr>PowerPoint Presentation</vt:lpstr>
      <vt:lpstr>PowerPoint Presentation</vt:lpstr>
      <vt:lpstr>PowerPoint Presentation</vt:lpstr>
      <vt:lpstr>PowerPoint Presentation</vt:lpstr>
      <vt:lpstr>PowerPoint Presentation</vt:lpstr>
      <vt:lpstr>Is it just a male problem?</vt:lpstr>
      <vt:lpstr>PowerPoint Presentation</vt:lpstr>
      <vt:lpstr>Our kids are just one click away!</vt:lpstr>
      <vt:lpstr>Our kids are connected</vt:lpstr>
      <vt:lpstr>U.S. Dept. of Education  </vt:lpstr>
      <vt:lpstr>Pornography and kids</vt:lpstr>
      <vt:lpstr>Are your kids immune or too young?</vt:lpstr>
      <vt:lpstr>Are you surprised?</vt:lpstr>
      <vt:lpstr>Don’t judge  a wounded soldier!</vt:lpstr>
      <vt:lpstr>Drag them to safety</vt:lpstr>
      <vt:lpstr>Society minimalizes it</vt:lpstr>
      <vt:lpstr>Society has accepted it</vt:lpstr>
      <vt:lpstr>Affect on the brain</vt:lpstr>
      <vt:lpstr>PowerPoint Presentation</vt:lpstr>
      <vt:lpstr>PowerPoint Presentation</vt:lpstr>
      <vt:lpstr>Affect on the heart and behavior</vt:lpstr>
      <vt:lpstr>Affect on our spirit</vt:lpstr>
      <vt:lpstr>War on our Spirits</vt:lpstr>
      <vt:lpstr>PowerPoint Presentation</vt:lpstr>
      <vt:lpstr>You are Not alone!</vt:lpstr>
      <vt:lpstr>You are not rejected because of sin</vt:lpstr>
      <vt:lpstr>The relationship is not severed</vt:lpstr>
      <vt:lpstr>A mercy that never gives up</vt:lpstr>
      <vt:lpstr>PowerPoint Presentation</vt:lpstr>
      <vt:lpstr>God can work the miracle in us</vt:lpstr>
      <vt:lpstr>Where do we go from here?</vt:lpstr>
      <vt:lpstr>Trust the commander</vt:lpstr>
      <vt:lpstr>PowerPoint Presentation</vt:lpstr>
      <vt:lpstr>Affect on behavior</vt:lpstr>
      <vt:lpstr>Affect on marriage</vt:lpstr>
      <vt:lpstr>Affects marriage- gods gift</vt:lpstr>
      <vt:lpstr>Affect on behavior</vt:lpstr>
      <vt:lpstr>How do we classify this behavior as addictive</vt:lpstr>
      <vt:lpstr>PowerPoint Presentation</vt:lpstr>
      <vt:lpstr>Withdrawal symptoms</vt:lpstr>
      <vt:lpstr>Levels of involvement</vt:lpstr>
      <vt:lpstr>What are some of the underlying causes of the addiction</vt:lpstr>
      <vt:lpstr>Assessing the consequences</vt:lpstr>
      <vt:lpstr>PowerPoint Presentation</vt:lpstr>
      <vt:lpstr>How does it affect us?</vt:lpstr>
      <vt:lpstr>Reaction sequence</vt:lpstr>
      <vt:lpstr>Recognize the triggers</vt:lpstr>
      <vt:lpstr>tHought 2</vt:lpstr>
      <vt:lpstr>Recognize the sequence</vt:lpstr>
      <vt:lpstr>Steps </vt:lpstr>
      <vt:lpstr>Change your beliefs</vt:lpstr>
      <vt:lpstr>Develop new beliefs</vt:lpstr>
      <vt:lpstr>Whats the solution?</vt:lpstr>
      <vt:lpstr>Whats the solution?</vt:lpstr>
      <vt:lpstr>Whats the solution</vt:lpstr>
      <vt:lpstr>PowerPoint Presentation</vt:lpstr>
      <vt:lpstr>PowerPoint Presentation</vt:lpstr>
      <vt:lpstr>Affects marriage- gods gift</vt:lpstr>
      <vt:lpstr>How does it affect our relationship with God?</vt:lpstr>
      <vt:lpstr>But the relationship is only affected </vt:lpstr>
      <vt:lpstr>Whats the solution?</vt:lpstr>
      <vt:lpstr>Whats the solution?</vt:lpstr>
      <vt:lpstr>PowerPoint Presentation</vt:lpstr>
      <vt:lpstr>fortify</vt:lpstr>
      <vt:lpstr>Fight the new drug</vt:lpstr>
      <vt:lpstr>PowerPoint Presentation</vt:lpstr>
      <vt:lpstr>How does it affect us?</vt:lpstr>
      <vt:lpstr>PowerPoint Presentation</vt:lpstr>
      <vt:lpstr>Affects on heart and behavior</vt:lpstr>
      <vt:lpstr>PowerPoint Presentation</vt:lpstr>
      <vt:lpstr>Affect on behavior</vt:lpstr>
      <vt:lpstr>PowerPoint Presentation</vt:lpstr>
      <vt:lpstr>Affect on marriage</vt:lpstr>
      <vt:lpstr>PowerPoint Presentation</vt:lpstr>
      <vt:lpstr>PowerPoint Presentation</vt:lpstr>
      <vt:lpstr>By age of 18 they have seen</vt:lpstr>
      <vt:lpstr>PowerPoint Presentation</vt:lpstr>
      <vt:lpstr>Sexting</vt:lpstr>
      <vt:lpstr>Sexting</vt:lpstr>
      <vt:lpstr>wont it be fixed by marriage?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has to be holy</dc:title>
  <dc:creator>mgirguis</dc:creator>
  <cp:lastModifiedBy>Mark Girguis</cp:lastModifiedBy>
  <cp:revision>47</cp:revision>
  <dcterms:created xsi:type="dcterms:W3CDTF">2016-07-01T14:40:15Z</dcterms:created>
  <dcterms:modified xsi:type="dcterms:W3CDTF">2017-12-03T04:40:37Z</dcterms:modified>
</cp:coreProperties>
</file>