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81" r:id="rId3"/>
    <p:sldId id="279" r:id="rId4"/>
    <p:sldId id="278" r:id="rId5"/>
    <p:sldId id="280" r:id="rId6"/>
    <p:sldId id="277" r:id="rId7"/>
    <p:sldId id="273" r:id="rId8"/>
    <p:sldId id="261" r:id="rId9"/>
    <p:sldId id="266" r:id="rId10"/>
    <p:sldId id="268" r:id="rId11"/>
    <p:sldId id="267" r:id="rId12"/>
    <p:sldId id="265" r:id="rId13"/>
    <p:sldId id="276" r:id="rId14"/>
    <p:sldId id="274" r:id="rId15"/>
    <p:sldId id="275" r:id="rId16"/>
    <p:sldId id="263" r:id="rId17"/>
    <p:sldId id="257" r:id="rId18"/>
    <p:sldId id="260" r:id="rId19"/>
    <p:sldId id="272" r:id="rId20"/>
    <p:sldId id="271" r:id="rId21"/>
    <p:sldId id="282"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7" d="100"/>
          <a:sy n="67" d="100"/>
        </p:scale>
        <p:origin x="-1696"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B059E572-B825-6D47-85BC-846F4BBDCEEB}" type="datetimeFigureOut">
              <a:rPr lang="en-US" smtClean="0"/>
              <a:pPr/>
              <a:t>19/08/16</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0E348291-7563-4C42-B533-1AD10983341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059E572-B825-6D47-85BC-846F4BBDCEEB}" type="datetimeFigureOut">
              <a:rPr lang="en-US" smtClean="0"/>
              <a:pPr/>
              <a:t>19/08/16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348291-7563-4C42-B533-1AD109833412}" type="slidenum">
              <a:rPr lang="en-US" smtClean="0"/>
              <a:pPr/>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059E572-B825-6D47-85BC-846F4BBDCEEB}" type="datetimeFigureOut">
              <a:rPr lang="en-US" smtClean="0"/>
              <a:pPr/>
              <a:t>19/08/16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348291-7563-4C42-B533-1AD109833412}" type="slidenum">
              <a:rPr lang="en-US" smtClean="0"/>
              <a:pPr/>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059E572-B825-6D47-85BC-846F4BBDCEEB}" type="datetimeFigureOut">
              <a:rPr lang="en-US" smtClean="0"/>
              <a:pPr/>
              <a:t>19/08/16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348291-7563-4C42-B533-1AD109833412}"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B059E572-B825-6D47-85BC-846F4BBDCEEB}" type="datetimeFigureOut">
              <a:rPr lang="en-US" smtClean="0"/>
              <a:pPr/>
              <a:t>19/08/16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348291-7563-4C42-B533-1AD109833412}"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59E572-B825-6D47-85BC-846F4BBDCEEB}" type="datetimeFigureOut">
              <a:rPr lang="en-US" smtClean="0"/>
              <a:pPr/>
              <a:t>19/08/16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348291-7563-4C42-B533-1AD109833412}"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B059E572-B825-6D47-85BC-846F4BBDCEEB}" type="datetimeFigureOut">
              <a:rPr lang="en-US" smtClean="0"/>
              <a:pPr/>
              <a:t>19/08/16</a:t>
            </a:fld>
            <a:endParaRPr lang="en-US"/>
          </a:p>
        </p:txBody>
      </p:sp>
      <p:sp>
        <p:nvSpPr>
          <p:cNvPr id="6" name="Footer Placeholder 5"/>
          <p:cNvSpPr>
            <a:spLocks noGrp="1"/>
          </p:cNvSpPr>
          <p:nvPr>
            <p:ph type="ftr" sz="quarter" idx="11"/>
          </p:nvPr>
        </p:nvSpPr>
        <p:spPr>
          <a:xfrm>
            <a:off x="174812" y="6356350"/>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0E348291-7563-4C42-B533-1AD109833412}" type="slidenum">
              <a:rPr lang="en-US" smtClean="0"/>
              <a:pPr/>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59E572-B825-6D47-85BC-846F4BBDCEEB}" type="datetimeFigureOut">
              <a:rPr lang="en-US" smtClean="0"/>
              <a:pPr/>
              <a:t>19/08/16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348291-7563-4C42-B533-1AD109833412}"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59E572-B825-6D47-85BC-846F4BBDCEEB}" type="datetimeFigureOut">
              <a:rPr lang="en-US" smtClean="0"/>
              <a:pPr/>
              <a:t>19/08/16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348291-7563-4C42-B533-1AD109833412}" type="slidenum">
              <a:rPr lang="en-US" smtClean="0"/>
              <a:pPr/>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59E572-B825-6D47-85BC-846F4BBDCEEB}" type="datetimeFigureOut">
              <a:rPr lang="en-US" smtClean="0"/>
              <a:pPr/>
              <a:t>19/08/16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348291-7563-4C42-B533-1AD109833412}"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59E572-B825-6D47-85BC-846F4BBDCEEB}" type="datetimeFigureOut">
              <a:rPr lang="en-US" smtClean="0"/>
              <a:pPr/>
              <a:t>19/08/16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348291-7563-4C42-B533-1AD10983341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059E572-B825-6D47-85BC-846F4BBDCEEB}" type="datetimeFigureOut">
              <a:rPr lang="en-US" smtClean="0"/>
              <a:pPr/>
              <a:t>19/08/16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348291-7563-4C42-B533-1AD10983341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US"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B059E572-B825-6D47-85BC-846F4BBDCEEB}" type="datetimeFigureOut">
              <a:rPr lang="en-US" smtClean="0"/>
              <a:pPr/>
              <a:t>19/08/16</a:t>
            </a:fld>
            <a:endParaRPr lang="en-US"/>
          </a:p>
        </p:txBody>
      </p:sp>
      <p:sp>
        <p:nvSpPr>
          <p:cNvPr id="5" name="Footer Placeholder 4"/>
          <p:cNvSpPr>
            <a:spLocks noGrp="1"/>
          </p:cNvSpPr>
          <p:nvPr>
            <p:ph type="ftr" sz="quarter" idx="11"/>
          </p:nvPr>
        </p:nvSpPr>
        <p:spPr>
          <a:xfrm>
            <a:off x="3213847" y="6356350"/>
            <a:ext cx="4734112" cy="365125"/>
          </a:xfrm>
        </p:spPr>
        <p:txBody>
          <a:bodyPr/>
          <a:lstStyle/>
          <a:p>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0E348291-7563-4C42-B533-1AD109833412}" type="slidenum">
              <a:rPr lang="en-US" smtClean="0"/>
              <a:pPr/>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US" smtClean="0"/>
              <a:t>Drag picture to placeholder or click icon to add</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US"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059E572-B825-6D47-85BC-846F4BBDCEEB}" type="datetimeFigureOut">
              <a:rPr lang="en-US" smtClean="0"/>
              <a:pPr/>
              <a:t>19/08/16</a:t>
            </a:fld>
            <a:endParaRPr lang="en-US"/>
          </a:p>
        </p:txBody>
      </p:sp>
      <p:sp>
        <p:nvSpPr>
          <p:cNvPr id="5" name="Footer Placeholder 4"/>
          <p:cNvSpPr>
            <a:spLocks noGrp="1"/>
          </p:cNvSpPr>
          <p:nvPr>
            <p:ph type="ftr" sz="quarter" idx="11"/>
          </p:nvPr>
        </p:nvSpPr>
        <p:spPr>
          <a:xfrm>
            <a:off x="2178423" y="6356350"/>
            <a:ext cx="4926852" cy="365125"/>
          </a:xfrm>
        </p:spPr>
        <p:txBody>
          <a:bodyPr/>
          <a:lstStyle/>
          <a:p>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0E348291-7563-4C42-B533-1AD109833412}" type="slidenum">
              <a:rPr lang="en-US" smtClean="0"/>
              <a:pPr/>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B059E572-B825-6D47-85BC-846F4BBDCEEB}" type="datetimeFigureOut">
              <a:rPr lang="en-US" smtClean="0"/>
              <a:pPr/>
              <a:t>19/08/16</a:t>
            </a:fld>
            <a:endParaRPr lang="en-US"/>
          </a:p>
        </p:txBody>
      </p:sp>
      <p:sp>
        <p:nvSpPr>
          <p:cNvPr id="5" name="Footer Placeholder 4"/>
          <p:cNvSpPr>
            <a:spLocks noGrp="1"/>
          </p:cNvSpPr>
          <p:nvPr>
            <p:ph type="ftr" sz="quarter" idx="11"/>
          </p:nvPr>
        </p:nvSpPr>
        <p:spPr>
          <a:xfrm>
            <a:off x="174812" y="6356350"/>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0E348291-7563-4C42-B533-1AD10983341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0E348291-7563-4C42-B533-1AD109833412}" type="slidenum">
              <a:rPr lang="en-US" smtClean="0"/>
              <a:pPr/>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059E572-B825-6D47-85BC-846F4BBDCEEB}" type="datetimeFigureOut">
              <a:rPr lang="en-US" smtClean="0"/>
              <a:pPr/>
              <a:t>19/08/16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348291-7563-4C42-B533-1AD10983341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B059E572-B825-6D47-85BC-846F4BBDCEEB}" type="datetimeFigureOut">
              <a:rPr lang="en-US" smtClean="0"/>
              <a:pPr/>
              <a:t>19/08/16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348291-7563-4C42-B533-1AD10983341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059E572-B825-6D47-85BC-846F4BBDCEEB}" type="datetimeFigureOut">
              <a:rPr lang="en-US" smtClean="0"/>
              <a:pPr/>
              <a:t>19/08/16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348291-7563-4C42-B533-1AD109833412}" type="slidenum">
              <a:rPr lang="en-US" smtClean="0"/>
              <a:pPr/>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B059E572-B825-6D47-85BC-846F4BBDCEEB}" type="datetimeFigureOut">
              <a:rPr lang="en-US" smtClean="0"/>
              <a:pPr/>
              <a:t>19/08/16</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0E348291-7563-4C42-B533-1AD10983341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blueletterbible.org/Bible.cfm?b=Mat&amp;c=2&amp;v=7&amp;t=KJV" TargetMode="External"/><Relationship Id="rId3" Type="http://schemas.openxmlformats.org/officeDocument/2006/relationships/hyperlink" Target="http://www.blueletterbible.org/lang/Lexicon/Lexicon.cfm?strongs=G5550&amp;t=KJV"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blueletterbible.org/Bible.cfm?b=2Cr&amp;c=6&amp;v=2&amp;t=KJV"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2823" y="4196018"/>
            <a:ext cx="8538320" cy="707730"/>
          </a:xfrm>
        </p:spPr>
        <p:txBody>
          <a:bodyPr>
            <a:noAutofit/>
          </a:bodyPr>
          <a:lstStyle/>
          <a:p>
            <a:pPr algn="ctr"/>
            <a:r>
              <a:rPr lang="en-US" sz="3600" b="1" dirty="0" smtClean="0">
                <a:latin typeface="Times New Roman"/>
                <a:cs typeface="Times New Roman"/>
              </a:rPr>
              <a:t>Virgin Mary Teaches us: (5) Intercession</a:t>
            </a:r>
            <a:endParaRPr lang="en-US" sz="3600" b="1" dirty="0">
              <a:latin typeface="Times New Roman"/>
              <a:cs typeface="Times New Roman"/>
            </a:endParaRPr>
          </a:p>
        </p:txBody>
      </p:sp>
      <p:sp>
        <p:nvSpPr>
          <p:cNvPr id="3" name="Subtitle 2"/>
          <p:cNvSpPr>
            <a:spLocks noGrp="1"/>
          </p:cNvSpPr>
          <p:nvPr>
            <p:ph type="subTitle" idx="1"/>
          </p:nvPr>
        </p:nvSpPr>
        <p:spPr>
          <a:xfrm>
            <a:off x="658603" y="4967099"/>
            <a:ext cx="8000765" cy="621792"/>
          </a:xfrm>
        </p:spPr>
        <p:txBody>
          <a:bodyPr>
            <a:normAutofit fontScale="70000" lnSpcReduction="20000"/>
          </a:bodyPr>
          <a:lstStyle/>
          <a:p>
            <a:pPr algn="ctr"/>
            <a:r>
              <a:rPr lang="en-US" sz="2800" b="1" dirty="0" smtClean="0">
                <a:latin typeface="Times New Roman"/>
                <a:cs typeface="Times New Roman"/>
              </a:rPr>
              <a:t>Virgin Mary’s Revival : St Maurice and St </a:t>
            </a:r>
            <a:r>
              <a:rPr lang="en-US" sz="2800" b="1" dirty="0" err="1" smtClean="0">
                <a:latin typeface="Times New Roman"/>
                <a:cs typeface="Times New Roman"/>
              </a:rPr>
              <a:t>Verenea</a:t>
            </a:r>
            <a:r>
              <a:rPr lang="en-US" sz="2800" b="1" dirty="0" smtClean="0">
                <a:latin typeface="Times New Roman"/>
                <a:cs typeface="Times New Roman"/>
              </a:rPr>
              <a:t> Church</a:t>
            </a:r>
          </a:p>
          <a:p>
            <a:pPr algn="ctr"/>
            <a:r>
              <a:rPr lang="en-US" sz="2800" b="1" dirty="0" smtClean="0">
                <a:latin typeface="Times New Roman"/>
                <a:cs typeface="Times New Roman"/>
              </a:rPr>
              <a:t>20</a:t>
            </a:r>
            <a:r>
              <a:rPr lang="en-US" sz="2800" b="1" baseline="30000" dirty="0" smtClean="0">
                <a:latin typeface="Times New Roman"/>
                <a:cs typeface="Times New Roman"/>
              </a:rPr>
              <a:t>th</a:t>
            </a:r>
            <a:r>
              <a:rPr lang="en-US" sz="2800" b="1" dirty="0" smtClean="0">
                <a:latin typeface="Times New Roman"/>
                <a:cs typeface="Times New Roman"/>
              </a:rPr>
              <a:t> August, 2016</a:t>
            </a:r>
            <a:endParaRPr lang="en-US" sz="2800" b="1" dirty="0">
              <a:latin typeface="Times New Roman"/>
              <a:cs typeface="Times New Roman"/>
            </a:endParaRPr>
          </a:p>
        </p:txBody>
      </p:sp>
      <p:pic>
        <p:nvPicPr>
          <p:cNvPr id="5" name="Picture 4"/>
          <p:cNvPicPr>
            <a:picLocks noChangeAspect="1"/>
          </p:cNvPicPr>
          <p:nvPr/>
        </p:nvPicPr>
        <p:blipFill>
          <a:blip r:embed="rId2"/>
          <a:stretch>
            <a:fillRect/>
          </a:stretch>
        </p:blipFill>
        <p:spPr>
          <a:xfrm>
            <a:off x="961171" y="359906"/>
            <a:ext cx="2868744" cy="3637899"/>
          </a:xfrm>
          <a:prstGeom prst="rect">
            <a:avLst/>
          </a:prstGeom>
        </p:spPr>
      </p:pic>
    </p:spTree>
    <p:extLst>
      <p:ext uri="{BB962C8B-B14F-4D97-AF65-F5344CB8AC3E}">
        <p14:creationId xmlns:p14="http://schemas.microsoft.com/office/powerpoint/2010/main" val="33906168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u="sng" dirty="0" smtClean="0">
                <a:solidFill>
                  <a:srgbClr val="FF0000"/>
                </a:solidFill>
                <a:latin typeface="Century Schoolbook" charset="0"/>
              </a:rPr>
              <a:t>χρόνος</a:t>
            </a:r>
            <a:r>
              <a:rPr lang="en-GB" b="1" u="sng" dirty="0" smtClean="0">
                <a:solidFill>
                  <a:srgbClr val="FF0000"/>
                </a:solidFill>
                <a:latin typeface="Century Schoolbook" charset="0"/>
              </a:rPr>
              <a:t> </a:t>
            </a:r>
            <a:r>
              <a:rPr lang="en-GB" b="1" u="sng" dirty="0">
                <a:solidFill>
                  <a:srgbClr val="FF0000"/>
                </a:solidFill>
                <a:latin typeface="Century Schoolbook" charset="0"/>
              </a:rPr>
              <a:t>= G5550</a:t>
            </a:r>
            <a:endParaRPr lang="en-US" dirty="0"/>
          </a:p>
        </p:txBody>
      </p:sp>
      <p:sp>
        <p:nvSpPr>
          <p:cNvPr id="3" name="Content Placeholder 2"/>
          <p:cNvSpPr>
            <a:spLocks noGrp="1"/>
          </p:cNvSpPr>
          <p:nvPr>
            <p:ph idx="1"/>
          </p:nvPr>
        </p:nvSpPr>
        <p:spPr>
          <a:xfrm>
            <a:off x="457199" y="2209800"/>
            <a:ext cx="8176179" cy="4259930"/>
          </a:xfrm>
        </p:spPr>
        <p:txBody>
          <a:bodyPr>
            <a:normAutofit fontScale="70000" lnSpcReduction="20000"/>
          </a:bodyPr>
          <a:lstStyle/>
          <a:p>
            <a:pPr algn="ctr"/>
            <a:r>
              <a:rPr lang="en-US" sz="4500" dirty="0">
                <a:latin typeface="Times New Roman"/>
                <a:cs typeface="Times New Roman"/>
              </a:rPr>
              <a:t>Strong's Number </a:t>
            </a:r>
            <a:r>
              <a:rPr lang="en-US" sz="4500" b="1" dirty="0">
                <a:latin typeface="Times New Roman"/>
                <a:cs typeface="Times New Roman"/>
              </a:rPr>
              <a:t>G5550</a:t>
            </a:r>
            <a:r>
              <a:rPr lang="en-US" sz="4500" dirty="0">
                <a:latin typeface="Times New Roman"/>
                <a:cs typeface="Times New Roman"/>
              </a:rPr>
              <a:t> matches the Greek </a:t>
            </a:r>
            <a:r>
              <a:rPr lang="en-US" sz="4500" dirty="0" err="1">
                <a:latin typeface="Times New Roman"/>
                <a:cs typeface="Times New Roman"/>
              </a:rPr>
              <a:t>χρόνος</a:t>
            </a:r>
            <a:r>
              <a:rPr lang="en-US" sz="4500" dirty="0">
                <a:latin typeface="Times New Roman"/>
                <a:cs typeface="Times New Roman"/>
              </a:rPr>
              <a:t> (</a:t>
            </a:r>
            <a:r>
              <a:rPr lang="en-US" sz="4500" i="1" dirty="0" err="1">
                <a:latin typeface="Times New Roman"/>
                <a:cs typeface="Times New Roman"/>
              </a:rPr>
              <a:t>chronos</a:t>
            </a:r>
            <a:r>
              <a:rPr lang="en-US" sz="4500" dirty="0">
                <a:latin typeface="Times New Roman"/>
                <a:cs typeface="Times New Roman"/>
              </a:rPr>
              <a:t>), which occurs 53 times in </a:t>
            </a:r>
            <a:r>
              <a:rPr lang="en-US" sz="4500" b="1" dirty="0">
                <a:latin typeface="Times New Roman"/>
                <a:cs typeface="Times New Roman"/>
              </a:rPr>
              <a:t>53</a:t>
            </a:r>
            <a:r>
              <a:rPr lang="en-US" sz="4500" dirty="0">
                <a:latin typeface="Times New Roman"/>
                <a:cs typeface="Times New Roman"/>
              </a:rPr>
              <a:t> verses in the Greek concordance of the KJV</a:t>
            </a:r>
          </a:p>
          <a:p>
            <a:pPr algn="ctr"/>
            <a:endParaRPr lang="en-US" sz="4500" dirty="0"/>
          </a:p>
          <a:p>
            <a:pPr algn="ctr"/>
            <a:r>
              <a:rPr lang="en-US" sz="4500" b="1" dirty="0">
                <a:solidFill>
                  <a:srgbClr val="FF0000"/>
                </a:solidFill>
              </a:rPr>
              <a:t> </a:t>
            </a:r>
            <a:r>
              <a:rPr lang="en-US" sz="4500" b="1" dirty="0">
                <a:solidFill>
                  <a:srgbClr val="FF0000"/>
                </a:solidFill>
                <a:hlinkClick r:id="rId2"/>
              </a:rPr>
              <a:t>Mat 2:7</a:t>
            </a:r>
            <a:r>
              <a:rPr lang="en-US" sz="2300" b="1" u="sng" dirty="0">
                <a:solidFill>
                  <a:schemeClr val="tx1"/>
                </a:solidFill>
                <a:latin typeface="Times New Roman"/>
                <a:cs typeface="Times New Roman"/>
                <a:hlinkClick r:id="rId2"/>
              </a:rPr>
              <a:t>	</a:t>
            </a:r>
            <a:r>
              <a:rPr lang="en-US" sz="4600" u="sng" dirty="0">
                <a:solidFill>
                  <a:schemeClr val="tx1"/>
                </a:solidFill>
                <a:latin typeface="Times New Roman"/>
                <a:cs typeface="Times New Roman"/>
                <a:hlinkClick r:id="rId2"/>
              </a:rPr>
              <a:t>Then Herod, when he had privily called the wise men, enquired of them diligently what time </a:t>
            </a:r>
            <a:r>
              <a:rPr lang="en-US" sz="4600" b="1" u="sng" dirty="0">
                <a:solidFill>
                  <a:schemeClr val="tx1"/>
                </a:solidFill>
                <a:latin typeface="Times New Roman"/>
                <a:cs typeface="Times New Roman"/>
                <a:hlinkClick r:id="rId3"/>
              </a:rPr>
              <a:t>G5550</a:t>
            </a:r>
            <a:r>
              <a:rPr lang="en-US" sz="4600" u="sng" dirty="0">
                <a:solidFill>
                  <a:schemeClr val="tx1"/>
                </a:solidFill>
                <a:latin typeface="Times New Roman"/>
                <a:cs typeface="Times New Roman"/>
                <a:hlinkClick r:id="rId3"/>
              </a:rPr>
              <a:t> the star appeared.</a:t>
            </a:r>
            <a:r>
              <a:rPr lang="en-US" sz="4100" u="sng" dirty="0">
                <a:solidFill>
                  <a:schemeClr val="tx1"/>
                </a:solidFill>
                <a:hlinkClick r:id="rId3"/>
              </a:rPr>
              <a:t>	</a:t>
            </a:r>
          </a:p>
          <a:p>
            <a:endParaRPr lang="en-US" dirty="0"/>
          </a:p>
        </p:txBody>
      </p:sp>
    </p:spTree>
    <p:extLst>
      <p:ext uri="{BB962C8B-B14F-4D97-AF65-F5344CB8AC3E}">
        <p14:creationId xmlns:p14="http://schemas.microsoft.com/office/powerpoint/2010/main" val="32377581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2900"/>
            <a:ext cx="6508377" cy="1143000"/>
          </a:xfrm>
        </p:spPr>
        <p:txBody>
          <a:bodyPr wrap="square" lIns="91440" tIns="45720" rIns="91440" bIns="45720" numCol="1" anchorCtr="0" compatLnSpc="1">
            <a:prstTxWarp prst="textNoShape">
              <a:avLst/>
            </a:prstTxWarp>
          </a:bodyPr>
          <a:lstStyle/>
          <a:p>
            <a:pPr algn="ctr"/>
            <a:r>
              <a:rPr lang="el-GR" b="1" u="sng" cap="none" dirty="0" smtClean="0">
                <a:solidFill>
                  <a:srgbClr val="FF0000"/>
                </a:solidFill>
                <a:latin typeface="Century Schoolbook" charset="0"/>
              </a:rPr>
              <a:t>καιρός</a:t>
            </a:r>
            <a:r>
              <a:rPr lang="en-GB" b="1" u="sng" cap="none" dirty="0" smtClean="0">
                <a:solidFill>
                  <a:srgbClr val="FF0000"/>
                </a:solidFill>
                <a:latin typeface="Century Schoolbook" charset="0"/>
              </a:rPr>
              <a:t> </a:t>
            </a:r>
            <a:r>
              <a:rPr lang="en-GB" b="1" u="sng" cap="none" dirty="0">
                <a:solidFill>
                  <a:srgbClr val="FF0000"/>
                </a:solidFill>
                <a:latin typeface="Century Schoolbook" charset="0"/>
              </a:rPr>
              <a:t>= G 2540</a:t>
            </a:r>
            <a:endParaRPr lang="en-US" b="1" u="sng" cap="none" dirty="0">
              <a:solidFill>
                <a:srgbClr val="FF0000"/>
              </a:solidFill>
              <a:latin typeface="Century Schoolbook" charset="0"/>
            </a:endParaRPr>
          </a:p>
        </p:txBody>
      </p:sp>
      <p:sp>
        <p:nvSpPr>
          <p:cNvPr id="10243" name="Content Placeholder 2"/>
          <p:cNvSpPr>
            <a:spLocks noGrp="1"/>
          </p:cNvSpPr>
          <p:nvPr>
            <p:ph idx="1"/>
          </p:nvPr>
        </p:nvSpPr>
        <p:spPr>
          <a:xfrm>
            <a:off x="457200" y="2355288"/>
            <a:ext cx="8004540" cy="4873625"/>
          </a:xfrm>
        </p:spPr>
        <p:txBody>
          <a:bodyPr/>
          <a:lstStyle/>
          <a:p>
            <a:pPr algn="ctr"/>
            <a:r>
              <a:rPr lang="en-US" sz="2400" b="1" i="1" dirty="0" err="1">
                <a:solidFill>
                  <a:srgbClr val="C00000"/>
                </a:solidFill>
                <a:latin typeface="Century Schoolbook" charset="0"/>
              </a:rPr>
              <a:t>Kairos</a:t>
            </a:r>
            <a:r>
              <a:rPr lang="en-US" sz="2400" dirty="0">
                <a:latin typeface="Century Schoolbook" charset="0"/>
              </a:rPr>
              <a:t>, because it is present, is an icon of eternal life. To experience the now, after all, one must be alive. The dead know nothing of now. Therefore, the now, </a:t>
            </a:r>
            <a:r>
              <a:rPr lang="en-US" sz="2400" u="sng" dirty="0">
                <a:solidFill>
                  <a:srgbClr val="FF0000"/>
                </a:solidFill>
                <a:latin typeface="Century Schoolbook" charset="0"/>
              </a:rPr>
              <a:t>the </a:t>
            </a:r>
            <a:r>
              <a:rPr lang="en-US" sz="2400" u="sng" dirty="0" err="1">
                <a:solidFill>
                  <a:srgbClr val="FF0000"/>
                </a:solidFill>
                <a:latin typeface="Century Schoolbook" charset="0"/>
              </a:rPr>
              <a:t>kairos</a:t>
            </a:r>
            <a:r>
              <a:rPr lang="en-US" sz="2400" u="sng" dirty="0">
                <a:solidFill>
                  <a:srgbClr val="FF0000"/>
                </a:solidFill>
                <a:latin typeface="Century Schoolbook" charset="0"/>
              </a:rPr>
              <a:t>, is an icon of the life of heaven. Indeed, eternal life is </a:t>
            </a:r>
            <a:r>
              <a:rPr lang="en-US" sz="3200" b="1" u="sng" dirty="0">
                <a:solidFill>
                  <a:srgbClr val="FF0000"/>
                </a:solidFill>
                <a:latin typeface="Century Schoolbook" charset="0"/>
              </a:rPr>
              <a:t>an everlasting now</a:t>
            </a:r>
            <a:r>
              <a:rPr lang="en-US" sz="2400" u="sng" dirty="0">
                <a:solidFill>
                  <a:srgbClr val="FF0000"/>
                </a:solidFill>
                <a:latin typeface="Century Schoolbook" charset="0"/>
              </a:rPr>
              <a:t>, in which there is no sequence, no before and after</a:t>
            </a:r>
            <a:r>
              <a:rPr lang="en-US" sz="2400" dirty="0">
                <a:latin typeface="Century Schoolbook" charset="0"/>
              </a:rPr>
              <a:t>. </a:t>
            </a:r>
            <a:r>
              <a:rPr lang="en-US" sz="2400" b="1" u="sng" dirty="0">
                <a:latin typeface="Century Schoolbook" charset="0"/>
              </a:rPr>
              <a:t>Here on earth, </a:t>
            </a:r>
            <a:r>
              <a:rPr lang="en-US" sz="2400" b="1" i="1" u="sng" dirty="0" err="1">
                <a:solidFill>
                  <a:srgbClr val="C00000"/>
                </a:solidFill>
                <a:latin typeface="Century Schoolbook" charset="0"/>
              </a:rPr>
              <a:t>kairos</a:t>
            </a:r>
            <a:r>
              <a:rPr lang="en-US" sz="2400" b="1" u="sng" dirty="0">
                <a:latin typeface="Century Schoolbook" charset="0"/>
              </a:rPr>
              <a:t> is time as significant and decisive when special things happen</a:t>
            </a:r>
            <a:r>
              <a:rPr lang="en-US" sz="2400" dirty="0">
                <a:latin typeface="Century Schoolbook" charset="0"/>
              </a:rPr>
              <a:t>.</a:t>
            </a:r>
          </a:p>
          <a:p>
            <a:pPr algn="ctr">
              <a:buFont typeface="Wingdings" charset="0"/>
              <a:buNone/>
            </a:pPr>
            <a:r>
              <a:rPr lang="en-US" sz="2400" b="1" i="1" u="sng" dirty="0" err="1">
                <a:solidFill>
                  <a:srgbClr val="FF0000"/>
                </a:solidFill>
                <a:latin typeface="Century Schoolbook" charset="0"/>
              </a:rPr>
              <a:t>Fr</a:t>
            </a:r>
            <a:r>
              <a:rPr lang="en-US" sz="2400" b="1" i="1" u="sng" dirty="0">
                <a:solidFill>
                  <a:srgbClr val="FF0000"/>
                </a:solidFill>
                <a:latin typeface="Century Schoolbook" charset="0"/>
              </a:rPr>
              <a:t> Patrick Reardon, orthodoxy today</a:t>
            </a:r>
          </a:p>
          <a:p>
            <a:endParaRPr lang="en-US" dirty="0">
              <a:latin typeface="Century Schoolbook" charset="0"/>
            </a:endParaRPr>
          </a:p>
        </p:txBody>
      </p:sp>
    </p:spTree>
    <p:extLst>
      <p:ext uri="{BB962C8B-B14F-4D97-AF65-F5344CB8AC3E}">
        <p14:creationId xmlns:p14="http://schemas.microsoft.com/office/powerpoint/2010/main" val="11531239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u="sng" dirty="0" smtClean="0">
                <a:solidFill>
                  <a:srgbClr val="FF0000"/>
                </a:solidFill>
                <a:latin typeface="Century Schoolbook" charset="0"/>
              </a:rPr>
              <a:t>καιρός</a:t>
            </a:r>
            <a:r>
              <a:rPr lang="en-GB" b="1" u="sng" dirty="0" smtClean="0">
                <a:solidFill>
                  <a:srgbClr val="FF0000"/>
                </a:solidFill>
                <a:latin typeface="Century Schoolbook" charset="0"/>
              </a:rPr>
              <a:t> </a:t>
            </a:r>
            <a:r>
              <a:rPr lang="en-GB" b="1" u="sng" dirty="0">
                <a:solidFill>
                  <a:srgbClr val="FF0000"/>
                </a:solidFill>
                <a:latin typeface="Century Schoolbook" charset="0"/>
              </a:rPr>
              <a:t>= G 2540</a:t>
            </a:r>
            <a:endParaRPr lang="en-US" dirty="0"/>
          </a:p>
        </p:txBody>
      </p:sp>
      <p:sp>
        <p:nvSpPr>
          <p:cNvPr id="3" name="Content Placeholder 2"/>
          <p:cNvSpPr>
            <a:spLocks noGrp="1"/>
          </p:cNvSpPr>
          <p:nvPr>
            <p:ph idx="1"/>
          </p:nvPr>
        </p:nvSpPr>
        <p:spPr>
          <a:xfrm>
            <a:off x="457199" y="2209800"/>
            <a:ext cx="8056032" cy="4294253"/>
          </a:xfrm>
        </p:spPr>
        <p:txBody>
          <a:bodyPr>
            <a:normAutofit/>
          </a:bodyPr>
          <a:lstStyle/>
          <a:p>
            <a:pPr algn="ctr"/>
            <a:r>
              <a:rPr lang="en-US" sz="2800" dirty="0">
                <a:latin typeface="Times New Roman"/>
                <a:cs typeface="Times New Roman"/>
              </a:rPr>
              <a:t>Strong's Number </a:t>
            </a:r>
            <a:r>
              <a:rPr lang="en-US" sz="2800" b="1" dirty="0">
                <a:latin typeface="Times New Roman"/>
                <a:cs typeface="Times New Roman"/>
              </a:rPr>
              <a:t>G2540</a:t>
            </a:r>
            <a:r>
              <a:rPr lang="en-US" sz="2800" dirty="0">
                <a:latin typeface="Times New Roman"/>
                <a:cs typeface="Times New Roman"/>
              </a:rPr>
              <a:t> matches the Greek </a:t>
            </a:r>
            <a:r>
              <a:rPr lang="en-US" sz="2800" dirty="0" err="1">
                <a:latin typeface="Times New Roman"/>
                <a:cs typeface="Times New Roman"/>
              </a:rPr>
              <a:t>κ</a:t>
            </a:r>
            <a:r>
              <a:rPr lang="en-US" sz="2800" dirty="0">
                <a:latin typeface="Times New Roman"/>
                <a:cs typeface="Times New Roman"/>
              </a:rPr>
              <a:t>α</a:t>
            </a:r>
            <a:r>
              <a:rPr lang="en-US" sz="2800" dirty="0" err="1">
                <a:latin typeface="Times New Roman"/>
                <a:cs typeface="Times New Roman"/>
              </a:rPr>
              <a:t>ιρός</a:t>
            </a:r>
            <a:r>
              <a:rPr lang="en-US" sz="2800" dirty="0">
                <a:latin typeface="Times New Roman"/>
                <a:cs typeface="Times New Roman"/>
              </a:rPr>
              <a:t> (</a:t>
            </a:r>
            <a:r>
              <a:rPr lang="en-US" sz="2800" i="1" dirty="0" err="1">
                <a:latin typeface="Times New Roman"/>
                <a:cs typeface="Times New Roman"/>
              </a:rPr>
              <a:t>kairos</a:t>
            </a:r>
            <a:r>
              <a:rPr lang="en-US" sz="2800" dirty="0">
                <a:latin typeface="Times New Roman"/>
                <a:cs typeface="Times New Roman"/>
              </a:rPr>
              <a:t>), which occurs 86 times in </a:t>
            </a:r>
            <a:r>
              <a:rPr lang="en-US" sz="2800" b="1" dirty="0">
                <a:latin typeface="Times New Roman"/>
                <a:cs typeface="Times New Roman"/>
              </a:rPr>
              <a:t>81</a:t>
            </a:r>
            <a:r>
              <a:rPr lang="en-US" sz="2800" dirty="0">
                <a:latin typeface="Times New Roman"/>
                <a:cs typeface="Times New Roman"/>
              </a:rPr>
              <a:t> verses in the Greek concordance of the </a:t>
            </a:r>
            <a:r>
              <a:rPr lang="en-US" sz="2800" dirty="0" smtClean="0">
                <a:latin typeface="Times New Roman"/>
                <a:cs typeface="Times New Roman"/>
              </a:rPr>
              <a:t>KJV</a:t>
            </a:r>
          </a:p>
          <a:p>
            <a:pPr algn="ctr"/>
            <a:r>
              <a:rPr lang="en-US" sz="2800" b="1" dirty="0">
                <a:latin typeface="Times New Roman"/>
                <a:cs typeface="Times New Roman"/>
              </a:rPr>
              <a:t> </a:t>
            </a:r>
            <a:r>
              <a:rPr lang="en-US" sz="2800" b="1" dirty="0">
                <a:latin typeface="Times New Roman"/>
                <a:cs typeface="Times New Roman"/>
                <a:hlinkClick r:id="rId2"/>
              </a:rPr>
              <a:t>2Cr 6</a:t>
            </a:r>
            <a:r>
              <a:rPr lang="en-US" sz="2800" b="1" dirty="0" smtClean="0">
                <a:latin typeface="Times New Roman"/>
                <a:cs typeface="Times New Roman"/>
                <a:hlinkClick r:id="rId2"/>
              </a:rPr>
              <a:t>:2</a:t>
            </a:r>
            <a:r>
              <a:rPr lang="en-US" sz="2800" b="1" dirty="0">
                <a:latin typeface="Times New Roman"/>
                <a:cs typeface="Times New Roman"/>
                <a:hlinkClick r:id="rId2"/>
              </a:rPr>
              <a:t>	</a:t>
            </a:r>
            <a:r>
              <a:rPr lang="en-US" sz="2800" dirty="0">
                <a:latin typeface="Times New Roman"/>
                <a:cs typeface="Times New Roman"/>
                <a:hlinkClick r:id="rId2"/>
              </a:rPr>
              <a:t>(For he saith, I have heard thee in a </a:t>
            </a:r>
            <a:r>
              <a:rPr lang="en-US" sz="2800" dirty="0" smtClean="0">
                <a:latin typeface="Times New Roman"/>
                <a:cs typeface="Times New Roman"/>
                <a:hlinkClick r:id="rId2"/>
              </a:rPr>
              <a:t>time</a:t>
            </a:r>
            <a:r>
              <a:rPr lang="en-US" sz="2800" dirty="0">
                <a:latin typeface="Times New Roman"/>
                <a:cs typeface="Times New Roman"/>
                <a:hlinkClick r:id="rId2"/>
              </a:rPr>
              <a:t> </a:t>
            </a:r>
            <a:r>
              <a:rPr lang="en-US" sz="2800" b="1" dirty="0">
                <a:latin typeface="Times New Roman"/>
                <a:cs typeface="Times New Roman"/>
              </a:rPr>
              <a:t>G2540</a:t>
            </a:r>
            <a:r>
              <a:rPr lang="en-US" sz="2800" dirty="0">
                <a:latin typeface="Times New Roman"/>
                <a:cs typeface="Times New Roman"/>
              </a:rPr>
              <a:t> accepted, and in the day of salvation have I succoured thee: behold, now </a:t>
            </a:r>
            <a:r>
              <a:rPr lang="en-US" sz="2800" i="1" dirty="0">
                <a:latin typeface="Times New Roman"/>
                <a:cs typeface="Times New Roman"/>
              </a:rPr>
              <a:t>is</a:t>
            </a:r>
            <a:r>
              <a:rPr lang="en-US" sz="2800" dirty="0">
                <a:latin typeface="Times New Roman"/>
                <a:cs typeface="Times New Roman"/>
              </a:rPr>
              <a:t> the accepted time; </a:t>
            </a:r>
            <a:r>
              <a:rPr lang="en-US" sz="2800" b="1" dirty="0">
                <a:latin typeface="Times New Roman"/>
                <a:cs typeface="Times New Roman"/>
              </a:rPr>
              <a:t>G2540</a:t>
            </a:r>
            <a:r>
              <a:rPr lang="en-US" sz="2800" dirty="0">
                <a:latin typeface="Times New Roman"/>
                <a:cs typeface="Times New Roman"/>
              </a:rPr>
              <a:t> behold, now </a:t>
            </a:r>
            <a:r>
              <a:rPr lang="en-US" sz="2800" i="1" dirty="0">
                <a:latin typeface="Times New Roman"/>
                <a:cs typeface="Times New Roman"/>
              </a:rPr>
              <a:t>is</a:t>
            </a:r>
            <a:r>
              <a:rPr lang="en-US" sz="2800" dirty="0">
                <a:latin typeface="Times New Roman"/>
                <a:cs typeface="Times New Roman"/>
              </a:rPr>
              <a:t> the day of salvation.)</a:t>
            </a:r>
            <a:r>
              <a:rPr lang="en-US" dirty="0"/>
              <a:t>	</a:t>
            </a:r>
          </a:p>
          <a:p>
            <a:pPr marL="0" indent="0" algn="ctr">
              <a:buNone/>
            </a:pPr>
            <a:endParaRPr lang="en-US" dirty="0"/>
          </a:p>
        </p:txBody>
      </p:sp>
    </p:spTree>
    <p:extLst>
      <p:ext uri="{BB962C8B-B14F-4D97-AF65-F5344CB8AC3E}">
        <p14:creationId xmlns:p14="http://schemas.microsoft.com/office/powerpoint/2010/main" val="34020878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u="sng" dirty="0" smtClean="0">
                <a:latin typeface="Times New Roman"/>
                <a:cs typeface="Times New Roman"/>
              </a:rPr>
              <a:t>Liturgy of St Basil</a:t>
            </a:r>
            <a:endParaRPr lang="en-GB" b="1" u="sng" dirty="0">
              <a:latin typeface="Times New Roman"/>
              <a:cs typeface="Times New Roman"/>
            </a:endParaRPr>
          </a:p>
        </p:txBody>
      </p:sp>
      <p:sp>
        <p:nvSpPr>
          <p:cNvPr id="3" name="Content Placeholder 2"/>
          <p:cNvSpPr>
            <a:spLocks noGrp="1"/>
          </p:cNvSpPr>
          <p:nvPr>
            <p:ph idx="1"/>
          </p:nvPr>
        </p:nvSpPr>
        <p:spPr>
          <a:xfrm>
            <a:off x="457199" y="2209800"/>
            <a:ext cx="6878853" cy="4197951"/>
          </a:xfrm>
        </p:spPr>
        <p:txBody>
          <a:bodyPr>
            <a:normAutofit/>
          </a:bodyPr>
          <a:lstStyle/>
          <a:p>
            <a:pPr algn="ctr"/>
            <a:r>
              <a:rPr lang="en-GB" sz="3200" b="1" dirty="0" smtClean="0">
                <a:latin typeface="Times New Roman"/>
                <a:cs typeface="Times New Roman"/>
              </a:rPr>
              <a:t>Make us all worthy, O our Master, to partake of Your holies, unto the purification of our souls, our bodies, and our spirits</a:t>
            </a:r>
            <a:r>
              <a:rPr lang="en-GB" sz="3200" b="1" u="sng" dirty="0" smtClean="0">
                <a:solidFill>
                  <a:srgbClr val="FF0000"/>
                </a:solidFill>
                <a:latin typeface="Times New Roman"/>
                <a:cs typeface="Times New Roman"/>
              </a:rPr>
              <a:t>;  That we become one body and one spirit</a:t>
            </a:r>
            <a:r>
              <a:rPr lang="en-GB" sz="3200" b="1" dirty="0" smtClean="0">
                <a:latin typeface="Times New Roman"/>
                <a:cs typeface="Times New Roman"/>
              </a:rPr>
              <a:t>, and may have </a:t>
            </a:r>
            <a:r>
              <a:rPr lang="en-GB" sz="3200" b="1" u="sng" dirty="0" smtClean="0">
                <a:solidFill>
                  <a:srgbClr val="FF0000"/>
                </a:solidFill>
                <a:latin typeface="Times New Roman"/>
                <a:cs typeface="Times New Roman"/>
              </a:rPr>
              <a:t>a share and an  inheritance with all the saints </a:t>
            </a:r>
            <a:r>
              <a:rPr lang="en-GB" sz="3200" b="1" dirty="0" smtClean="0">
                <a:latin typeface="Times New Roman"/>
                <a:cs typeface="Times New Roman"/>
              </a:rPr>
              <a:t>who have  pleased You since the beginning. </a:t>
            </a:r>
          </a:p>
          <a:p>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 Cyril of Alexandria</a:t>
            </a:r>
            <a:br>
              <a:rPr lang="en-US" dirty="0" smtClean="0"/>
            </a:br>
            <a:r>
              <a:rPr lang="en-US" sz="1800" u="sng" dirty="0" smtClean="0"/>
              <a:t>Dialogue 1 on the Trinity </a:t>
            </a:r>
            <a:endParaRPr lang="en-US" u="sng" dirty="0"/>
          </a:p>
        </p:txBody>
      </p:sp>
      <p:sp>
        <p:nvSpPr>
          <p:cNvPr id="3" name="Content Placeholder 2"/>
          <p:cNvSpPr>
            <a:spLocks noGrp="1"/>
          </p:cNvSpPr>
          <p:nvPr>
            <p:ph idx="1"/>
          </p:nvPr>
        </p:nvSpPr>
        <p:spPr>
          <a:xfrm>
            <a:off x="457199" y="2209800"/>
            <a:ext cx="7704668" cy="4394200"/>
          </a:xfrm>
        </p:spPr>
        <p:txBody>
          <a:bodyPr>
            <a:noAutofit/>
          </a:bodyPr>
          <a:lstStyle/>
          <a:p>
            <a:pPr algn="ctr"/>
            <a:r>
              <a:rPr lang="en-US" sz="2800" b="1" dirty="0" smtClean="0">
                <a:latin typeface="Times New Roman"/>
                <a:cs typeface="Times New Roman"/>
              </a:rPr>
              <a:t>Although we are divided by distinctive personalities, I mean the special personalities of each of us, by which each one is either Peter or John, and another Thomas or Matthew, </a:t>
            </a:r>
            <a:r>
              <a:rPr lang="en-US" sz="2800" b="1" u="sng" dirty="0" smtClean="0">
                <a:solidFill>
                  <a:srgbClr val="FF0000"/>
                </a:solidFill>
                <a:latin typeface="Times New Roman"/>
                <a:cs typeface="Times New Roman"/>
              </a:rPr>
              <a:t>yet we all became of the same body in Christ. </a:t>
            </a:r>
            <a:r>
              <a:rPr lang="en-US" sz="2800" b="1" dirty="0" smtClean="0">
                <a:latin typeface="Times New Roman"/>
                <a:cs typeface="Times New Roman"/>
              </a:rPr>
              <a:t>Because we were nourished from one flesh, and because we were sealed  to unified through the Holy Spirit.</a:t>
            </a:r>
          </a:p>
          <a:p>
            <a:pPr algn="ctr"/>
            <a:r>
              <a:rPr lang="en-US" sz="2800" b="1" dirty="0" smtClean="0">
                <a:solidFill>
                  <a:srgbClr val="FF0000"/>
                </a:solidFill>
                <a:latin typeface="Times New Roman"/>
                <a:cs typeface="Times New Roman"/>
              </a:rPr>
              <a:t>As Christ is indivisible, for He is in no way divided, we are all one in Him</a:t>
            </a:r>
          </a:p>
        </p:txBody>
      </p:sp>
    </p:spTree>
    <p:extLst>
      <p:ext uri="{BB962C8B-B14F-4D97-AF65-F5344CB8AC3E}">
        <p14:creationId xmlns:p14="http://schemas.microsoft.com/office/powerpoint/2010/main" val="21805854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Times New Roman"/>
                <a:cs typeface="Times New Roman"/>
              </a:rPr>
              <a:t>St Cyril of Alexandria</a:t>
            </a:r>
            <a:br>
              <a:rPr lang="en-US" dirty="0">
                <a:latin typeface="Times New Roman"/>
                <a:cs typeface="Times New Roman"/>
              </a:rPr>
            </a:br>
            <a:r>
              <a:rPr lang="en-US" sz="2000" u="sng" dirty="0">
                <a:latin typeface="Times New Roman"/>
                <a:cs typeface="Times New Roman"/>
              </a:rPr>
              <a:t>Dialogue 1 on the Trinity </a:t>
            </a:r>
            <a:endParaRPr lang="en-US" dirty="0">
              <a:latin typeface="Times New Roman"/>
              <a:cs typeface="Times New Roman"/>
            </a:endParaRPr>
          </a:p>
        </p:txBody>
      </p:sp>
      <p:sp>
        <p:nvSpPr>
          <p:cNvPr id="3" name="Content Placeholder 2"/>
          <p:cNvSpPr>
            <a:spLocks noGrp="1"/>
          </p:cNvSpPr>
          <p:nvPr>
            <p:ph idx="1"/>
          </p:nvPr>
        </p:nvSpPr>
        <p:spPr>
          <a:xfrm>
            <a:off x="457199" y="2209800"/>
            <a:ext cx="7518401" cy="4207933"/>
          </a:xfrm>
        </p:spPr>
        <p:txBody>
          <a:bodyPr>
            <a:normAutofit/>
          </a:bodyPr>
          <a:lstStyle/>
          <a:p>
            <a:pPr algn="ctr"/>
            <a:r>
              <a:rPr lang="en-US" sz="3200" b="1" dirty="0">
                <a:latin typeface="Times New Roman"/>
                <a:cs typeface="Times New Roman"/>
              </a:rPr>
              <a:t>Accordingly He said to His father in heaven’ </a:t>
            </a:r>
            <a:r>
              <a:rPr lang="en-US" sz="3200" b="1" u="sng" dirty="0">
                <a:solidFill>
                  <a:srgbClr val="FF0000"/>
                </a:solidFill>
                <a:latin typeface="Times New Roman"/>
                <a:cs typeface="Times New Roman"/>
              </a:rPr>
              <a:t>That they may be one just as We are one</a:t>
            </a:r>
            <a:r>
              <a:rPr lang="en-US" sz="3200" b="1" dirty="0">
                <a:latin typeface="Times New Roman"/>
                <a:cs typeface="Times New Roman"/>
              </a:rPr>
              <a:t>’ (</a:t>
            </a:r>
            <a:r>
              <a:rPr lang="en-US" sz="3200" b="1" dirty="0" err="1">
                <a:latin typeface="Times New Roman"/>
                <a:cs typeface="Times New Roman"/>
              </a:rPr>
              <a:t>Jn</a:t>
            </a:r>
            <a:r>
              <a:rPr lang="en-US" sz="3200" b="1" dirty="0">
                <a:latin typeface="Times New Roman"/>
                <a:cs typeface="Times New Roman"/>
              </a:rPr>
              <a:t> 17:22)</a:t>
            </a:r>
          </a:p>
          <a:p>
            <a:pPr algn="ctr"/>
            <a:r>
              <a:rPr lang="en-US" sz="3200" b="1" dirty="0">
                <a:latin typeface="Times New Roman"/>
                <a:cs typeface="Times New Roman"/>
              </a:rPr>
              <a:t>It is clear from this that through being in Christ , and in the Holy Spirit, </a:t>
            </a:r>
            <a:r>
              <a:rPr lang="en-US" sz="3200" b="1" dirty="0">
                <a:solidFill>
                  <a:srgbClr val="FF0000"/>
                </a:solidFill>
                <a:latin typeface="Times New Roman"/>
                <a:cs typeface="Times New Roman"/>
              </a:rPr>
              <a:t>we are all one according to the body and according </a:t>
            </a:r>
            <a:r>
              <a:rPr lang="en-US" sz="3200" b="1" dirty="0" smtClean="0">
                <a:solidFill>
                  <a:srgbClr val="FF0000"/>
                </a:solidFill>
                <a:latin typeface="Times New Roman"/>
                <a:cs typeface="Times New Roman"/>
              </a:rPr>
              <a:t>to </a:t>
            </a:r>
            <a:r>
              <a:rPr lang="en-US" sz="3200" b="1" dirty="0">
                <a:solidFill>
                  <a:srgbClr val="FF0000"/>
                </a:solidFill>
                <a:latin typeface="Times New Roman"/>
                <a:cs typeface="Times New Roman"/>
              </a:rPr>
              <a:t>the Spirit </a:t>
            </a:r>
          </a:p>
          <a:p>
            <a:pPr marL="0" indent="0">
              <a:buNone/>
            </a:pPr>
            <a:endParaRPr lang="en-US" dirty="0"/>
          </a:p>
        </p:txBody>
      </p:sp>
    </p:spTree>
    <p:extLst>
      <p:ext uri="{BB962C8B-B14F-4D97-AF65-F5344CB8AC3E}">
        <p14:creationId xmlns:p14="http://schemas.microsoft.com/office/powerpoint/2010/main" val="8856259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latin typeface="Times New Roman"/>
                <a:cs typeface="Times New Roman"/>
              </a:rPr>
              <a:t>The God of the Living</a:t>
            </a:r>
            <a:endParaRPr lang="en-US" b="1" u="sng" dirty="0">
              <a:latin typeface="Times New Roman"/>
              <a:cs typeface="Times New Roman"/>
            </a:endParaRPr>
          </a:p>
        </p:txBody>
      </p:sp>
      <p:sp>
        <p:nvSpPr>
          <p:cNvPr id="3" name="Content Placeholder 2"/>
          <p:cNvSpPr>
            <a:spLocks noGrp="1"/>
          </p:cNvSpPr>
          <p:nvPr>
            <p:ph idx="1"/>
          </p:nvPr>
        </p:nvSpPr>
        <p:spPr/>
        <p:txBody>
          <a:bodyPr>
            <a:noAutofit/>
          </a:bodyPr>
          <a:lstStyle/>
          <a:p>
            <a:pPr algn="ctr"/>
            <a:r>
              <a:rPr lang="en-US" sz="3200" b="1" dirty="0">
                <a:latin typeface="Times New Roman"/>
                <a:cs typeface="Times New Roman"/>
              </a:rPr>
              <a:t>32 ‘I am the God of Abraham, the God of Isaac, and the God of Jacob</a:t>
            </a:r>
            <a:r>
              <a:rPr lang="en-US" sz="3200" b="1" dirty="0" smtClean="0">
                <a:latin typeface="Times New Roman"/>
                <a:cs typeface="Times New Roman"/>
              </a:rPr>
              <a:t>’? </a:t>
            </a:r>
            <a:r>
              <a:rPr lang="en-US" sz="3200" b="1" dirty="0">
                <a:latin typeface="Times New Roman"/>
                <a:cs typeface="Times New Roman"/>
              </a:rPr>
              <a:t>He is not the God of the dead but of the living.”</a:t>
            </a:r>
          </a:p>
          <a:p>
            <a:pPr algn="ctr"/>
            <a:r>
              <a:rPr lang="en-US" sz="3200" b="1" dirty="0">
                <a:latin typeface="Times New Roman"/>
                <a:cs typeface="Times New Roman"/>
              </a:rPr>
              <a:t>33 When the crowds heard this, they were astonished at his teaching</a:t>
            </a:r>
            <a:r>
              <a:rPr lang="en-US" sz="3200" b="1" dirty="0" smtClean="0">
                <a:latin typeface="Times New Roman"/>
                <a:cs typeface="Times New Roman"/>
              </a:rPr>
              <a:t>. Matt 22:32,33</a:t>
            </a:r>
          </a:p>
          <a:p>
            <a:pPr algn="ctr"/>
            <a:r>
              <a:rPr lang="en-US" sz="3200" b="1" dirty="0" smtClean="0">
                <a:latin typeface="Times New Roman"/>
                <a:cs typeface="Times New Roman"/>
              </a:rPr>
              <a:t>Mk 12:27, </a:t>
            </a:r>
            <a:r>
              <a:rPr lang="en-US" sz="3200" b="1" dirty="0" err="1" smtClean="0">
                <a:latin typeface="Times New Roman"/>
                <a:cs typeface="Times New Roman"/>
              </a:rPr>
              <a:t>Lk</a:t>
            </a:r>
            <a:r>
              <a:rPr lang="en-US" sz="3200" b="1" dirty="0" smtClean="0">
                <a:latin typeface="Times New Roman"/>
                <a:cs typeface="Times New Roman"/>
              </a:rPr>
              <a:t> 20:37,38</a:t>
            </a:r>
            <a:endParaRPr lang="en-US" sz="3200" b="1" dirty="0">
              <a:latin typeface="Times New Roman"/>
              <a:cs typeface="Times New Roman"/>
            </a:endParaRPr>
          </a:p>
        </p:txBody>
      </p:sp>
    </p:spTree>
    <p:extLst>
      <p:ext uri="{BB962C8B-B14F-4D97-AF65-F5344CB8AC3E}">
        <p14:creationId xmlns:p14="http://schemas.microsoft.com/office/powerpoint/2010/main" val="37712431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latin typeface="Times New Roman"/>
                <a:cs typeface="Times New Roman"/>
              </a:rPr>
              <a:t>Origen</a:t>
            </a:r>
            <a:endParaRPr lang="en-US" u="sng" dirty="0">
              <a:latin typeface="Times New Roman"/>
              <a:cs typeface="Times New Roman"/>
            </a:endParaRPr>
          </a:p>
        </p:txBody>
      </p:sp>
      <p:sp>
        <p:nvSpPr>
          <p:cNvPr id="3" name="Content Placeholder 2"/>
          <p:cNvSpPr>
            <a:spLocks noGrp="1"/>
          </p:cNvSpPr>
          <p:nvPr>
            <p:ph idx="1"/>
          </p:nvPr>
        </p:nvSpPr>
        <p:spPr>
          <a:xfrm>
            <a:off x="457199" y="2209800"/>
            <a:ext cx="7542320" cy="3916363"/>
          </a:xfrm>
        </p:spPr>
        <p:txBody>
          <a:bodyPr>
            <a:noAutofit/>
          </a:bodyPr>
          <a:lstStyle/>
          <a:p>
            <a:pPr algn="ctr"/>
            <a:r>
              <a:rPr lang="en-US" sz="4000" b="1" dirty="0" smtClean="0">
                <a:latin typeface="Times New Roman"/>
                <a:cs typeface="Times New Roman"/>
              </a:rPr>
              <a:t>But </a:t>
            </a:r>
            <a:r>
              <a:rPr lang="en-US" sz="4000" b="1" dirty="0">
                <a:latin typeface="Times New Roman"/>
                <a:cs typeface="Times New Roman"/>
              </a:rPr>
              <a:t>not the high priest [Christ] alone prays for those who pray sincerely, but also the angels... </a:t>
            </a:r>
            <a:r>
              <a:rPr lang="en-US" sz="4000" b="1" u="sng" dirty="0">
                <a:solidFill>
                  <a:srgbClr val="FF0000"/>
                </a:solidFill>
                <a:latin typeface="Times New Roman"/>
                <a:cs typeface="Times New Roman"/>
              </a:rPr>
              <a:t>as also the souls of the saints who have already fallen asleep</a:t>
            </a:r>
            <a:r>
              <a:rPr lang="en-US" sz="4000" b="1" dirty="0">
                <a:latin typeface="Times New Roman"/>
                <a:cs typeface="Times New Roman"/>
              </a:rPr>
              <a:t> (</a:t>
            </a:r>
            <a:r>
              <a:rPr lang="en-US" sz="4000" b="1" i="1" dirty="0">
                <a:latin typeface="Times New Roman"/>
                <a:cs typeface="Times New Roman"/>
              </a:rPr>
              <a:t>On Prayer II</a:t>
            </a:r>
            <a:r>
              <a:rPr lang="en-US" sz="4000" b="1" dirty="0">
                <a:latin typeface="Times New Roman"/>
                <a:cs typeface="Times New Roman"/>
              </a:rPr>
              <a:t> [A.D. 233]).</a:t>
            </a:r>
          </a:p>
        </p:txBody>
      </p:sp>
    </p:spTree>
    <p:extLst>
      <p:ext uri="{BB962C8B-B14F-4D97-AF65-F5344CB8AC3E}">
        <p14:creationId xmlns:p14="http://schemas.microsoft.com/office/powerpoint/2010/main" val="3360595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a:latin typeface="Times New Roman"/>
                <a:cs typeface="Times New Roman"/>
              </a:rPr>
              <a:t>Gregory </a:t>
            </a:r>
            <a:r>
              <a:rPr lang="en-US" b="1" u="sng" dirty="0" err="1" smtClean="0">
                <a:latin typeface="Times New Roman"/>
                <a:cs typeface="Times New Roman"/>
              </a:rPr>
              <a:t>Nazianzen</a:t>
            </a:r>
            <a:r>
              <a:rPr lang="en-US" b="1" u="sng" dirty="0" smtClean="0">
                <a:latin typeface="Times New Roman"/>
                <a:cs typeface="Times New Roman"/>
              </a:rPr>
              <a:t/>
            </a:r>
            <a:br>
              <a:rPr lang="en-US" b="1" u="sng" dirty="0" smtClean="0">
                <a:latin typeface="Times New Roman"/>
                <a:cs typeface="Times New Roman"/>
              </a:rPr>
            </a:br>
            <a:r>
              <a:rPr lang="en-US" sz="1800" b="1" dirty="0">
                <a:latin typeface="Times New Roman"/>
                <a:cs typeface="Times New Roman"/>
              </a:rPr>
              <a:t> (</a:t>
            </a:r>
            <a:r>
              <a:rPr lang="en-US" sz="1800" b="1" i="1" dirty="0">
                <a:latin typeface="Times New Roman"/>
                <a:cs typeface="Times New Roman"/>
              </a:rPr>
              <a:t>Orations</a:t>
            </a:r>
            <a:r>
              <a:rPr lang="en-US" sz="1800" b="1" dirty="0">
                <a:latin typeface="Times New Roman"/>
                <a:cs typeface="Times New Roman"/>
              </a:rPr>
              <a:t> 18:4 [A.D. 374])</a:t>
            </a:r>
            <a:r>
              <a:rPr lang="en-US" sz="1800" b="1" dirty="0" smtClean="0">
                <a:latin typeface="Times New Roman"/>
                <a:cs typeface="Times New Roman"/>
              </a:rPr>
              <a:t>.</a:t>
            </a:r>
            <a:endParaRPr lang="en-US" sz="1800" u="sng" dirty="0">
              <a:latin typeface="Times New Roman"/>
              <a:cs typeface="Times New Roman"/>
            </a:endParaRPr>
          </a:p>
        </p:txBody>
      </p:sp>
      <p:sp>
        <p:nvSpPr>
          <p:cNvPr id="3" name="Content Placeholder 2"/>
          <p:cNvSpPr>
            <a:spLocks noGrp="1"/>
          </p:cNvSpPr>
          <p:nvPr>
            <p:ph idx="1"/>
          </p:nvPr>
        </p:nvSpPr>
        <p:spPr>
          <a:xfrm>
            <a:off x="303299" y="2209800"/>
            <a:ext cx="8549249" cy="4343400"/>
          </a:xfrm>
        </p:spPr>
        <p:txBody>
          <a:bodyPr>
            <a:noAutofit/>
          </a:bodyPr>
          <a:lstStyle/>
          <a:p>
            <a:pPr algn="ctr"/>
            <a:r>
              <a:rPr lang="en-US" sz="3200" b="1" dirty="0" smtClean="0">
                <a:latin typeface="Times New Roman"/>
                <a:cs typeface="Times New Roman"/>
              </a:rPr>
              <a:t>Yes</a:t>
            </a:r>
            <a:r>
              <a:rPr lang="en-US" sz="3200" b="1" dirty="0">
                <a:latin typeface="Times New Roman"/>
                <a:cs typeface="Times New Roman"/>
              </a:rPr>
              <a:t>, </a:t>
            </a:r>
            <a:r>
              <a:rPr lang="en-US" sz="3200" b="1" u="sng" dirty="0">
                <a:solidFill>
                  <a:srgbClr val="FF0000"/>
                </a:solidFill>
                <a:latin typeface="Times New Roman"/>
                <a:cs typeface="Times New Roman"/>
              </a:rPr>
              <a:t>I am well assured that [my father's] intercession is of more avail now </a:t>
            </a:r>
            <a:r>
              <a:rPr lang="en-US" sz="3200" b="1" dirty="0">
                <a:latin typeface="Times New Roman"/>
                <a:cs typeface="Times New Roman"/>
              </a:rPr>
              <a:t>than was his instruction in former days, since he is closer to God, now that he has shaken off his bodily fetters, and freed his mind from the clay that obscured it, and holds conversation naked with the nakedness of the prime and purest mind . . </a:t>
            </a:r>
            <a:r>
              <a:rPr lang="en-US" sz="3200" b="1" dirty="0" smtClean="0">
                <a:latin typeface="Times New Roman"/>
                <a:cs typeface="Times New Roman"/>
              </a:rPr>
              <a:t>.</a:t>
            </a:r>
            <a:endParaRPr lang="en-US" sz="3200" b="1" dirty="0" smtClean="0">
              <a:latin typeface="Times New Roman"/>
              <a:cs typeface="Times New Roman"/>
            </a:endParaRPr>
          </a:p>
        </p:txBody>
      </p:sp>
    </p:spTree>
    <p:extLst>
      <p:ext uri="{BB962C8B-B14F-4D97-AF65-F5344CB8AC3E}">
        <p14:creationId xmlns:p14="http://schemas.microsoft.com/office/powerpoint/2010/main" val="11476612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t>objections</a:t>
            </a:r>
            <a:endParaRPr lang="en-US" b="1" u="sng" dirty="0"/>
          </a:p>
        </p:txBody>
      </p:sp>
      <p:sp>
        <p:nvSpPr>
          <p:cNvPr id="3" name="Content Placeholder 2"/>
          <p:cNvSpPr>
            <a:spLocks noGrp="1"/>
          </p:cNvSpPr>
          <p:nvPr>
            <p:ph idx="1"/>
          </p:nvPr>
        </p:nvSpPr>
        <p:spPr>
          <a:xfrm>
            <a:off x="457199" y="2209800"/>
            <a:ext cx="6957551" cy="4483025"/>
          </a:xfrm>
        </p:spPr>
        <p:txBody>
          <a:bodyPr>
            <a:normAutofit/>
          </a:bodyPr>
          <a:lstStyle/>
          <a:p>
            <a:pPr marL="457200" indent="-457200">
              <a:buFont typeface="+mj-lt"/>
              <a:buAutoNum type="arabicParenR"/>
            </a:pPr>
            <a:r>
              <a:rPr lang="en-US" sz="2400" b="1" dirty="0" smtClean="0"/>
              <a:t>Do we need another mediator ?</a:t>
            </a:r>
          </a:p>
          <a:p>
            <a:pPr marL="457200" indent="-457200">
              <a:buFont typeface="+mj-lt"/>
              <a:buAutoNum type="arabicParenR"/>
            </a:pPr>
            <a:r>
              <a:rPr lang="en-US" sz="2400" b="1" dirty="0" smtClean="0"/>
              <a:t>Do saints here us.</a:t>
            </a:r>
          </a:p>
          <a:p>
            <a:pPr marL="457200" indent="-457200">
              <a:buFont typeface="+mj-lt"/>
              <a:buAutoNum type="arabicParenR"/>
            </a:pPr>
            <a:r>
              <a:rPr lang="en-US" sz="2400" b="1" dirty="0" smtClean="0"/>
              <a:t>Do saints responsible for our repentance.</a:t>
            </a:r>
          </a:p>
          <a:p>
            <a:pPr marL="457200" indent="-457200">
              <a:buFont typeface="+mj-lt"/>
              <a:buAutoNum type="arabicParenR"/>
            </a:pPr>
            <a:r>
              <a:rPr lang="en-US" sz="2400" b="1" dirty="0" smtClean="0"/>
              <a:t>Do we need their intercession.</a:t>
            </a:r>
          </a:p>
          <a:p>
            <a:pPr marL="457200" indent="-457200">
              <a:buFont typeface="+mj-lt"/>
              <a:buAutoNum type="arabicParenR"/>
            </a:pPr>
            <a:r>
              <a:rPr lang="en-US" sz="2400" b="1" dirty="0" smtClean="0"/>
              <a:t>Is it right to ignore the intercession of the saints.</a:t>
            </a:r>
          </a:p>
          <a:p>
            <a:pPr marL="457200" indent="-457200">
              <a:buFont typeface="+mj-lt"/>
              <a:buAutoNum type="arabicParenR"/>
            </a:pPr>
            <a:r>
              <a:rPr lang="en-US" sz="2400" b="1" dirty="0" smtClean="0"/>
              <a:t>Are we praying for the saints?</a:t>
            </a:r>
          </a:p>
          <a:p>
            <a:pPr marL="0" indent="0">
              <a:buNone/>
            </a:pPr>
            <a:endParaRPr lang="en-US" dirty="0" smtClean="0"/>
          </a:p>
          <a:p>
            <a:pPr marL="457200" indent="-457200">
              <a:buFont typeface="+mj-lt"/>
              <a:buAutoNum type="arabicParenR"/>
            </a:pPr>
            <a:endParaRPr lang="en-US" dirty="0" smtClean="0"/>
          </a:p>
        </p:txBody>
      </p:sp>
    </p:spTree>
    <p:extLst>
      <p:ext uri="{BB962C8B-B14F-4D97-AF65-F5344CB8AC3E}">
        <p14:creationId xmlns:p14="http://schemas.microsoft.com/office/powerpoint/2010/main" val="3318143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pPr algn="ctr"/>
            <a:r>
              <a:rPr lang="en-US" b="1" u="sng" dirty="0" smtClean="0">
                <a:latin typeface="Times New Roman"/>
                <a:cs typeface="Times New Roman"/>
              </a:rPr>
              <a:t>What are we going to cover</a:t>
            </a:r>
            <a:endParaRPr lang="en-US" b="1" u="sng" dirty="0">
              <a:latin typeface="Times New Roman"/>
              <a:cs typeface="Times New Roman"/>
            </a:endParaRPr>
          </a:p>
        </p:txBody>
      </p:sp>
      <p:sp>
        <p:nvSpPr>
          <p:cNvPr id="3" name="Content Placeholder 2"/>
          <p:cNvSpPr>
            <a:spLocks noGrp="1"/>
          </p:cNvSpPr>
          <p:nvPr>
            <p:ph idx="1"/>
          </p:nvPr>
        </p:nvSpPr>
        <p:spPr>
          <a:xfrm>
            <a:off x="457199" y="1944390"/>
            <a:ext cx="6508377" cy="4444403"/>
          </a:xfrm>
        </p:spPr>
        <p:txBody>
          <a:bodyPr>
            <a:normAutofit fontScale="92500" lnSpcReduction="10000"/>
          </a:bodyPr>
          <a:lstStyle/>
          <a:p>
            <a:pPr marL="457200" indent="-457200">
              <a:buFont typeface="+mj-lt"/>
              <a:buAutoNum type="arabicParenR"/>
            </a:pPr>
            <a:r>
              <a:rPr lang="en-US" sz="3600" b="1" dirty="0" smtClean="0">
                <a:latin typeface="Times New Roman"/>
                <a:cs typeface="Times New Roman"/>
              </a:rPr>
              <a:t>Virgin Mary teaches us intercession.</a:t>
            </a:r>
          </a:p>
          <a:p>
            <a:pPr marL="457200" indent="-457200">
              <a:buFont typeface="+mj-lt"/>
              <a:buAutoNum type="arabicParenR"/>
            </a:pPr>
            <a:r>
              <a:rPr lang="en-US" sz="3600" b="1" dirty="0" smtClean="0">
                <a:latin typeface="Times New Roman"/>
                <a:cs typeface="Times New Roman"/>
              </a:rPr>
              <a:t>What </a:t>
            </a:r>
            <a:r>
              <a:rPr lang="en-US" sz="3600" b="1" dirty="0" smtClean="0">
                <a:latin typeface="Times New Roman"/>
                <a:cs typeface="Times New Roman"/>
              </a:rPr>
              <a:t>is intercession? </a:t>
            </a:r>
          </a:p>
          <a:p>
            <a:pPr marL="457200" indent="-457200">
              <a:buFont typeface="+mj-lt"/>
              <a:buAutoNum type="arabicParenR"/>
            </a:pPr>
            <a:r>
              <a:rPr lang="en-US" sz="3600" b="1" dirty="0" smtClean="0">
                <a:latin typeface="Times New Roman"/>
                <a:cs typeface="Times New Roman"/>
              </a:rPr>
              <a:t>Who is the saint</a:t>
            </a:r>
          </a:p>
          <a:p>
            <a:pPr marL="457200" indent="-457200">
              <a:buFont typeface="+mj-lt"/>
              <a:buAutoNum type="arabicParenR"/>
            </a:pPr>
            <a:r>
              <a:rPr lang="en-US" sz="3600" b="1" dirty="0" smtClean="0">
                <a:latin typeface="Times New Roman"/>
                <a:cs typeface="Times New Roman"/>
              </a:rPr>
              <a:t>Eucharistic Approach</a:t>
            </a:r>
          </a:p>
          <a:p>
            <a:pPr marL="457200" indent="-457200">
              <a:buFont typeface="+mj-lt"/>
              <a:buAutoNum type="arabicParenR"/>
            </a:pPr>
            <a:r>
              <a:rPr lang="en-US" sz="3600" b="1" dirty="0" smtClean="0">
                <a:latin typeface="Times New Roman"/>
                <a:cs typeface="Times New Roman"/>
              </a:rPr>
              <a:t>Church  fathers teachings</a:t>
            </a:r>
          </a:p>
          <a:p>
            <a:pPr marL="457200" indent="-457200">
              <a:buFont typeface="+mj-lt"/>
              <a:buAutoNum type="arabicParenR"/>
            </a:pPr>
            <a:r>
              <a:rPr lang="en-US" sz="3600" b="1" dirty="0" smtClean="0">
                <a:latin typeface="Times New Roman"/>
                <a:cs typeface="Times New Roman"/>
              </a:rPr>
              <a:t>Objections</a:t>
            </a:r>
          </a:p>
          <a:p>
            <a:pPr marL="0" indent="0">
              <a:buNone/>
            </a:pPr>
            <a:endParaRPr lang="en-US" dirty="0"/>
          </a:p>
          <a:p>
            <a:pPr marL="0" indent="0">
              <a:buNone/>
            </a:pPr>
            <a:endParaRPr lang="en-US" dirty="0" smtClean="0"/>
          </a:p>
          <a:p>
            <a:pPr marL="457200" indent="-457200">
              <a:buFont typeface="+mj-lt"/>
              <a:buAutoNum type="arabicParenR"/>
            </a:pPr>
            <a:endParaRPr lang="en-US" dirty="0" smtClean="0"/>
          </a:p>
          <a:p>
            <a:pPr marL="457200" indent="-457200">
              <a:buFont typeface="+mj-lt"/>
              <a:buAutoNum type="arabicParenR"/>
            </a:pPr>
            <a:endParaRPr lang="en-US" dirty="0"/>
          </a:p>
        </p:txBody>
      </p:sp>
    </p:spTree>
    <p:extLst>
      <p:ext uri="{BB962C8B-B14F-4D97-AF65-F5344CB8AC3E}">
        <p14:creationId xmlns:p14="http://schemas.microsoft.com/office/powerpoint/2010/main" val="22320940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latin typeface="Times New Roman"/>
                <a:cs typeface="Times New Roman"/>
              </a:rPr>
              <a:t>Objections</a:t>
            </a:r>
            <a:endParaRPr lang="en-US" b="1" u="sng" dirty="0">
              <a:latin typeface="Times New Roman"/>
              <a:cs typeface="Times New Roman"/>
            </a:endParaRPr>
          </a:p>
        </p:txBody>
      </p:sp>
      <p:sp>
        <p:nvSpPr>
          <p:cNvPr id="3" name="Content Placeholder 2"/>
          <p:cNvSpPr>
            <a:spLocks noGrp="1"/>
          </p:cNvSpPr>
          <p:nvPr>
            <p:ph idx="1"/>
          </p:nvPr>
        </p:nvSpPr>
        <p:spPr>
          <a:xfrm>
            <a:off x="457199" y="2209800"/>
            <a:ext cx="8382144" cy="4414380"/>
          </a:xfrm>
        </p:spPr>
        <p:txBody>
          <a:bodyPr>
            <a:normAutofit/>
          </a:bodyPr>
          <a:lstStyle/>
          <a:p>
            <a:pPr algn="ctr"/>
            <a:r>
              <a:rPr lang="en-US" sz="3200" b="1" dirty="0">
                <a:latin typeface="Times New Roman"/>
                <a:cs typeface="Times New Roman"/>
              </a:rPr>
              <a:t>For there is one God and </a:t>
            </a:r>
            <a:r>
              <a:rPr lang="en-US" sz="3200" b="1" u="sng" dirty="0">
                <a:solidFill>
                  <a:srgbClr val="FF0000"/>
                </a:solidFill>
                <a:latin typeface="Times New Roman"/>
                <a:cs typeface="Times New Roman"/>
              </a:rPr>
              <a:t>one mediator between God and mankind</a:t>
            </a:r>
            <a:r>
              <a:rPr lang="en-US" sz="3200" b="1" dirty="0">
                <a:latin typeface="Times New Roman"/>
                <a:cs typeface="Times New Roman"/>
              </a:rPr>
              <a:t>, the man Christ Jesus, </a:t>
            </a:r>
            <a:r>
              <a:rPr lang="en-US" sz="3200" b="1" dirty="0" smtClean="0">
                <a:latin typeface="Times New Roman"/>
                <a:cs typeface="Times New Roman"/>
              </a:rPr>
              <a:t> </a:t>
            </a:r>
            <a:r>
              <a:rPr lang="en-US" sz="3200" dirty="0" smtClean="0">
                <a:latin typeface="Times New Roman"/>
                <a:cs typeface="Times New Roman"/>
              </a:rPr>
              <a:t>1 Tim 2:5</a:t>
            </a:r>
          </a:p>
          <a:p>
            <a:pPr algn="ctr"/>
            <a:r>
              <a:rPr lang="en-US" sz="3200" b="1" dirty="0">
                <a:latin typeface="Times New Roman"/>
                <a:cs typeface="Times New Roman"/>
              </a:rPr>
              <a:t> My dear children, I write this to you so that you will not sin. But if anybody does sin, we have </a:t>
            </a:r>
            <a:r>
              <a:rPr lang="en-US" sz="3200" b="1" u="sng" dirty="0">
                <a:solidFill>
                  <a:srgbClr val="FF0000"/>
                </a:solidFill>
                <a:latin typeface="Times New Roman"/>
                <a:cs typeface="Times New Roman"/>
              </a:rPr>
              <a:t>an advocate with the Father—Jesus Christ, the Righteous One</a:t>
            </a:r>
            <a:r>
              <a:rPr lang="en-US" sz="3200" b="1" dirty="0" smtClean="0">
                <a:latin typeface="Times New Roman"/>
                <a:cs typeface="Times New Roman"/>
              </a:rPr>
              <a:t>. </a:t>
            </a:r>
            <a:r>
              <a:rPr lang="en-US" sz="3200" dirty="0" smtClean="0">
                <a:latin typeface="Times New Roman"/>
                <a:cs typeface="Times New Roman"/>
              </a:rPr>
              <a:t>1 </a:t>
            </a:r>
            <a:r>
              <a:rPr lang="en-US" sz="3200" dirty="0" err="1" smtClean="0">
                <a:latin typeface="Times New Roman"/>
                <a:cs typeface="Times New Roman"/>
              </a:rPr>
              <a:t>Jn</a:t>
            </a:r>
            <a:r>
              <a:rPr lang="en-US" sz="3200" dirty="0" smtClean="0">
                <a:latin typeface="Times New Roman"/>
                <a:cs typeface="Times New Roman"/>
              </a:rPr>
              <a:t> 2:1</a:t>
            </a:r>
            <a:endParaRPr lang="en-US" sz="3200" dirty="0">
              <a:latin typeface="Times New Roman"/>
              <a:cs typeface="Times New Roman"/>
            </a:endParaRPr>
          </a:p>
        </p:txBody>
      </p:sp>
    </p:spTree>
    <p:extLst>
      <p:ext uri="{BB962C8B-B14F-4D97-AF65-F5344CB8AC3E}">
        <p14:creationId xmlns:p14="http://schemas.microsoft.com/office/powerpoint/2010/main" val="1912748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Times New Roman"/>
                <a:cs typeface="Times New Roman"/>
              </a:rPr>
              <a:t>Clement of </a:t>
            </a:r>
            <a:r>
              <a:rPr lang="en-US" b="1" dirty="0" smtClean="0">
                <a:latin typeface="Times New Roman"/>
                <a:cs typeface="Times New Roman"/>
              </a:rPr>
              <a:t>Alexandria</a:t>
            </a:r>
            <a:endParaRPr lang="en-US" dirty="0">
              <a:latin typeface="Times New Roman"/>
              <a:cs typeface="Times New Roman"/>
            </a:endParaRPr>
          </a:p>
        </p:txBody>
      </p:sp>
      <p:sp>
        <p:nvSpPr>
          <p:cNvPr id="3" name="Content Placeholder 2"/>
          <p:cNvSpPr>
            <a:spLocks noGrp="1"/>
          </p:cNvSpPr>
          <p:nvPr>
            <p:ph idx="1"/>
          </p:nvPr>
        </p:nvSpPr>
        <p:spPr>
          <a:xfrm>
            <a:off x="457199" y="2209800"/>
            <a:ext cx="8300568" cy="4349614"/>
          </a:xfrm>
        </p:spPr>
        <p:txBody>
          <a:bodyPr>
            <a:noAutofit/>
          </a:bodyPr>
          <a:lstStyle/>
          <a:p>
            <a:pPr algn="ctr"/>
            <a:r>
              <a:rPr lang="en-US" sz="3600" dirty="0" smtClean="0">
                <a:latin typeface="Times New Roman"/>
                <a:cs typeface="Times New Roman"/>
              </a:rPr>
              <a:t>“</a:t>
            </a:r>
            <a:r>
              <a:rPr lang="en-US" sz="3600" dirty="0">
                <a:latin typeface="Times New Roman"/>
                <a:cs typeface="Times New Roman"/>
              </a:rPr>
              <a:t>In this way is he [the true Christian] always pure for prayer. </a:t>
            </a:r>
            <a:r>
              <a:rPr lang="en-US" sz="3600" b="1" dirty="0">
                <a:solidFill>
                  <a:srgbClr val="FF0000"/>
                </a:solidFill>
                <a:latin typeface="Times New Roman"/>
                <a:cs typeface="Times New Roman"/>
              </a:rPr>
              <a:t>He also prays in the society of angels</a:t>
            </a:r>
            <a:r>
              <a:rPr lang="en-US" sz="3600" dirty="0">
                <a:latin typeface="Times New Roman"/>
                <a:cs typeface="Times New Roman"/>
              </a:rPr>
              <a:t>, as being </a:t>
            </a:r>
            <a:r>
              <a:rPr lang="en-US" sz="3600" b="1" u="sng" dirty="0">
                <a:solidFill>
                  <a:srgbClr val="FF0000"/>
                </a:solidFill>
                <a:latin typeface="Times New Roman"/>
                <a:cs typeface="Times New Roman"/>
              </a:rPr>
              <a:t>already of angelic rank,</a:t>
            </a:r>
            <a:r>
              <a:rPr lang="en-US" sz="3600" dirty="0">
                <a:latin typeface="Times New Roman"/>
                <a:cs typeface="Times New Roman"/>
              </a:rPr>
              <a:t> and he is never out of their holy keeping; and though he pray alone, </a:t>
            </a:r>
            <a:r>
              <a:rPr lang="en-US" sz="3600" b="1" u="sng" dirty="0">
                <a:solidFill>
                  <a:srgbClr val="FF0000"/>
                </a:solidFill>
                <a:latin typeface="Times New Roman"/>
                <a:cs typeface="Times New Roman"/>
              </a:rPr>
              <a:t>he has the choir of the saints standing with him [in prayer</a:t>
            </a:r>
            <a:r>
              <a:rPr lang="en-US" sz="3600" dirty="0">
                <a:latin typeface="Times New Roman"/>
                <a:cs typeface="Times New Roman"/>
              </a:rPr>
              <a:t>]” (</a:t>
            </a:r>
            <a:r>
              <a:rPr lang="en-US" sz="3600" i="1" dirty="0">
                <a:latin typeface="Times New Roman"/>
                <a:cs typeface="Times New Roman"/>
              </a:rPr>
              <a:t>Miscellanies </a:t>
            </a:r>
            <a:r>
              <a:rPr lang="en-US" sz="3600" dirty="0">
                <a:latin typeface="Times New Roman"/>
                <a:cs typeface="Times New Roman"/>
              </a:rPr>
              <a:t>7:12 [A.D. 208]).</a:t>
            </a:r>
            <a:endParaRPr lang="en-US" sz="3600" dirty="0">
              <a:latin typeface="Times New Roman"/>
              <a:cs typeface="Times New Roman"/>
            </a:endParaRPr>
          </a:p>
        </p:txBody>
      </p:sp>
    </p:spTree>
    <p:extLst>
      <p:ext uri="{BB962C8B-B14F-4D97-AF65-F5344CB8AC3E}">
        <p14:creationId xmlns:p14="http://schemas.microsoft.com/office/powerpoint/2010/main" val="2846448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pPr algn="ctr"/>
            <a:r>
              <a:rPr lang="en-US" b="1" u="sng" dirty="0" smtClean="0">
                <a:latin typeface="Times New Roman"/>
                <a:cs typeface="Times New Roman"/>
              </a:rPr>
              <a:t>First Miracle</a:t>
            </a:r>
            <a:endParaRPr lang="en-US" b="1" u="sng" dirty="0">
              <a:latin typeface="Times New Roman"/>
              <a:cs typeface="Times New Roman"/>
            </a:endParaRPr>
          </a:p>
        </p:txBody>
      </p:sp>
      <p:sp>
        <p:nvSpPr>
          <p:cNvPr id="3" name="Content Placeholder 2"/>
          <p:cNvSpPr>
            <a:spLocks noGrp="1"/>
          </p:cNvSpPr>
          <p:nvPr>
            <p:ph idx="1"/>
          </p:nvPr>
        </p:nvSpPr>
        <p:spPr>
          <a:xfrm>
            <a:off x="305549" y="1887517"/>
            <a:ext cx="8205787" cy="4235867"/>
          </a:xfrm>
        </p:spPr>
        <p:txBody>
          <a:bodyPr>
            <a:noAutofit/>
          </a:bodyPr>
          <a:lstStyle/>
          <a:p>
            <a:pPr algn="ctr"/>
            <a:r>
              <a:rPr lang="en-US" sz="2800" dirty="0">
                <a:latin typeface="Times New Roman"/>
                <a:cs typeface="Times New Roman"/>
              </a:rPr>
              <a:t>On </a:t>
            </a:r>
            <a:r>
              <a:rPr lang="en-US" sz="2800" b="1" u="sng" dirty="0">
                <a:solidFill>
                  <a:srgbClr val="FF0000"/>
                </a:solidFill>
                <a:latin typeface="Times New Roman"/>
                <a:cs typeface="Times New Roman"/>
              </a:rPr>
              <a:t>the third day </a:t>
            </a:r>
            <a:r>
              <a:rPr lang="en-US" sz="2800" dirty="0">
                <a:latin typeface="Times New Roman"/>
                <a:cs typeface="Times New Roman"/>
              </a:rPr>
              <a:t>there was a wedding in Cana of Galilee, and the mother of Jesus was there.</a:t>
            </a:r>
            <a:r>
              <a:rPr lang="en-US" sz="2800" b="1" dirty="0" smtClean="0">
                <a:latin typeface="Times New Roman"/>
                <a:cs typeface="Times New Roman"/>
              </a:rPr>
              <a:t>2</a:t>
            </a:r>
            <a:r>
              <a:rPr lang="en-US" sz="2800" b="1" dirty="0">
                <a:latin typeface="Times New Roman"/>
                <a:cs typeface="Times New Roman"/>
              </a:rPr>
              <a:t> </a:t>
            </a:r>
            <a:r>
              <a:rPr lang="en-US" sz="2800" dirty="0">
                <a:latin typeface="Times New Roman"/>
                <a:cs typeface="Times New Roman"/>
              </a:rPr>
              <a:t>On the third day there was a wedding in Cana of Galilee, and the mother of Jesus was there. </a:t>
            </a:r>
            <a:r>
              <a:rPr lang="en-US" sz="2800" b="1" dirty="0">
                <a:latin typeface="Times New Roman"/>
                <a:cs typeface="Times New Roman"/>
              </a:rPr>
              <a:t>2 </a:t>
            </a:r>
            <a:r>
              <a:rPr lang="en-US" sz="2800" dirty="0">
                <a:latin typeface="Times New Roman"/>
                <a:cs typeface="Times New Roman"/>
              </a:rPr>
              <a:t>Now both Jesus and His disciples were invited to the wedding. </a:t>
            </a:r>
            <a:r>
              <a:rPr lang="en-US" sz="2800" b="1" dirty="0">
                <a:latin typeface="Times New Roman"/>
                <a:cs typeface="Times New Roman"/>
              </a:rPr>
              <a:t>3 </a:t>
            </a:r>
            <a:r>
              <a:rPr lang="en-US" sz="2800" dirty="0">
                <a:latin typeface="Times New Roman"/>
                <a:cs typeface="Times New Roman"/>
              </a:rPr>
              <a:t>And when they ran out of wine, </a:t>
            </a:r>
            <a:r>
              <a:rPr lang="en-US" sz="2800" b="1" u="sng" dirty="0">
                <a:solidFill>
                  <a:srgbClr val="FF0000"/>
                </a:solidFill>
                <a:latin typeface="Times New Roman"/>
                <a:cs typeface="Times New Roman"/>
              </a:rPr>
              <a:t>the mother of Jesus said to Him, “They have no wine.</a:t>
            </a:r>
            <a:r>
              <a:rPr lang="en-US" sz="2800" b="1" u="sng" dirty="0" smtClean="0">
                <a:solidFill>
                  <a:srgbClr val="FF0000"/>
                </a:solidFill>
                <a:latin typeface="Times New Roman"/>
                <a:cs typeface="Times New Roman"/>
              </a:rPr>
              <a:t>” </a:t>
            </a:r>
            <a:r>
              <a:rPr lang="en-US" sz="2800" b="1" dirty="0" smtClean="0">
                <a:latin typeface="Times New Roman"/>
                <a:cs typeface="Times New Roman"/>
              </a:rPr>
              <a:t>4</a:t>
            </a:r>
            <a:r>
              <a:rPr lang="en-US" sz="2800" b="1" dirty="0">
                <a:latin typeface="Times New Roman"/>
                <a:cs typeface="Times New Roman"/>
              </a:rPr>
              <a:t> </a:t>
            </a:r>
            <a:r>
              <a:rPr lang="en-US" sz="2800" dirty="0">
                <a:latin typeface="Times New Roman"/>
                <a:cs typeface="Times New Roman"/>
              </a:rPr>
              <a:t>Jesus said to her, “Woman, what does your concern have to do with Me? My hour has not yet come.</a:t>
            </a:r>
            <a:r>
              <a:rPr lang="en-US" sz="2800" dirty="0" smtClean="0">
                <a:latin typeface="Times New Roman"/>
                <a:cs typeface="Times New Roman"/>
              </a:rPr>
              <a:t>” </a:t>
            </a:r>
            <a:r>
              <a:rPr lang="en-US" sz="2800" b="1" dirty="0" smtClean="0">
                <a:latin typeface="Times New Roman"/>
                <a:cs typeface="Times New Roman"/>
              </a:rPr>
              <a:t>5</a:t>
            </a:r>
            <a:r>
              <a:rPr lang="en-US" sz="2800" b="1" dirty="0">
                <a:latin typeface="Times New Roman"/>
                <a:cs typeface="Times New Roman"/>
              </a:rPr>
              <a:t> </a:t>
            </a:r>
            <a:r>
              <a:rPr lang="en-US" sz="2800" b="1" u="sng" dirty="0">
                <a:solidFill>
                  <a:srgbClr val="008000"/>
                </a:solidFill>
                <a:latin typeface="Times New Roman"/>
                <a:cs typeface="Times New Roman"/>
              </a:rPr>
              <a:t>His mother said to the servants, “Whatever He says to you, do </a:t>
            </a:r>
            <a:r>
              <a:rPr lang="en-US" sz="2800" b="1" i="1" u="sng" dirty="0">
                <a:solidFill>
                  <a:srgbClr val="008000"/>
                </a:solidFill>
                <a:latin typeface="Times New Roman"/>
                <a:cs typeface="Times New Roman"/>
              </a:rPr>
              <a:t>it.</a:t>
            </a:r>
            <a:r>
              <a:rPr lang="en-US" sz="2800" b="1" u="sng" dirty="0">
                <a:solidFill>
                  <a:srgbClr val="008000"/>
                </a:solidFill>
                <a:latin typeface="Times New Roman"/>
                <a:cs typeface="Times New Roman"/>
              </a:rPr>
              <a:t>”</a:t>
            </a:r>
            <a:endParaRPr lang="en-US" sz="2800" b="1" u="sng" dirty="0">
              <a:solidFill>
                <a:srgbClr val="008000"/>
              </a:solidFill>
              <a:latin typeface="Times New Roman"/>
              <a:cs typeface="Times New Roman"/>
            </a:endParaRPr>
          </a:p>
        </p:txBody>
      </p:sp>
    </p:spTree>
    <p:extLst>
      <p:ext uri="{BB962C8B-B14F-4D97-AF65-F5344CB8AC3E}">
        <p14:creationId xmlns:p14="http://schemas.microsoft.com/office/powerpoint/2010/main" val="1871823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pPr algn="ctr"/>
            <a:r>
              <a:rPr lang="en-US" b="1" u="sng" dirty="0" smtClean="0">
                <a:latin typeface="Times New Roman"/>
                <a:cs typeface="Times New Roman"/>
              </a:rPr>
              <a:t>First Miracle</a:t>
            </a:r>
            <a:endParaRPr lang="en-US" b="1" u="sng" dirty="0">
              <a:latin typeface="Times New Roman"/>
              <a:cs typeface="Times New Roman"/>
            </a:endParaRPr>
          </a:p>
        </p:txBody>
      </p:sp>
      <p:sp>
        <p:nvSpPr>
          <p:cNvPr id="3" name="Content Placeholder 2"/>
          <p:cNvSpPr>
            <a:spLocks noGrp="1"/>
          </p:cNvSpPr>
          <p:nvPr>
            <p:ph idx="1"/>
          </p:nvPr>
        </p:nvSpPr>
        <p:spPr>
          <a:xfrm>
            <a:off x="457199" y="1895784"/>
            <a:ext cx="7959357" cy="4511967"/>
          </a:xfrm>
        </p:spPr>
        <p:txBody>
          <a:bodyPr>
            <a:noAutofit/>
          </a:bodyPr>
          <a:lstStyle/>
          <a:p>
            <a:r>
              <a:rPr lang="en-US" sz="2400" b="1" dirty="0">
                <a:latin typeface="Times New Roman"/>
                <a:cs typeface="Times New Roman"/>
              </a:rPr>
              <a:t>6 </a:t>
            </a:r>
            <a:r>
              <a:rPr lang="en-US" sz="2400" dirty="0">
                <a:latin typeface="Times New Roman"/>
                <a:cs typeface="Times New Roman"/>
              </a:rPr>
              <a:t>Now there were set there six </a:t>
            </a:r>
            <a:r>
              <a:rPr lang="en-US" sz="2400" dirty="0" err="1">
                <a:latin typeface="Times New Roman"/>
                <a:cs typeface="Times New Roman"/>
              </a:rPr>
              <a:t>waterpots</a:t>
            </a:r>
            <a:r>
              <a:rPr lang="en-US" sz="2400" dirty="0">
                <a:latin typeface="Times New Roman"/>
                <a:cs typeface="Times New Roman"/>
              </a:rPr>
              <a:t> of stone, according to the manner of purification of the Jews, containing twenty or thirty gallons apiece. </a:t>
            </a:r>
            <a:r>
              <a:rPr lang="en-US" sz="2400" b="1" dirty="0">
                <a:latin typeface="Times New Roman"/>
                <a:cs typeface="Times New Roman"/>
              </a:rPr>
              <a:t>7 </a:t>
            </a:r>
            <a:r>
              <a:rPr lang="en-US" sz="2400" b="1" u="sng" dirty="0">
                <a:solidFill>
                  <a:srgbClr val="FF0000"/>
                </a:solidFill>
                <a:latin typeface="Times New Roman"/>
                <a:cs typeface="Times New Roman"/>
              </a:rPr>
              <a:t>Jesus said to them, “Fill the </a:t>
            </a:r>
            <a:r>
              <a:rPr lang="en-US" sz="2400" b="1" u="sng" dirty="0" err="1">
                <a:solidFill>
                  <a:srgbClr val="FF0000"/>
                </a:solidFill>
                <a:latin typeface="Times New Roman"/>
                <a:cs typeface="Times New Roman"/>
              </a:rPr>
              <a:t>waterpots</a:t>
            </a:r>
            <a:r>
              <a:rPr lang="en-US" sz="2400" b="1" u="sng" dirty="0">
                <a:solidFill>
                  <a:srgbClr val="FF0000"/>
                </a:solidFill>
                <a:latin typeface="Times New Roman"/>
                <a:cs typeface="Times New Roman"/>
              </a:rPr>
              <a:t> with water.”</a:t>
            </a:r>
            <a:r>
              <a:rPr lang="en-US" sz="2400" dirty="0">
                <a:latin typeface="Times New Roman"/>
                <a:cs typeface="Times New Roman"/>
              </a:rPr>
              <a:t> And they filled them up to the brim. </a:t>
            </a:r>
            <a:r>
              <a:rPr lang="en-US" sz="2400" b="1" dirty="0">
                <a:latin typeface="Times New Roman"/>
                <a:cs typeface="Times New Roman"/>
              </a:rPr>
              <a:t>8 </a:t>
            </a:r>
            <a:r>
              <a:rPr lang="en-US" sz="2400" dirty="0">
                <a:latin typeface="Times New Roman"/>
                <a:cs typeface="Times New Roman"/>
              </a:rPr>
              <a:t>And He said to them, </a:t>
            </a:r>
            <a:r>
              <a:rPr lang="en-US" sz="2400" b="1" u="sng" dirty="0">
                <a:solidFill>
                  <a:srgbClr val="FF0000"/>
                </a:solidFill>
                <a:latin typeface="Times New Roman"/>
                <a:cs typeface="Times New Roman"/>
              </a:rPr>
              <a:t>“Draw </a:t>
            </a:r>
            <a:r>
              <a:rPr lang="en-US" sz="2400" b="1" i="1" u="sng" dirty="0">
                <a:solidFill>
                  <a:srgbClr val="FF0000"/>
                </a:solidFill>
                <a:latin typeface="Times New Roman"/>
                <a:cs typeface="Times New Roman"/>
              </a:rPr>
              <a:t>some</a:t>
            </a:r>
            <a:r>
              <a:rPr lang="en-US" sz="2400" b="1" u="sng" dirty="0">
                <a:solidFill>
                  <a:srgbClr val="FF0000"/>
                </a:solidFill>
                <a:latin typeface="Times New Roman"/>
                <a:cs typeface="Times New Roman"/>
              </a:rPr>
              <a:t> out now, and take </a:t>
            </a:r>
            <a:r>
              <a:rPr lang="en-US" sz="2400" b="1" i="1" u="sng" dirty="0">
                <a:solidFill>
                  <a:srgbClr val="FF0000"/>
                </a:solidFill>
                <a:latin typeface="Times New Roman"/>
                <a:cs typeface="Times New Roman"/>
              </a:rPr>
              <a:t>it</a:t>
            </a:r>
            <a:r>
              <a:rPr lang="en-US" sz="2400" b="1" u="sng" dirty="0">
                <a:solidFill>
                  <a:srgbClr val="FF0000"/>
                </a:solidFill>
                <a:latin typeface="Times New Roman"/>
                <a:cs typeface="Times New Roman"/>
              </a:rPr>
              <a:t> to the master of the feast.” </a:t>
            </a:r>
            <a:r>
              <a:rPr lang="en-US" sz="2400" dirty="0">
                <a:latin typeface="Times New Roman"/>
                <a:cs typeface="Times New Roman"/>
              </a:rPr>
              <a:t>And they took </a:t>
            </a:r>
            <a:r>
              <a:rPr lang="en-US" sz="2400" i="1" dirty="0">
                <a:latin typeface="Times New Roman"/>
                <a:cs typeface="Times New Roman"/>
              </a:rPr>
              <a:t>it.</a:t>
            </a:r>
            <a:r>
              <a:rPr lang="en-US" sz="2400" dirty="0">
                <a:latin typeface="Times New Roman"/>
                <a:cs typeface="Times New Roman"/>
              </a:rPr>
              <a:t> </a:t>
            </a:r>
            <a:r>
              <a:rPr lang="en-US" sz="2400" b="1" dirty="0">
                <a:latin typeface="Times New Roman"/>
                <a:cs typeface="Times New Roman"/>
              </a:rPr>
              <a:t>9 </a:t>
            </a:r>
            <a:r>
              <a:rPr lang="en-US" sz="2400" dirty="0">
                <a:latin typeface="Times New Roman"/>
                <a:cs typeface="Times New Roman"/>
              </a:rPr>
              <a:t>When the master of the feast had tasted the water that was made wine, and did not know where it came from (but the servants who had drawn the water knew), the master of the feast called the bridegroom. </a:t>
            </a:r>
            <a:r>
              <a:rPr lang="en-US" sz="2400" b="1" dirty="0">
                <a:latin typeface="Times New Roman"/>
                <a:cs typeface="Times New Roman"/>
              </a:rPr>
              <a:t>10 </a:t>
            </a:r>
            <a:r>
              <a:rPr lang="en-US" sz="2400" dirty="0">
                <a:latin typeface="Times New Roman"/>
                <a:cs typeface="Times New Roman"/>
              </a:rPr>
              <a:t>And he said to him, “Every man at the beginning sets out the good wine, and when the </a:t>
            </a:r>
            <a:r>
              <a:rPr lang="en-US" sz="2400" i="1" dirty="0">
                <a:latin typeface="Times New Roman"/>
                <a:cs typeface="Times New Roman"/>
              </a:rPr>
              <a:t>guests</a:t>
            </a:r>
            <a:r>
              <a:rPr lang="en-US" sz="2400" dirty="0">
                <a:latin typeface="Times New Roman"/>
                <a:cs typeface="Times New Roman"/>
              </a:rPr>
              <a:t> have well drunk, then the inferior. </a:t>
            </a:r>
            <a:r>
              <a:rPr lang="en-US" sz="2400" b="1" u="sng" dirty="0">
                <a:solidFill>
                  <a:srgbClr val="FF0000"/>
                </a:solidFill>
                <a:latin typeface="Times New Roman"/>
                <a:cs typeface="Times New Roman"/>
              </a:rPr>
              <a:t>You have kept the good wine until now!”</a:t>
            </a:r>
            <a:endParaRPr lang="en-US" sz="2400" b="1" u="sng" dirty="0">
              <a:solidFill>
                <a:srgbClr val="FF0000"/>
              </a:solidFill>
              <a:latin typeface="Times New Roman"/>
              <a:cs typeface="Times New Roman"/>
            </a:endParaRPr>
          </a:p>
        </p:txBody>
      </p:sp>
    </p:spTree>
    <p:extLst>
      <p:ext uri="{BB962C8B-B14F-4D97-AF65-F5344CB8AC3E}">
        <p14:creationId xmlns:p14="http://schemas.microsoft.com/office/powerpoint/2010/main" val="288276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latin typeface="Times New Roman"/>
                <a:cs typeface="Times New Roman"/>
              </a:rPr>
              <a:t>Virgin Mary Teaches us intercession</a:t>
            </a:r>
            <a:endParaRPr lang="en-US" b="1" u="sng" dirty="0">
              <a:latin typeface="Times New Roman"/>
              <a:cs typeface="Times New Roman"/>
            </a:endParaRPr>
          </a:p>
        </p:txBody>
      </p:sp>
      <p:sp>
        <p:nvSpPr>
          <p:cNvPr id="3" name="Content Placeholder 2"/>
          <p:cNvSpPr>
            <a:spLocks noGrp="1"/>
          </p:cNvSpPr>
          <p:nvPr>
            <p:ph idx="1"/>
          </p:nvPr>
        </p:nvSpPr>
        <p:spPr>
          <a:xfrm>
            <a:off x="457199" y="2209800"/>
            <a:ext cx="7826663" cy="4197951"/>
          </a:xfrm>
        </p:spPr>
        <p:txBody>
          <a:bodyPr>
            <a:normAutofit/>
          </a:bodyPr>
          <a:lstStyle/>
          <a:p>
            <a:pPr marL="457200" indent="-457200">
              <a:buFont typeface="+mj-ea"/>
              <a:buAutoNum type="circleNumDbPlain"/>
            </a:pPr>
            <a:r>
              <a:rPr lang="en-US" sz="2800" dirty="0" smtClean="0">
                <a:latin typeface="Times New Roman"/>
                <a:cs typeface="Times New Roman"/>
              </a:rPr>
              <a:t>She was in His Presence</a:t>
            </a:r>
          </a:p>
          <a:p>
            <a:pPr marL="457200" indent="-457200">
              <a:buFont typeface="+mj-ea"/>
              <a:buAutoNum type="circleNumDbPlain"/>
            </a:pPr>
            <a:r>
              <a:rPr lang="en-US" sz="2800" dirty="0" smtClean="0">
                <a:latin typeface="Times New Roman"/>
                <a:cs typeface="Times New Roman"/>
              </a:rPr>
              <a:t>She was watching the situation</a:t>
            </a:r>
          </a:p>
          <a:p>
            <a:pPr marL="457200" indent="-457200">
              <a:buFont typeface="+mj-ea"/>
              <a:buAutoNum type="circleNumDbPlain"/>
            </a:pPr>
            <a:r>
              <a:rPr lang="en-US" sz="2800" dirty="0" smtClean="0">
                <a:latin typeface="Times New Roman"/>
                <a:cs typeface="Times New Roman"/>
              </a:rPr>
              <a:t>She told Him without Knowing what is he going to do.</a:t>
            </a:r>
          </a:p>
          <a:p>
            <a:pPr marL="457200" indent="-457200">
              <a:buFont typeface="+mj-ea"/>
              <a:buAutoNum type="circleNumDbPlain"/>
            </a:pPr>
            <a:r>
              <a:rPr lang="en-US" sz="2800" dirty="0" smtClean="0">
                <a:latin typeface="Times New Roman"/>
                <a:cs typeface="Times New Roman"/>
              </a:rPr>
              <a:t>She told them to Obey Him</a:t>
            </a:r>
          </a:p>
          <a:p>
            <a:pPr marL="457200" indent="-457200">
              <a:buFont typeface="+mj-ea"/>
              <a:buAutoNum type="circleNumDbPlain"/>
            </a:pPr>
            <a:r>
              <a:rPr lang="en-US" sz="2800" dirty="0" smtClean="0">
                <a:latin typeface="Times New Roman"/>
                <a:cs typeface="Times New Roman"/>
              </a:rPr>
              <a:t>They obeyed twice ( Filling then distributing)</a:t>
            </a:r>
          </a:p>
          <a:p>
            <a:pPr marL="457200" indent="-457200">
              <a:buFont typeface="+mj-ea"/>
              <a:buAutoNum type="circleNumDbPlain"/>
            </a:pPr>
            <a:endParaRPr lang="en-US" dirty="0" smtClean="0"/>
          </a:p>
          <a:p>
            <a:pPr marL="457200" indent="-457200">
              <a:buFont typeface="+mj-ea"/>
              <a:buAutoNum type="circleNumDbPlain"/>
            </a:pPr>
            <a:endParaRPr lang="en-US" dirty="0"/>
          </a:p>
        </p:txBody>
      </p:sp>
    </p:spTree>
    <p:extLst>
      <p:ext uri="{BB962C8B-B14F-4D97-AF65-F5344CB8AC3E}">
        <p14:creationId xmlns:p14="http://schemas.microsoft.com/office/powerpoint/2010/main" val="826489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Pope </a:t>
            </a:r>
            <a:r>
              <a:rPr lang="en-US" dirty="0" err="1" smtClean="0"/>
              <a:t>Shenouda</a:t>
            </a:r>
            <a:r>
              <a:rPr lang="en-US" dirty="0" smtClean="0"/>
              <a:t> III </a:t>
            </a:r>
            <a:r>
              <a:rPr lang="en-US" sz="2800" u="sng" dirty="0" smtClean="0"/>
              <a:t>(comparative theology)</a:t>
            </a:r>
            <a:endParaRPr lang="en-US" sz="2800" u="sng" dirty="0"/>
          </a:p>
        </p:txBody>
      </p:sp>
      <p:sp>
        <p:nvSpPr>
          <p:cNvPr id="3" name="Content Placeholder 2"/>
          <p:cNvSpPr>
            <a:spLocks noGrp="1"/>
          </p:cNvSpPr>
          <p:nvPr>
            <p:ph idx="1"/>
          </p:nvPr>
        </p:nvSpPr>
        <p:spPr>
          <a:xfrm>
            <a:off x="457199" y="2209800"/>
            <a:ext cx="8128001" cy="4445000"/>
          </a:xfrm>
        </p:spPr>
        <p:txBody>
          <a:bodyPr>
            <a:noAutofit/>
          </a:bodyPr>
          <a:lstStyle/>
          <a:p>
            <a:pPr algn="ctr"/>
            <a:r>
              <a:rPr lang="en-US" sz="2800" b="1" dirty="0"/>
              <a:t>The intercessions of the saints for us are merely praying for us; they are of the pleading type, which is completely different to Christ's atoning mediation</a:t>
            </a:r>
          </a:p>
          <a:p>
            <a:pPr algn="ctr"/>
            <a:r>
              <a:rPr lang="en-US" sz="2800" b="1" dirty="0"/>
              <a:t>This is sanctioned by the Holy Bible which says: </a:t>
            </a:r>
            <a:r>
              <a:rPr lang="en-US" sz="2800" b="1" i="1" dirty="0"/>
              <a:t>"...pray for one another" </a:t>
            </a:r>
            <a:r>
              <a:rPr lang="en-US" sz="2800" b="1" dirty="0"/>
              <a:t>(Jas.5: 16). The saints themselves asked people to pray for them. St. Paul said to the Thessalonians: </a:t>
            </a:r>
            <a:r>
              <a:rPr lang="en-US" sz="2800" b="1" i="1" dirty="0"/>
              <a:t>"...pray for us" </a:t>
            </a:r>
            <a:r>
              <a:rPr lang="en-US" sz="2800" b="1" dirty="0"/>
              <a:t>(2Thess.3: 1) </a:t>
            </a:r>
          </a:p>
        </p:txBody>
      </p:sp>
    </p:spTree>
    <p:extLst>
      <p:ext uri="{BB962C8B-B14F-4D97-AF65-F5344CB8AC3E}">
        <p14:creationId xmlns:p14="http://schemas.microsoft.com/office/powerpoint/2010/main" val="1159471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u="sng" dirty="0" smtClean="0"/>
              <a:t>Who is the saint</a:t>
            </a:r>
            <a:endParaRPr lang="en-US" sz="4000" b="1" u="sng" dirty="0"/>
          </a:p>
        </p:txBody>
      </p:sp>
      <p:sp>
        <p:nvSpPr>
          <p:cNvPr id="3" name="Content Placeholder 2"/>
          <p:cNvSpPr>
            <a:spLocks noGrp="1"/>
          </p:cNvSpPr>
          <p:nvPr>
            <p:ph idx="1"/>
          </p:nvPr>
        </p:nvSpPr>
        <p:spPr/>
        <p:txBody>
          <a:bodyPr>
            <a:normAutofit lnSpcReduction="10000"/>
          </a:bodyPr>
          <a:lstStyle/>
          <a:p>
            <a:pPr algn="ctr"/>
            <a:r>
              <a:rPr lang="en-US" sz="3200" b="1" dirty="0"/>
              <a:t> </a:t>
            </a:r>
            <a:r>
              <a:rPr lang="en-US" sz="3200" dirty="0"/>
              <a:t>Paul, an apostle of Christ Jesus by the will of God</a:t>
            </a:r>
            <a:r>
              <a:rPr lang="en-US" sz="3200" dirty="0" smtClean="0"/>
              <a:t>,  To </a:t>
            </a:r>
            <a:r>
              <a:rPr lang="en-US" sz="3200" b="1" u="sng" dirty="0"/>
              <a:t>God’s holy people </a:t>
            </a:r>
            <a:r>
              <a:rPr lang="en-US" sz="3200" dirty="0"/>
              <a:t>in Ephesus</a:t>
            </a:r>
            <a:r>
              <a:rPr lang="en-US" sz="3200" dirty="0" smtClean="0"/>
              <a:t>, </a:t>
            </a:r>
            <a:r>
              <a:rPr lang="en-US" sz="3200" dirty="0"/>
              <a:t>the faithful in Christ Jesus</a:t>
            </a:r>
            <a:r>
              <a:rPr lang="en-US" sz="3200" dirty="0" smtClean="0"/>
              <a:t>: </a:t>
            </a:r>
            <a:r>
              <a:rPr lang="en-US" sz="3200" dirty="0"/>
              <a:t>For he chose us in him before the creation of the world to be </a:t>
            </a:r>
            <a:r>
              <a:rPr lang="en-US" sz="3200" b="1" u="sng" dirty="0"/>
              <a:t>holy</a:t>
            </a:r>
            <a:r>
              <a:rPr lang="en-US" sz="3200" dirty="0"/>
              <a:t> and blameless in his sight. In </a:t>
            </a:r>
            <a:r>
              <a:rPr lang="en-US" sz="3200" dirty="0" smtClean="0"/>
              <a:t>love. </a:t>
            </a:r>
            <a:r>
              <a:rPr lang="en-US" dirty="0" err="1" smtClean="0"/>
              <a:t>Eph</a:t>
            </a:r>
            <a:r>
              <a:rPr lang="en-US" dirty="0" smtClean="0"/>
              <a:t> 1:1,4</a:t>
            </a:r>
            <a:endParaRPr lang="en-US" dirty="0"/>
          </a:p>
        </p:txBody>
      </p:sp>
    </p:spTree>
    <p:extLst>
      <p:ext uri="{BB962C8B-B14F-4D97-AF65-F5344CB8AC3E}">
        <p14:creationId xmlns:p14="http://schemas.microsoft.com/office/powerpoint/2010/main" val="3518751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u="sng" dirty="0" smtClean="0"/>
              <a:t>Eucharistic Approach</a:t>
            </a:r>
            <a:endParaRPr lang="en-US" sz="4000" b="1" u="sng" dirty="0"/>
          </a:p>
        </p:txBody>
      </p:sp>
      <p:sp>
        <p:nvSpPr>
          <p:cNvPr id="3" name="Content Placeholder 2"/>
          <p:cNvSpPr>
            <a:spLocks noGrp="1"/>
          </p:cNvSpPr>
          <p:nvPr>
            <p:ph idx="1"/>
          </p:nvPr>
        </p:nvSpPr>
        <p:spPr/>
        <p:txBody>
          <a:bodyPr>
            <a:normAutofit/>
          </a:bodyPr>
          <a:lstStyle/>
          <a:p>
            <a:r>
              <a:rPr lang="en-US" sz="4000" b="1" dirty="0" smtClean="0"/>
              <a:t>Eucharist and Time</a:t>
            </a:r>
          </a:p>
          <a:p>
            <a:r>
              <a:rPr lang="en-US" sz="4000" b="1" dirty="0" smtClean="0"/>
              <a:t>Eucharist and Unity</a:t>
            </a:r>
          </a:p>
          <a:p>
            <a:r>
              <a:rPr lang="en-US" sz="4000" b="1" dirty="0" smtClean="0"/>
              <a:t>Eucharist and the commemoration of the saints</a:t>
            </a:r>
          </a:p>
        </p:txBody>
      </p:sp>
    </p:spTree>
    <p:extLst>
      <p:ext uri="{BB962C8B-B14F-4D97-AF65-F5344CB8AC3E}">
        <p14:creationId xmlns:p14="http://schemas.microsoft.com/office/powerpoint/2010/main" val="3818088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wrap="square" lIns="91440" tIns="45720" rIns="91440" bIns="45720" numCol="1" anchorCtr="0" compatLnSpc="1">
            <a:prstTxWarp prst="textNoShape">
              <a:avLst/>
            </a:prstTxWarp>
          </a:bodyPr>
          <a:lstStyle/>
          <a:p>
            <a:pPr algn="ctr"/>
            <a:r>
              <a:rPr lang="el-GR" b="1" u="sng" cap="none" dirty="0" smtClean="0">
                <a:solidFill>
                  <a:srgbClr val="FF0000"/>
                </a:solidFill>
                <a:latin typeface="Century Schoolbook" charset="0"/>
              </a:rPr>
              <a:t>χρόνος</a:t>
            </a:r>
            <a:r>
              <a:rPr lang="en-GB" b="1" u="sng" cap="none" dirty="0" smtClean="0">
                <a:solidFill>
                  <a:srgbClr val="FF0000"/>
                </a:solidFill>
                <a:latin typeface="Century Schoolbook" charset="0"/>
              </a:rPr>
              <a:t> = </a:t>
            </a:r>
            <a:r>
              <a:rPr lang="en-GB" b="1" u="sng" cap="none" dirty="0">
                <a:solidFill>
                  <a:srgbClr val="FF0000"/>
                </a:solidFill>
                <a:latin typeface="Century Schoolbook" charset="0"/>
              </a:rPr>
              <a:t>G5550</a:t>
            </a:r>
            <a:endParaRPr lang="en-US" b="1" u="sng" cap="none" dirty="0">
              <a:solidFill>
                <a:srgbClr val="FF0000"/>
              </a:solidFill>
              <a:latin typeface="Century Schoolbook" charset="0"/>
            </a:endParaRPr>
          </a:p>
        </p:txBody>
      </p:sp>
      <p:sp>
        <p:nvSpPr>
          <p:cNvPr id="9219" name="Content Placeholder 2"/>
          <p:cNvSpPr>
            <a:spLocks noGrp="1"/>
          </p:cNvSpPr>
          <p:nvPr>
            <p:ph idx="1"/>
          </p:nvPr>
        </p:nvSpPr>
        <p:spPr>
          <a:xfrm>
            <a:off x="731820" y="1984375"/>
            <a:ext cx="7467600" cy="4873625"/>
          </a:xfrm>
        </p:spPr>
        <p:txBody>
          <a:bodyPr/>
          <a:lstStyle/>
          <a:p>
            <a:pPr algn="ctr"/>
            <a:r>
              <a:rPr lang="en-US" sz="2400" dirty="0">
                <a:latin typeface="Century Schoolbook" charset="0"/>
              </a:rPr>
              <a:t>The first Greek term is </a:t>
            </a:r>
            <a:r>
              <a:rPr lang="en-US" sz="2400" b="1" i="1" dirty="0" err="1">
                <a:solidFill>
                  <a:srgbClr val="FF0000"/>
                </a:solidFill>
                <a:latin typeface="Century Schoolbook" charset="0"/>
              </a:rPr>
              <a:t>chronos</a:t>
            </a:r>
            <a:r>
              <a:rPr lang="en-US" sz="2400" dirty="0">
                <a:latin typeface="Century Schoolbook" charset="0"/>
              </a:rPr>
              <a:t>, meaning time on the move, time as before and after, time as the future passing through the present and so becoming the past. From this Greek word </a:t>
            </a:r>
            <a:r>
              <a:rPr lang="en-US" sz="2400" dirty="0" err="1">
                <a:latin typeface="Century Schoolbook" charset="0"/>
              </a:rPr>
              <a:t>chronos</a:t>
            </a:r>
            <a:r>
              <a:rPr lang="en-US" sz="2400" dirty="0">
                <a:latin typeface="Century Schoolbook" charset="0"/>
              </a:rPr>
              <a:t> we derive such English terms as </a:t>
            </a:r>
            <a:r>
              <a:rPr lang="en-US" sz="2400" b="1" u="sng" dirty="0">
                <a:solidFill>
                  <a:srgbClr val="FF0000"/>
                </a:solidFill>
                <a:latin typeface="Century Schoolbook" charset="0"/>
              </a:rPr>
              <a:t>chronic, chronicle, and chronology</a:t>
            </a:r>
            <a:r>
              <a:rPr lang="en-US" sz="2400" dirty="0">
                <a:latin typeface="Century Schoolbook" charset="0"/>
              </a:rPr>
              <a:t>. Thus, we call an illness </a:t>
            </a:r>
            <a:r>
              <a:rPr lang="en-US" sz="2400" b="1" dirty="0">
                <a:solidFill>
                  <a:srgbClr val="FF0000"/>
                </a:solidFill>
                <a:latin typeface="Century Schoolbook" charset="0"/>
              </a:rPr>
              <a:t>chronic</a:t>
            </a:r>
            <a:r>
              <a:rPr lang="en-US" sz="2400" dirty="0">
                <a:latin typeface="Century Schoolbook" charset="0"/>
              </a:rPr>
              <a:t> if it </a:t>
            </a:r>
            <a:r>
              <a:rPr lang="en-US" sz="2400" b="1" dirty="0">
                <a:solidFill>
                  <a:srgbClr val="FF0000"/>
                </a:solidFill>
                <a:latin typeface="Century Schoolbook" charset="0"/>
              </a:rPr>
              <a:t>lasts a long time</a:t>
            </a:r>
            <a:r>
              <a:rPr lang="en-US" sz="2400" dirty="0">
                <a:latin typeface="Century Schoolbook" charset="0"/>
              </a:rPr>
              <a:t>. A chronicle is an account of events through a sequence of time. </a:t>
            </a:r>
            <a:r>
              <a:rPr lang="en-US" sz="2400" b="1" dirty="0">
                <a:solidFill>
                  <a:srgbClr val="FF0000"/>
                </a:solidFill>
                <a:latin typeface="Century Schoolbook" charset="0"/>
              </a:rPr>
              <a:t>Chronology</a:t>
            </a:r>
            <a:r>
              <a:rPr lang="en-US" sz="2400" dirty="0">
                <a:latin typeface="Century Schoolbook" charset="0"/>
              </a:rPr>
              <a:t> is the itemized, studied measurement of time.</a:t>
            </a:r>
          </a:p>
          <a:p>
            <a:endParaRPr lang="en-US" dirty="0">
              <a:latin typeface="Century Schoolbook" charset="0"/>
            </a:endParaRPr>
          </a:p>
        </p:txBody>
      </p:sp>
    </p:spTree>
    <p:extLst>
      <p:ext uri="{BB962C8B-B14F-4D97-AF65-F5344CB8AC3E}">
        <p14:creationId xmlns:p14="http://schemas.microsoft.com/office/powerpoint/2010/main" val="3835109761"/>
      </p:ext>
    </p:extLst>
  </p:cSld>
  <p:clrMapOvr>
    <a:masterClrMapping/>
  </p:clrMapOvr>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1166</TotalTime>
  <Words>968</Words>
  <Application>Microsoft Macintosh PowerPoint</Application>
  <PresentationFormat>On-screen Show (4:3)</PresentationFormat>
  <Paragraphs>71</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Plaza</vt:lpstr>
      <vt:lpstr>Virgin Mary Teaches us: (5) Intercession</vt:lpstr>
      <vt:lpstr>What are we going to cover</vt:lpstr>
      <vt:lpstr>First Miracle</vt:lpstr>
      <vt:lpstr>First Miracle</vt:lpstr>
      <vt:lpstr>Virgin Mary Teaches us intercession</vt:lpstr>
      <vt:lpstr>Pope Shenouda III (comparative theology)</vt:lpstr>
      <vt:lpstr>Who is the saint</vt:lpstr>
      <vt:lpstr>Eucharistic Approach</vt:lpstr>
      <vt:lpstr>χρόνος = G5550</vt:lpstr>
      <vt:lpstr>χρόνος = G5550</vt:lpstr>
      <vt:lpstr>καιρός = G 2540</vt:lpstr>
      <vt:lpstr>καιρός = G 2540</vt:lpstr>
      <vt:lpstr>Liturgy of St Basil</vt:lpstr>
      <vt:lpstr>St Cyril of Alexandria Dialogue 1 on the Trinity </vt:lpstr>
      <vt:lpstr>St Cyril of Alexandria Dialogue 1 on the Trinity </vt:lpstr>
      <vt:lpstr>The God of the Living</vt:lpstr>
      <vt:lpstr>Origen</vt:lpstr>
      <vt:lpstr>Gregory Nazianzen  (Orations 18:4 [A.D. 374]).</vt:lpstr>
      <vt:lpstr>objections</vt:lpstr>
      <vt:lpstr>Objections</vt:lpstr>
      <vt:lpstr>Clement of Alexandria</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Father Mark Aziz</dc:creator>
  <cp:lastModifiedBy>Abouna</cp:lastModifiedBy>
  <cp:revision>15</cp:revision>
  <dcterms:created xsi:type="dcterms:W3CDTF">2014-02-22T18:40:43Z</dcterms:created>
  <dcterms:modified xsi:type="dcterms:W3CDTF">2016-08-20T20:22:25Z</dcterms:modified>
</cp:coreProperties>
</file>