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72" r:id="rId12"/>
    <p:sldId id="271" r:id="rId13"/>
    <p:sldId id="270" r:id="rId14"/>
    <p:sldId id="269" r:id="rId15"/>
    <p:sldId id="268" r:id="rId16"/>
    <p:sldId id="267" r:id="rId17"/>
    <p:sldId id="26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9" d="100"/>
          <a:sy n="49" d="100"/>
        </p:scale>
        <p:origin x="-208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DDBF5C-42CF-B349-989A-0E26928D1DB8}" type="datetimeFigureOut">
              <a:rPr lang="en-US" smtClean="0"/>
              <a:t>17/08/16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9355F4-3A66-A443-8D9B-7142A665B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290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292E74A-5CBF-C343-B626-025015B5E9BD}" type="slidenum">
              <a:rPr lang="en-US"/>
              <a:pPr/>
              <a:t>17</a:t>
            </a:fld>
            <a:endParaRPr lang="en-US"/>
          </a:p>
        </p:txBody>
      </p:sp>
      <p:sp>
        <p:nvSpPr>
          <p:cNvPr id="3481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481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17/08/16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17/08/16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17/08/16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17/08/16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17/08/16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17/08/16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17/08/16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17/08/16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17/08/16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17/08/16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17/08/16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17/08/16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17/08/16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17/08/16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17/08/16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17/08/16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17/08/16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17/08/16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17/08/16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4785" y="4208929"/>
            <a:ext cx="8364583" cy="1048684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/>
                <a:cs typeface="Times New Roman"/>
              </a:rPr>
              <a:t>Virgin Mary Teaches us : (3) Synergy</a:t>
            </a:r>
            <a:endParaRPr lang="en-US" sz="4000" b="1" dirty="0">
              <a:latin typeface="Times New Roman"/>
              <a:cs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5194" y="5257800"/>
            <a:ext cx="7344174" cy="621792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 smtClean="0">
                <a:latin typeface="Times New Roman"/>
                <a:cs typeface="Times New Roman"/>
              </a:rPr>
              <a:t>St Maurice and St </a:t>
            </a:r>
            <a:r>
              <a:rPr lang="en-US" sz="2000" b="1" dirty="0" err="1" smtClean="0">
                <a:latin typeface="Times New Roman"/>
                <a:cs typeface="Times New Roman"/>
              </a:rPr>
              <a:t>Verena</a:t>
            </a:r>
            <a:r>
              <a:rPr lang="en-US" sz="2000" b="1" dirty="0" smtClean="0">
                <a:latin typeface="Times New Roman"/>
                <a:cs typeface="Times New Roman"/>
              </a:rPr>
              <a:t> Church – Virgin Mary’s Revival</a:t>
            </a:r>
          </a:p>
          <a:p>
            <a:pPr algn="ctr"/>
            <a:r>
              <a:rPr lang="en-US" sz="2000" b="1" dirty="0" smtClean="0">
                <a:latin typeface="Times New Roman"/>
                <a:cs typeface="Times New Roman"/>
              </a:rPr>
              <a:t>18.08.2016</a:t>
            </a:r>
            <a:endParaRPr lang="en-US" sz="2000" b="1" dirty="0">
              <a:latin typeface="Times New Roman"/>
              <a:cs typeface="Times New Roman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5194" y="398929"/>
            <a:ext cx="2825803" cy="3592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742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7761" y="262831"/>
            <a:ext cx="1132250" cy="1439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784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7761" y="262831"/>
            <a:ext cx="1132250" cy="1439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784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7761" y="262831"/>
            <a:ext cx="1132250" cy="1439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784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7761" y="262831"/>
            <a:ext cx="1132250" cy="1439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784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7761" y="262831"/>
            <a:ext cx="1132250" cy="1439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784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7761" y="262831"/>
            <a:ext cx="1132250" cy="1439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7842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7761" y="262831"/>
            <a:ext cx="1132250" cy="1439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7842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1" y="-41359"/>
            <a:ext cx="9144000" cy="6899359"/>
          </a:xfrm>
          <a:prstGeom prst="rect">
            <a:avLst/>
          </a:prstGeom>
        </p:spPr>
      </p:pic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29563"/>
            <a:ext cx="6508750" cy="1143000"/>
          </a:xfrm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4000" b="1" u="sng" dirty="0">
                <a:solidFill>
                  <a:srgbClr val="C00000"/>
                </a:solidFill>
              </a:rPr>
              <a:t>St Augustine </a:t>
            </a: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0" y="1446200"/>
            <a:ext cx="7361238" cy="541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228600" indent="-2270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spcBef>
                <a:spcPts val="1800"/>
              </a:spcBef>
              <a:spcAft>
                <a:spcPts val="1425"/>
              </a:spcAft>
              <a:buClr>
                <a:srgbClr val="990000"/>
              </a:buClr>
              <a:buFont typeface="Wingdings" charset="0"/>
              <a:buChar char="v"/>
            </a:pPr>
            <a:r>
              <a:rPr lang="en-US" sz="3600" dirty="0">
                <a:solidFill>
                  <a:srgbClr val="333333"/>
                </a:solidFill>
                <a:latin typeface="Century Gothic" charset="0"/>
              </a:rPr>
              <a:t>"I (Christ) am the food of </a:t>
            </a:r>
            <a:r>
              <a:rPr lang="en-US" sz="3600" b="1" dirty="0">
                <a:solidFill>
                  <a:srgbClr val="C00000"/>
                </a:solidFill>
                <a:latin typeface="Century Gothic" charset="0"/>
              </a:rPr>
              <a:t>full-grown men</a:t>
            </a:r>
            <a:r>
              <a:rPr lang="en-US" sz="3600" dirty="0">
                <a:solidFill>
                  <a:srgbClr val="333333"/>
                </a:solidFill>
                <a:latin typeface="Century Gothic" charset="0"/>
              </a:rPr>
              <a:t>. Grow and you shall feed on me. But you </a:t>
            </a:r>
            <a:r>
              <a:rPr lang="en-US" sz="3600" b="1" dirty="0">
                <a:solidFill>
                  <a:srgbClr val="C00000"/>
                </a:solidFill>
                <a:latin typeface="Century Gothic" charset="0"/>
              </a:rPr>
              <a:t>shall not change me </a:t>
            </a:r>
            <a:r>
              <a:rPr lang="en-US" sz="3600" dirty="0">
                <a:solidFill>
                  <a:srgbClr val="333333"/>
                </a:solidFill>
                <a:latin typeface="Century Gothic" charset="0"/>
              </a:rPr>
              <a:t>into your own substance, as you do with the food of your body, </a:t>
            </a:r>
            <a:r>
              <a:rPr lang="en-US" sz="3600" b="1" dirty="0">
                <a:solidFill>
                  <a:srgbClr val="C00000"/>
                </a:solidFill>
                <a:latin typeface="Century Gothic" charset="0"/>
              </a:rPr>
              <a:t>instead you shall be changed into me</a:t>
            </a:r>
            <a:r>
              <a:rPr lang="en-US" sz="3600" dirty="0">
                <a:solidFill>
                  <a:srgbClr val="333333"/>
                </a:solidFill>
                <a:latin typeface="Century Gothic" charset="0"/>
              </a:rPr>
              <a:t>“.</a:t>
            </a:r>
          </a:p>
          <a:p>
            <a:pPr algn="ctr" hangingPunct="1">
              <a:lnSpc>
                <a:spcPct val="100000"/>
              </a:lnSpc>
              <a:spcBef>
                <a:spcPts val="1800"/>
              </a:spcBef>
              <a:spcAft>
                <a:spcPts val="1425"/>
              </a:spcAft>
              <a:buClrTx/>
              <a:buSzTx/>
              <a:buFontTx/>
              <a:buNone/>
            </a:pPr>
            <a:r>
              <a:rPr lang="en-US" sz="2000" dirty="0">
                <a:solidFill>
                  <a:srgbClr val="333333"/>
                </a:solidFill>
                <a:latin typeface="Century Gothic" charset="0"/>
              </a:rPr>
              <a:t> </a:t>
            </a:r>
            <a:r>
              <a:rPr lang="en-US" sz="1400" dirty="0">
                <a:solidFill>
                  <a:srgbClr val="333333"/>
                </a:solidFill>
                <a:latin typeface="Century Gothic" charset="0"/>
              </a:rPr>
              <a:t>Confessions, VII 10 (PL 32, 742) </a:t>
            </a:r>
            <a:r>
              <a:rPr lang="en-US" sz="1400" dirty="0" err="1">
                <a:solidFill>
                  <a:srgbClr val="333333"/>
                </a:solidFill>
                <a:latin typeface="Century Gothic" charset="0"/>
              </a:rPr>
              <a:t>ed</a:t>
            </a:r>
            <a:r>
              <a:rPr lang="en-US" sz="1400" dirty="0">
                <a:solidFill>
                  <a:srgbClr val="333333"/>
                </a:solidFill>
                <a:latin typeface="Century Gothic" charset="0"/>
              </a:rPr>
              <a:t> &amp; </a:t>
            </a:r>
            <a:r>
              <a:rPr lang="en-US" sz="1400" dirty="0" err="1">
                <a:solidFill>
                  <a:srgbClr val="333333"/>
                </a:solidFill>
                <a:latin typeface="Century Gothic" charset="0"/>
              </a:rPr>
              <a:t>trs</a:t>
            </a:r>
            <a:r>
              <a:rPr lang="en-US" sz="1400" dirty="0">
                <a:solidFill>
                  <a:srgbClr val="333333"/>
                </a:solidFill>
                <a:latin typeface="Century Gothic" charset="0"/>
              </a:rPr>
              <a:t>. R.S. Pine-Coffin, Penguin 1971, p. 147.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1238" y="1655763"/>
            <a:ext cx="1433512" cy="191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382041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/>
                <a:cs typeface="Times New Roman"/>
              </a:rPr>
              <a:t>Synergy = </a:t>
            </a:r>
            <a:r>
              <a:rPr lang="en-US" dirty="0" err="1" smtClean="0">
                <a:latin typeface="Times New Roman"/>
                <a:cs typeface="Times New Roman"/>
              </a:rPr>
              <a:t>Synergia</a:t>
            </a:r>
            <a:r>
              <a:rPr lang="en-US" dirty="0" smtClean="0">
                <a:latin typeface="Times New Roman"/>
                <a:cs typeface="Times New Roman"/>
              </a:rPr>
              <a:t> = </a:t>
            </a:r>
            <a:r>
              <a:rPr lang="el-GR" dirty="0" smtClean="0"/>
              <a:t>συνεργός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u="sng" dirty="0" smtClean="0">
                <a:latin typeface="Times New Roman"/>
                <a:cs typeface="Times New Roman"/>
              </a:rPr>
              <a:t>G4904</a:t>
            </a:r>
            <a:endParaRPr lang="en-US" u="sng" dirty="0">
              <a:latin typeface="Times New Roman"/>
              <a:cs typeface="Times New Roman"/>
            </a:endParaRPr>
          </a:p>
        </p:txBody>
      </p:sp>
      <p:pic>
        <p:nvPicPr>
          <p:cNvPr id="7" name="Picture 6" descr="Screen Shot 2016-08-17 at 22.21.5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283" y="2317128"/>
            <a:ext cx="6272478" cy="348906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7761" y="262831"/>
            <a:ext cx="1132250" cy="1439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92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114238" cy="4299488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/>
                <a:cs typeface="Times New Roman"/>
              </a:rPr>
              <a:t>26 </a:t>
            </a:r>
            <a:r>
              <a:rPr lang="en-US" dirty="0">
                <a:latin typeface="Times New Roman"/>
                <a:cs typeface="Times New Roman"/>
              </a:rPr>
              <a:t>Now in the sixth month the angel Gabriel was </a:t>
            </a:r>
            <a:r>
              <a:rPr lang="en-US" b="1" u="sng" dirty="0">
                <a:solidFill>
                  <a:srgbClr val="FF0000"/>
                </a:solidFill>
                <a:latin typeface="Times New Roman"/>
                <a:cs typeface="Times New Roman"/>
              </a:rPr>
              <a:t>sent by God </a:t>
            </a:r>
            <a:r>
              <a:rPr lang="en-US" dirty="0">
                <a:latin typeface="Times New Roman"/>
                <a:cs typeface="Times New Roman"/>
              </a:rPr>
              <a:t>to a city of Galilee named Nazareth, </a:t>
            </a:r>
            <a:r>
              <a:rPr lang="en-US" b="1" dirty="0">
                <a:latin typeface="Times New Roman"/>
                <a:cs typeface="Times New Roman"/>
              </a:rPr>
              <a:t>27</a:t>
            </a:r>
            <a:r>
              <a:rPr lang="en-US" b="1" u="sng" dirty="0">
                <a:solidFill>
                  <a:srgbClr val="008000"/>
                </a:solidFill>
                <a:latin typeface="Times New Roman"/>
                <a:cs typeface="Times New Roman"/>
              </a:rPr>
              <a:t> to a virgin betrothed </a:t>
            </a:r>
            <a:r>
              <a:rPr lang="en-US" dirty="0">
                <a:latin typeface="Times New Roman"/>
                <a:cs typeface="Times New Roman"/>
              </a:rPr>
              <a:t>to a man whose name was Joseph, of the house of David. The virgin’s name </a:t>
            </a:r>
            <a:r>
              <a:rPr lang="en-US" i="1" dirty="0">
                <a:latin typeface="Times New Roman"/>
                <a:cs typeface="Times New Roman"/>
              </a:rPr>
              <a:t>was</a:t>
            </a:r>
            <a:r>
              <a:rPr lang="en-US" dirty="0">
                <a:latin typeface="Times New Roman"/>
                <a:cs typeface="Times New Roman"/>
              </a:rPr>
              <a:t> Mary. </a:t>
            </a:r>
            <a:r>
              <a:rPr lang="en-US" b="1" dirty="0">
                <a:latin typeface="Times New Roman"/>
                <a:cs typeface="Times New Roman"/>
              </a:rPr>
              <a:t>28 </a:t>
            </a:r>
            <a:r>
              <a:rPr lang="en-US" dirty="0">
                <a:latin typeface="Times New Roman"/>
                <a:cs typeface="Times New Roman"/>
              </a:rPr>
              <a:t>And having come in, the angel said to her, “Rejoice, highly favored </a:t>
            </a:r>
            <a:r>
              <a:rPr lang="en-US" i="1" dirty="0">
                <a:latin typeface="Times New Roman"/>
                <a:cs typeface="Times New Roman"/>
              </a:rPr>
              <a:t>one,</a:t>
            </a:r>
            <a:r>
              <a:rPr lang="en-US" dirty="0">
                <a:latin typeface="Times New Roman"/>
                <a:cs typeface="Times New Roman"/>
              </a:rPr>
              <a:t> the Lord </a:t>
            </a:r>
            <a:r>
              <a:rPr lang="en-US" i="1" dirty="0">
                <a:latin typeface="Times New Roman"/>
                <a:cs typeface="Times New Roman"/>
              </a:rPr>
              <a:t>is</a:t>
            </a:r>
            <a:r>
              <a:rPr lang="en-US" dirty="0">
                <a:latin typeface="Times New Roman"/>
                <a:cs typeface="Times New Roman"/>
              </a:rPr>
              <a:t> with you; blessed </a:t>
            </a:r>
            <a:r>
              <a:rPr lang="en-US" i="1" dirty="0">
                <a:latin typeface="Times New Roman"/>
                <a:cs typeface="Times New Roman"/>
              </a:rPr>
              <a:t>are</a:t>
            </a:r>
            <a:r>
              <a:rPr lang="en-US" dirty="0">
                <a:latin typeface="Times New Roman"/>
                <a:cs typeface="Times New Roman"/>
              </a:rPr>
              <a:t> you among women!</a:t>
            </a:r>
            <a:r>
              <a:rPr lang="en-US" dirty="0" smtClean="0">
                <a:latin typeface="Times New Roman"/>
                <a:cs typeface="Times New Roman"/>
              </a:rPr>
              <a:t>”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b="1" dirty="0" smtClean="0">
                <a:latin typeface="Times New Roman"/>
                <a:cs typeface="Times New Roman"/>
              </a:rPr>
              <a:t>29</a:t>
            </a:r>
            <a:r>
              <a:rPr lang="en-US" b="1" dirty="0">
                <a:latin typeface="Times New Roman"/>
                <a:cs typeface="Times New Roman"/>
              </a:rPr>
              <a:t> </a:t>
            </a:r>
            <a:r>
              <a:rPr lang="en-US" dirty="0">
                <a:latin typeface="Times New Roman"/>
                <a:cs typeface="Times New Roman"/>
              </a:rPr>
              <a:t>But when she saw </a:t>
            </a:r>
            <a:r>
              <a:rPr lang="en-US" i="1" dirty="0">
                <a:latin typeface="Times New Roman"/>
                <a:cs typeface="Times New Roman"/>
              </a:rPr>
              <a:t>him</a:t>
            </a:r>
            <a:r>
              <a:rPr lang="en-US" i="1" dirty="0" smtClean="0">
                <a:latin typeface="Times New Roman"/>
                <a:cs typeface="Times New Roman"/>
              </a:rPr>
              <a:t>,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she was troubled at his saying, and considered what manner of greeting this was. </a:t>
            </a:r>
            <a:r>
              <a:rPr lang="en-US" b="1" dirty="0">
                <a:latin typeface="Times New Roman"/>
                <a:cs typeface="Times New Roman"/>
              </a:rPr>
              <a:t>30 </a:t>
            </a:r>
            <a:r>
              <a:rPr lang="en-US" dirty="0">
                <a:latin typeface="Times New Roman"/>
                <a:cs typeface="Times New Roman"/>
              </a:rPr>
              <a:t>Then the angel said to her, “Do not be afraid, Mary, for you have found favor with God. </a:t>
            </a:r>
            <a:r>
              <a:rPr lang="en-US" b="1" dirty="0">
                <a:latin typeface="Times New Roman"/>
                <a:cs typeface="Times New Roman"/>
              </a:rPr>
              <a:t>31 </a:t>
            </a:r>
            <a:r>
              <a:rPr lang="en-US" b="1" dirty="0">
                <a:solidFill>
                  <a:srgbClr val="FF0000"/>
                </a:solidFill>
                <a:latin typeface="Times New Roman"/>
                <a:cs typeface="Times New Roman"/>
              </a:rPr>
              <a:t>And behold, you will conceive in your womb and bring forth a Son, and shall call His name Jesus</a:t>
            </a:r>
            <a:r>
              <a:rPr lang="en-US" dirty="0">
                <a:latin typeface="Times New Roman"/>
                <a:cs typeface="Times New Roman"/>
              </a:rPr>
              <a:t>. </a:t>
            </a:r>
            <a:r>
              <a:rPr lang="en-US" b="1" dirty="0">
                <a:latin typeface="Times New Roman"/>
                <a:cs typeface="Times New Roman"/>
              </a:rPr>
              <a:t>32 </a:t>
            </a:r>
            <a:r>
              <a:rPr lang="en-US" dirty="0">
                <a:latin typeface="Times New Roman"/>
                <a:cs typeface="Times New Roman"/>
              </a:rPr>
              <a:t>He will be great, and will be called the Son of the Highest; and the Lord God will give Him the throne of His father David. </a:t>
            </a:r>
            <a:r>
              <a:rPr lang="en-US" b="1" dirty="0">
                <a:latin typeface="Times New Roman"/>
                <a:cs typeface="Times New Roman"/>
              </a:rPr>
              <a:t>33 </a:t>
            </a:r>
            <a:r>
              <a:rPr lang="en-US" dirty="0">
                <a:latin typeface="Times New Roman"/>
                <a:cs typeface="Times New Roman"/>
              </a:rPr>
              <a:t>And He will reign over the house of Jacob forever, and of His kingdom there will be no end.”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7761" y="262831"/>
            <a:ext cx="1132250" cy="1439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98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34 </a:t>
            </a:r>
            <a:r>
              <a:rPr lang="en-US" b="1" u="sng" dirty="0">
                <a:solidFill>
                  <a:srgbClr val="008000"/>
                </a:solidFill>
              </a:rPr>
              <a:t>Then Mary said to the angel, “How can this be, since I do not know a man?</a:t>
            </a:r>
            <a:r>
              <a:rPr lang="en-US" b="1" u="sng" dirty="0" smtClean="0">
                <a:solidFill>
                  <a:srgbClr val="008000"/>
                </a:solidFill>
              </a:rPr>
              <a:t>” </a:t>
            </a:r>
            <a:r>
              <a:rPr lang="en-US" b="1" dirty="0" smtClean="0"/>
              <a:t>35</a:t>
            </a:r>
            <a:r>
              <a:rPr lang="en-US" b="1" dirty="0"/>
              <a:t> </a:t>
            </a:r>
            <a:r>
              <a:rPr lang="en-US" b="1" u="sng" dirty="0">
                <a:solidFill>
                  <a:srgbClr val="FF0000"/>
                </a:solidFill>
              </a:rPr>
              <a:t>And the angel answered and said to her, “</a:t>
            </a:r>
            <a:r>
              <a:rPr lang="en-US" b="1" i="1" u="sng" dirty="0">
                <a:solidFill>
                  <a:srgbClr val="FF0000"/>
                </a:solidFill>
              </a:rPr>
              <a:t>The</a:t>
            </a:r>
            <a:r>
              <a:rPr lang="en-US" b="1" u="sng" dirty="0">
                <a:solidFill>
                  <a:srgbClr val="FF0000"/>
                </a:solidFill>
              </a:rPr>
              <a:t> Holy Spirit will come upon you, </a:t>
            </a:r>
            <a:r>
              <a:rPr lang="en-US" dirty="0"/>
              <a:t>and the power of the Highest will overshadow you; therefore, also, that Holy One who is to be born will be called the Son of God. </a:t>
            </a:r>
            <a:r>
              <a:rPr lang="en-US" b="1" dirty="0"/>
              <a:t>36 </a:t>
            </a:r>
            <a:r>
              <a:rPr lang="en-US" dirty="0"/>
              <a:t>Now indeed, Elizabeth your relative has also conceived a son in her old age; and this is now the sixth month for her who was called barren. </a:t>
            </a:r>
            <a:r>
              <a:rPr lang="en-US" b="1" dirty="0"/>
              <a:t>37 </a:t>
            </a:r>
            <a:r>
              <a:rPr lang="en-US" dirty="0"/>
              <a:t>For with God nothing will be impossible.</a:t>
            </a:r>
            <a:r>
              <a:rPr lang="en-US" dirty="0" smtClean="0"/>
              <a:t>” </a:t>
            </a:r>
            <a:r>
              <a:rPr lang="en-US" b="1" dirty="0" smtClean="0"/>
              <a:t>38</a:t>
            </a:r>
            <a:r>
              <a:rPr lang="en-US" b="1" dirty="0"/>
              <a:t> </a:t>
            </a:r>
            <a:r>
              <a:rPr lang="en-US" b="1" u="sng" dirty="0">
                <a:solidFill>
                  <a:srgbClr val="008000"/>
                </a:solidFill>
              </a:rPr>
              <a:t>Then Mary said, “Behold the maidservant of the Lord! Let it be to me according to your word.” </a:t>
            </a:r>
            <a:r>
              <a:rPr lang="en-US" dirty="0"/>
              <a:t>And the angel departed from her.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7761" y="262831"/>
            <a:ext cx="1132250" cy="1439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847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>
                <a:latin typeface="Times New Roman"/>
                <a:cs typeface="Times New Roman"/>
              </a:rPr>
              <a:t>St John </a:t>
            </a:r>
            <a:r>
              <a:rPr lang="en-US" sz="4000" dirty="0" err="1" smtClean="0">
                <a:latin typeface="Times New Roman"/>
                <a:cs typeface="Times New Roman"/>
              </a:rPr>
              <a:t>Cassian</a:t>
            </a:r>
            <a:r>
              <a:rPr lang="en-US" sz="4000" dirty="0" smtClean="0">
                <a:latin typeface="Times New Roman"/>
                <a:cs typeface="Times New Roman"/>
              </a:rPr>
              <a:t/>
            </a:r>
            <a:br>
              <a:rPr lang="en-US" sz="4000" dirty="0" smtClean="0">
                <a:latin typeface="Times New Roman"/>
                <a:cs typeface="Times New Roman"/>
              </a:rPr>
            </a:br>
            <a:r>
              <a:rPr lang="en-US" sz="2400" u="sng" dirty="0">
                <a:latin typeface="Times New Roman"/>
                <a:cs typeface="Times New Roman"/>
              </a:rPr>
              <a:t>(Conversations with the Desert Fathers, 18)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093829" cy="3916363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latin typeface="Times New Roman"/>
                <a:cs typeface="Times New Roman"/>
              </a:rPr>
              <a:t>"These two, namely, 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grace and free will, although they seem opposed,</a:t>
            </a:r>
            <a:r>
              <a:rPr lang="en-US" sz="3600" dirty="0">
                <a:latin typeface="Times New Roman"/>
                <a:cs typeface="Times New Roman"/>
              </a:rPr>
              <a:t> in fact are complementary...Were we to deny the one or the other, we would appear to 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have abandoned the Faith of the Church</a:t>
            </a:r>
            <a:r>
              <a:rPr lang="en-US" sz="3600" dirty="0" smtClean="0">
                <a:latin typeface="Times New Roman"/>
                <a:cs typeface="Times New Roman"/>
              </a:rPr>
              <a:t>.”</a:t>
            </a:r>
            <a:endParaRPr lang="en-US" sz="3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89079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Grace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378701" cy="4229100"/>
          </a:xfrm>
        </p:spPr>
        <p:txBody>
          <a:bodyPr>
            <a:noAutofit/>
          </a:bodyPr>
          <a:lstStyle/>
          <a:p>
            <a:r>
              <a:rPr lang="en-US" sz="3200" b="1" dirty="0"/>
              <a:t>7 </a:t>
            </a:r>
            <a:r>
              <a:rPr lang="en-US" sz="3200" dirty="0"/>
              <a:t>that in the ages to come He might show the exceeding riches of </a:t>
            </a:r>
            <a:r>
              <a:rPr lang="en-US" sz="3200" b="1" u="sng" dirty="0">
                <a:solidFill>
                  <a:srgbClr val="FF0000"/>
                </a:solidFill>
              </a:rPr>
              <a:t>His grace</a:t>
            </a:r>
            <a:r>
              <a:rPr lang="en-US" sz="3200" dirty="0"/>
              <a:t> in </a:t>
            </a:r>
            <a:r>
              <a:rPr lang="en-US" sz="3200" i="1" dirty="0"/>
              <a:t>His</a:t>
            </a:r>
            <a:r>
              <a:rPr lang="en-US" sz="3200" dirty="0"/>
              <a:t> kindness toward us in Christ Jesus. </a:t>
            </a:r>
            <a:r>
              <a:rPr lang="en-US" sz="3200" b="1" dirty="0"/>
              <a:t>8 </a:t>
            </a:r>
            <a:r>
              <a:rPr lang="en-US" sz="3200" dirty="0"/>
              <a:t>For </a:t>
            </a:r>
            <a:r>
              <a:rPr lang="en-US" sz="3200" b="1" u="sng" dirty="0">
                <a:solidFill>
                  <a:srgbClr val="FF0000"/>
                </a:solidFill>
              </a:rPr>
              <a:t>by grace </a:t>
            </a:r>
            <a:r>
              <a:rPr lang="en-US" sz="3200" dirty="0"/>
              <a:t>you have been saved through faith, and that not of yourselves; </a:t>
            </a:r>
            <a:r>
              <a:rPr lang="en-US" sz="3200" i="1" dirty="0"/>
              <a:t>it is</a:t>
            </a:r>
            <a:r>
              <a:rPr lang="en-US" sz="3200" dirty="0"/>
              <a:t> the gift of God, </a:t>
            </a:r>
            <a:r>
              <a:rPr lang="en-US" sz="3200" b="1" dirty="0"/>
              <a:t>9 </a:t>
            </a:r>
            <a:r>
              <a:rPr lang="en-US" sz="3200" dirty="0"/>
              <a:t>not of works, lest anyone should boast. </a:t>
            </a:r>
            <a:r>
              <a:rPr lang="en-US" sz="3200" dirty="0" smtClean="0"/>
              <a:t> </a:t>
            </a:r>
            <a:r>
              <a:rPr lang="en-US" sz="3200" dirty="0" err="1" smtClean="0"/>
              <a:t>Eph</a:t>
            </a:r>
            <a:r>
              <a:rPr lang="en-US" sz="3200" dirty="0" smtClean="0"/>
              <a:t> 2:7-9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68354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Free Will 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/>
              <a:t>10 </a:t>
            </a:r>
            <a:r>
              <a:rPr lang="en-US" sz="4000" dirty="0"/>
              <a:t>For we are His </a:t>
            </a:r>
            <a:r>
              <a:rPr lang="en-US" sz="4000" b="1" dirty="0">
                <a:solidFill>
                  <a:srgbClr val="FF0000"/>
                </a:solidFill>
              </a:rPr>
              <a:t>workmanship</a:t>
            </a:r>
            <a:r>
              <a:rPr lang="en-US" sz="4000" dirty="0"/>
              <a:t>, </a:t>
            </a:r>
            <a:r>
              <a:rPr lang="en-US" sz="4000" b="1" dirty="0">
                <a:solidFill>
                  <a:srgbClr val="FF0000"/>
                </a:solidFill>
              </a:rPr>
              <a:t>created </a:t>
            </a:r>
            <a:r>
              <a:rPr lang="en-US" sz="4000" u="sng" dirty="0">
                <a:solidFill>
                  <a:srgbClr val="FF0000"/>
                </a:solidFill>
              </a:rPr>
              <a:t>in</a:t>
            </a:r>
            <a:r>
              <a:rPr lang="en-US" sz="4000" dirty="0"/>
              <a:t> Christ Jesus for </a:t>
            </a:r>
            <a:r>
              <a:rPr lang="en-US" sz="4000" b="1" u="sng" dirty="0">
                <a:solidFill>
                  <a:srgbClr val="FF0000"/>
                </a:solidFill>
              </a:rPr>
              <a:t>good works</a:t>
            </a:r>
            <a:r>
              <a:rPr lang="en-US" sz="4000" dirty="0"/>
              <a:t>, which God </a:t>
            </a:r>
            <a:r>
              <a:rPr lang="en-US" sz="4000" u="sng" dirty="0">
                <a:solidFill>
                  <a:srgbClr val="FF0000"/>
                </a:solidFill>
              </a:rPr>
              <a:t>prepared</a:t>
            </a:r>
            <a:r>
              <a:rPr lang="en-US" sz="4000" dirty="0"/>
              <a:t> beforehand that we should </a:t>
            </a:r>
            <a:r>
              <a:rPr lang="en-US" sz="4000" b="1" dirty="0">
                <a:solidFill>
                  <a:srgbClr val="FF0000"/>
                </a:solidFill>
              </a:rPr>
              <a:t>walk in them</a:t>
            </a:r>
            <a:r>
              <a:rPr lang="en-US" sz="4000" dirty="0"/>
              <a:t>. </a:t>
            </a:r>
            <a:r>
              <a:rPr lang="en-US" sz="4000" dirty="0" smtClean="0"/>
              <a:t> </a:t>
            </a:r>
            <a:r>
              <a:rPr lang="en-US" sz="4000" dirty="0" err="1" smtClean="0"/>
              <a:t>Eph</a:t>
            </a:r>
            <a:r>
              <a:rPr lang="en-US" sz="4000" dirty="0" smtClean="0"/>
              <a:t> 2:10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67651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57200"/>
            <a:ext cx="6508377" cy="1143000"/>
          </a:xfrm>
        </p:spPr>
        <p:txBody>
          <a:bodyPr/>
          <a:lstStyle/>
          <a:p>
            <a:pPr algn="ctr"/>
            <a:r>
              <a:rPr lang="en-US" b="1" u="sng" dirty="0" smtClean="0"/>
              <a:t>Insulting the spirit of Grace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43100"/>
            <a:ext cx="6508377" cy="3916363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/>
              <a:t>Of how much worse </a:t>
            </a:r>
            <a:r>
              <a:rPr lang="en-US" sz="3200" b="1" u="sng" dirty="0">
                <a:solidFill>
                  <a:srgbClr val="FF0000"/>
                </a:solidFill>
              </a:rPr>
              <a:t>punishment</a:t>
            </a:r>
            <a:r>
              <a:rPr lang="en-US" sz="3200" b="1" dirty="0"/>
              <a:t>, do you suppose, will he be thought worthy who has </a:t>
            </a:r>
            <a:r>
              <a:rPr lang="en-US" sz="3200" b="1" u="sng" dirty="0">
                <a:solidFill>
                  <a:srgbClr val="FF0000"/>
                </a:solidFill>
              </a:rPr>
              <a:t>trampled the Son of God underfoot</a:t>
            </a:r>
            <a:r>
              <a:rPr lang="en-US" sz="3200" b="1" dirty="0"/>
              <a:t>, counted the blood of the covenant by which he was sanctified a </a:t>
            </a:r>
            <a:r>
              <a:rPr lang="en-US" sz="3200" b="1" u="sng" dirty="0">
                <a:solidFill>
                  <a:srgbClr val="FF0000"/>
                </a:solidFill>
              </a:rPr>
              <a:t>common thing</a:t>
            </a:r>
            <a:r>
              <a:rPr lang="en-US" sz="3200" b="1" dirty="0"/>
              <a:t>, and insulted the </a:t>
            </a:r>
            <a:r>
              <a:rPr lang="en-US" sz="3200" b="1" u="sng" dirty="0">
                <a:solidFill>
                  <a:srgbClr val="FF0000"/>
                </a:solidFill>
              </a:rPr>
              <a:t>Spirit of grace</a:t>
            </a:r>
            <a:r>
              <a:rPr lang="en-US" sz="3200" b="1" u="sng" dirty="0" smtClean="0">
                <a:solidFill>
                  <a:srgbClr val="FF0000"/>
                </a:solidFill>
              </a:rPr>
              <a:t>?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Heb</a:t>
            </a:r>
            <a:r>
              <a:rPr lang="en-US" sz="3200" b="1" dirty="0" smtClean="0"/>
              <a:t> 10:29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362686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7761" y="262831"/>
            <a:ext cx="1132250" cy="1439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112943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32</TotalTime>
  <Words>219</Words>
  <Application>Microsoft Macintosh PowerPoint</Application>
  <PresentationFormat>On-screen Show (4:3)</PresentationFormat>
  <Paragraphs>18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Plaza</vt:lpstr>
      <vt:lpstr>Virgin Mary Teaches us : (3) Synergy</vt:lpstr>
      <vt:lpstr>Synergy = Synergia = συνεργός G4904</vt:lpstr>
      <vt:lpstr>PowerPoint Presentation</vt:lpstr>
      <vt:lpstr>PowerPoint Presentation</vt:lpstr>
      <vt:lpstr>St John Cassian (Conversations with the Desert Fathers, 18) </vt:lpstr>
      <vt:lpstr>Grace</vt:lpstr>
      <vt:lpstr>Free Will </vt:lpstr>
      <vt:lpstr>Insulting the spirit of Grace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 Augustine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Abouna</dc:creator>
  <cp:lastModifiedBy>Abouna</cp:lastModifiedBy>
  <cp:revision>4</cp:revision>
  <dcterms:created xsi:type="dcterms:W3CDTF">2016-08-18T02:18:54Z</dcterms:created>
  <dcterms:modified xsi:type="dcterms:W3CDTF">2016-08-18T02:51:43Z</dcterms:modified>
</cp:coreProperties>
</file>