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89" r:id="rId4"/>
    <p:sldId id="296" r:id="rId5"/>
    <p:sldId id="290" r:id="rId6"/>
    <p:sldId id="291" r:id="rId7"/>
    <p:sldId id="297" r:id="rId8"/>
    <p:sldId id="294" r:id="rId9"/>
    <p:sldId id="257" r:id="rId10"/>
    <p:sldId id="260" r:id="rId11"/>
    <p:sldId id="261" r:id="rId12"/>
    <p:sldId id="277" r:id="rId13"/>
    <p:sldId id="281" r:id="rId14"/>
    <p:sldId id="272" r:id="rId15"/>
    <p:sldId id="278" r:id="rId16"/>
    <p:sldId id="295" r:id="rId17"/>
    <p:sldId id="283" r:id="rId18"/>
    <p:sldId id="264" r:id="rId19"/>
    <p:sldId id="265" r:id="rId20"/>
    <p:sldId id="266" r:id="rId21"/>
    <p:sldId id="267" r:id="rId22"/>
    <p:sldId id="268" r:id="rId23"/>
    <p:sldId id="269" r:id="rId24"/>
    <p:sldId id="279" r:id="rId25"/>
    <p:sldId id="285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blehub.com/john/1-46.htm" TargetMode="Externa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532" y="4208929"/>
            <a:ext cx="8576442" cy="104868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Virgin Mary Teaches us: (1) Holiness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724" y="5257800"/>
            <a:ext cx="6682031" cy="62179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Revival of Virgin Mary – St Maurice and St </a:t>
            </a:r>
            <a:r>
              <a:rPr lang="en-US" sz="2000" b="1" dirty="0" err="1" smtClean="0">
                <a:latin typeface="Times New Roman"/>
                <a:cs typeface="Times New Roman"/>
              </a:rPr>
              <a:t>Verena</a:t>
            </a:r>
            <a:r>
              <a:rPr lang="en-US" sz="2000" b="1" dirty="0" smtClean="0">
                <a:latin typeface="Times New Roman"/>
                <a:cs typeface="Times New Roman"/>
              </a:rPr>
              <a:t> Church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16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August, 2016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25" y="347901"/>
            <a:ext cx="4076532" cy="36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Good News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Now in the sixth month the angel Gabriel was sent by God to a city of Galilee named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Nazareth</a:t>
            </a:r>
            <a:r>
              <a:rPr lang="en-US" sz="4400" dirty="0" smtClean="0">
                <a:latin typeface="Times New Roman"/>
                <a:cs typeface="Times New Roman"/>
              </a:rPr>
              <a:t>, Luke 1:26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Childhood of Our Lord 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So when they had performed all things according to the law of the Lord, 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they returned to Galilee, to their </a:t>
            </a: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own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city, Nazareth</a:t>
            </a:r>
            <a:r>
              <a:rPr lang="en-US" sz="4400" dirty="0" smtClean="0">
                <a:latin typeface="Times New Roman"/>
                <a:cs typeface="Times New Roman"/>
              </a:rPr>
              <a:t>. Luke 2:39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sz="4400" b="1" u="sng" dirty="0" smtClean="0">
                <a:latin typeface="Times New Roman"/>
                <a:cs typeface="Times New Roman"/>
              </a:rPr>
              <a:t>Back to Nazarene</a:t>
            </a:r>
            <a:endParaRPr lang="en-US" sz="4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96062"/>
            <a:ext cx="7850067" cy="467663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22 </a:t>
            </a:r>
            <a:r>
              <a:rPr lang="en-US" sz="3200" dirty="0">
                <a:latin typeface="Times New Roman"/>
                <a:cs typeface="Times New Roman"/>
              </a:rPr>
              <a:t>But when he heard that </a:t>
            </a:r>
            <a:r>
              <a:rPr lang="en-US" sz="3200" dirty="0" err="1">
                <a:latin typeface="Times New Roman"/>
                <a:cs typeface="Times New Roman"/>
              </a:rPr>
              <a:t>Archelaus</a:t>
            </a:r>
            <a:r>
              <a:rPr lang="en-US" sz="3200" dirty="0">
                <a:latin typeface="Times New Roman"/>
                <a:cs typeface="Times New Roman"/>
              </a:rPr>
              <a:t> was reigning over Judea instead of his father Herod, he was afraid to go there.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 being warned by God in a dream, he turned aside into the region of Galilee. </a:t>
            </a:r>
            <a:r>
              <a:rPr lang="en-US" sz="3200" b="1" dirty="0">
                <a:latin typeface="Times New Roman"/>
                <a:cs typeface="Times New Roman"/>
              </a:rPr>
              <a:t>23 </a:t>
            </a:r>
            <a:r>
              <a:rPr lang="en-US" sz="3200" dirty="0">
                <a:latin typeface="Times New Roman"/>
                <a:cs typeface="Times New Roman"/>
              </a:rPr>
              <a:t>And he came and dwelt in a city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called Nazareth</a:t>
            </a:r>
            <a:r>
              <a:rPr lang="en-US" sz="3200" dirty="0">
                <a:latin typeface="Times New Roman"/>
                <a:cs typeface="Times New Roman"/>
              </a:rPr>
              <a:t>, that it might be fulfilled which was spoken by the prophets,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“He shall be called a Nazarene.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” </a:t>
            </a:r>
            <a:r>
              <a:rPr lang="en-US" sz="3200" dirty="0" smtClean="0">
                <a:latin typeface="Times New Roman"/>
                <a:cs typeface="Times New Roman"/>
              </a:rPr>
              <a:t>Matt 2:22,23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9523"/>
            <a:ext cx="6508377" cy="1143000"/>
          </a:xfrm>
        </p:spPr>
        <p:txBody>
          <a:bodyPr/>
          <a:lstStyle/>
          <a:p>
            <a:pPr algn="ctr"/>
            <a:r>
              <a:rPr lang="en-US" sz="5400" b="1" u="sng" dirty="0" smtClean="0">
                <a:latin typeface="Times New Roman"/>
                <a:cs typeface="Times New Roman"/>
              </a:rPr>
              <a:t>Nazareth</a:t>
            </a:r>
            <a:endParaRPr lang="en-US" sz="5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23503" cy="424376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"</a:t>
            </a:r>
            <a:r>
              <a:rPr lang="en-US" sz="3600" dirty="0">
                <a:latin typeface="Times New Roman"/>
                <a:cs typeface="Times New Roman"/>
              </a:rPr>
              <a:t>Nazareth" is derived from one of the Hebrew words for 'branch',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namely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netṣer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נ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ֵ֫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צֶר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en-US" sz="3600" b="1" u="sng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[7</a:t>
            </a:r>
            <a:r>
              <a:rPr lang="en-US" sz="3600" b="1" u="sng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  <a:r>
              <a:rPr lang="en-US" sz="3600" dirty="0">
                <a:latin typeface="Times New Roman"/>
                <a:cs typeface="Times New Roman"/>
              </a:rPr>
              <a:t> and alludes to the prophetic, messianic 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 And </a:t>
            </a:r>
            <a:r>
              <a:rPr lang="en-US" sz="3600" dirty="0">
                <a:latin typeface="Times New Roman"/>
                <a:cs typeface="Times New Roman"/>
              </a:rPr>
              <a:t>a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Branch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(</a:t>
            </a:r>
            <a:r>
              <a:rPr lang="en-US" sz="3600" dirty="0" err="1" smtClean="0">
                <a:latin typeface="Times New Roman"/>
                <a:cs typeface="Times New Roman"/>
              </a:rPr>
              <a:t>Netzer</a:t>
            </a:r>
            <a:r>
              <a:rPr lang="en-US" sz="3600" dirty="0" smtClean="0">
                <a:latin typeface="Times New Roman"/>
                <a:cs typeface="Times New Roman"/>
              </a:rPr>
              <a:t>) shall </a:t>
            </a:r>
            <a:r>
              <a:rPr lang="en-US" sz="3600" dirty="0">
                <a:latin typeface="Times New Roman"/>
                <a:cs typeface="Times New Roman"/>
              </a:rPr>
              <a:t>grow out of his roots</a:t>
            </a:r>
            <a:r>
              <a:rPr lang="en-US" sz="3600" dirty="0" smtClean="0">
                <a:latin typeface="Times New Roman"/>
                <a:cs typeface="Times New Roman"/>
              </a:rPr>
              <a:t>. Isa 11:1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 smtClean="0">
                <a:latin typeface="Times New Roman"/>
                <a:cs typeface="Times New Roman"/>
              </a:rPr>
              <a:t>Nazareth !!</a:t>
            </a:r>
            <a:endParaRPr lang="en-US" sz="5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/>
                <a:cs typeface="Times New Roman"/>
              </a:rPr>
              <a:t>And Nathanael said to him, “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Can anything good come out of Nazareth</a:t>
            </a:r>
            <a:r>
              <a:rPr lang="en-US" sz="4000" dirty="0">
                <a:latin typeface="Times New Roman"/>
                <a:cs typeface="Times New Roman"/>
              </a:rPr>
              <a:t>?</a:t>
            </a:r>
            <a:r>
              <a:rPr lang="en-US" sz="4000" dirty="0" smtClean="0"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Philip </a:t>
            </a:r>
            <a:r>
              <a:rPr lang="en-US" sz="4000" dirty="0">
                <a:latin typeface="Times New Roman"/>
                <a:cs typeface="Times New Roman"/>
              </a:rPr>
              <a:t>said to him, “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Come and see</a:t>
            </a:r>
            <a:r>
              <a:rPr lang="en-US" sz="4000" dirty="0">
                <a:latin typeface="Times New Roman"/>
                <a:cs typeface="Times New Roman"/>
              </a:rPr>
              <a:t>.</a:t>
            </a:r>
            <a:r>
              <a:rPr lang="en-US" sz="4000" dirty="0" smtClean="0">
                <a:latin typeface="Times New Roman"/>
                <a:cs typeface="Times New Roman"/>
              </a:rPr>
              <a:t>” </a:t>
            </a:r>
            <a:r>
              <a:rPr lang="en-US" sz="4000" dirty="0" err="1" smtClean="0">
                <a:latin typeface="Times New Roman"/>
                <a:cs typeface="Times New Roman"/>
              </a:rPr>
              <a:t>Jn</a:t>
            </a:r>
            <a:r>
              <a:rPr lang="en-US" sz="4000" dirty="0" smtClean="0">
                <a:latin typeface="Times New Roman"/>
                <a:cs typeface="Times New Roman"/>
              </a:rPr>
              <a:t> 1:46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Easton Dictionary 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336403" cy="420897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From </a:t>
            </a:r>
            <a:r>
              <a:rPr lang="en-US" sz="3200" dirty="0">
                <a:latin typeface="Times New Roman"/>
                <a:cs typeface="Times New Roman"/>
              </a:rPr>
              <a:t>the words of Nathanael in </a:t>
            </a:r>
            <a:r>
              <a:rPr lang="en-US" sz="3200" dirty="0">
                <a:latin typeface="Times New Roman"/>
                <a:cs typeface="Times New Roman"/>
                <a:hlinkClick r:id="rId2"/>
              </a:rPr>
              <a:t>John 1:46 that the city of Nazareth was held in great disrepute, either because, it is said, the people of Galilee were a rude and less cultivated class, and were largely influenced by the Gentiles who mingled with them, or because of their lower type of moral and religious character. 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 Fraction of The fast and feast of Virgin Mary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36639" cy="40698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Holy and full of glory </a:t>
            </a:r>
            <a:r>
              <a:rPr lang="en-US" sz="3600" dirty="0">
                <a:latin typeface="Times New Roman"/>
                <a:cs typeface="Times New Roman"/>
              </a:rPr>
              <a:t>is the </a:t>
            </a:r>
            <a:r>
              <a:rPr lang="en-US" sz="3600" dirty="0" err="1">
                <a:latin typeface="Times New Roman"/>
                <a:cs typeface="Times New Roman"/>
              </a:rPr>
              <a:t>Theotokos</a:t>
            </a:r>
            <a:r>
              <a:rPr lang="en-US" sz="3600" dirty="0">
                <a:latin typeface="Times New Roman"/>
                <a:cs typeface="Times New Roman"/>
              </a:rPr>
              <a:t>, the pure St. Mary, the Virgin. Amen. Alleluia. </a:t>
            </a:r>
            <a:endParaRPr lang="en-US" sz="3600" dirty="0">
              <a:latin typeface="Times New Roman"/>
              <a:cs typeface="Times New Roman"/>
            </a:endParaRPr>
          </a:p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Holy and full of glory </a:t>
            </a:r>
            <a:r>
              <a:rPr lang="en-US" sz="3600" dirty="0">
                <a:latin typeface="Times New Roman"/>
                <a:cs typeface="Times New Roman"/>
              </a:rPr>
              <a:t>is this sacrifice which has been slain for the life of the whole world. Amen. Alleluia. </a:t>
            </a:r>
            <a:endParaRPr lang="en-US" sz="3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3. Abram and Lot</a:t>
            </a:r>
            <a:endParaRPr lang="en-US" b="1" u="sng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05" y="1742758"/>
            <a:ext cx="3912974" cy="47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Going to where the Lord leads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/>
                <a:cs typeface="Times New Roman"/>
              </a:rPr>
              <a:t>So Abram departed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as the Lord had spoken to him</a:t>
            </a:r>
            <a:r>
              <a:rPr lang="en-US" sz="3600" dirty="0">
                <a:latin typeface="Times New Roman"/>
                <a:cs typeface="Times New Roman"/>
              </a:rPr>
              <a:t>, and Lot went with him. And Abram </a:t>
            </a:r>
            <a:r>
              <a:rPr lang="en-US" sz="3600" i="1" dirty="0">
                <a:latin typeface="Times New Roman"/>
                <a:cs typeface="Times New Roman"/>
              </a:rPr>
              <a:t>was</a:t>
            </a:r>
            <a:r>
              <a:rPr lang="en-US" sz="3600" dirty="0">
                <a:latin typeface="Times New Roman"/>
                <a:cs typeface="Times New Roman"/>
              </a:rPr>
              <a:t> seventy-five years old when he departed from Haran</a:t>
            </a:r>
            <a:r>
              <a:rPr lang="en-US" sz="3600" dirty="0" smtClean="0">
                <a:latin typeface="Times New Roman"/>
                <a:cs typeface="Times New Roman"/>
              </a:rPr>
              <a:t>. Gen 12:4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Lot the follower of Abram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Lot also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, who went with Abram</a:t>
            </a:r>
            <a:r>
              <a:rPr lang="en-US" sz="5400" dirty="0">
                <a:latin typeface="Times New Roman"/>
                <a:cs typeface="Times New Roman"/>
              </a:rPr>
              <a:t>, had flocks and herds and tents. </a:t>
            </a:r>
            <a:r>
              <a:rPr lang="en-US" sz="5400" dirty="0" smtClean="0">
                <a:latin typeface="Times New Roman"/>
                <a:cs typeface="Times New Roman"/>
              </a:rPr>
              <a:t> Gen 13:5</a:t>
            </a:r>
            <a:endParaRPr lang="en-US" sz="5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9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08" y="829961"/>
            <a:ext cx="6508377" cy="1143000"/>
          </a:xfrm>
        </p:spPr>
        <p:txBody>
          <a:bodyPr/>
          <a:lstStyle/>
          <a:p>
            <a:pPr algn="ctr"/>
            <a:r>
              <a:rPr lang="en-US" sz="5400" b="1" u="sng" dirty="0" smtClean="0">
                <a:latin typeface="Times New Roman"/>
                <a:cs typeface="Times New Roman"/>
              </a:rPr>
              <a:t>1. Why Holiness</a:t>
            </a:r>
            <a:endParaRPr lang="en-US" sz="5400" b="1" u="sng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08" y="2248745"/>
            <a:ext cx="7143410" cy="37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latin typeface="Times New Roman"/>
                <a:cs typeface="Times New Roman"/>
              </a:rPr>
              <a:t>The separation </a:t>
            </a:r>
            <a:endParaRPr lang="en-US" sz="48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40899" cy="41567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8 </a:t>
            </a:r>
            <a:r>
              <a:rPr lang="en-US" sz="3200" dirty="0">
                <a:latin typeface="Times New Roman"/>
                <a:cs typeface="Times New Roman"/>
              </a:rPr>
              <a:t>So Abram said to Lot, “Please let there be no strife between you and me, and between my herdsmen and your herdsmen; for we </a:t>
            </a:r>
            <a:r>
              <a:rPr lang="en-US" sz="3200" i="1" dirty="0">
                <a:latin typeface="Times New Roman"/>
                <a:cs typeface="Times New Roman"/>
              </a:rPr>
              <a:t>are</a:t>
            </a:r>
            <a:r>
              <a:rPr lang="en-US" sz="3200" dirty="0">
                <a:latin typeface="Times New Roman"/>
                <a:cs typeface="Times New Roman"/>
              </a:rPr>
              <a:t> brethren. </a:t>
            </a:r>
            <a:r>
              <a:rPr lang="en-US" sz="3200" b="1" dirty="0">
                <a:latin typeface="Times New Roman"/>
                <a:cs typeface="Times New Roman"/>
              </a:rPr>
              <a:t>9 </a:t>
            </a:r>
            <a:r>
              <a:rPr lang="en-US" sz="3200" i="1" dirty="0">
                <a:latin typeface="Times New Roman"/>
                <a:cs typeface="Times New Roman"/>
              </a:rPr>
              <a:t>Is</a:t>
            </a:r>
            <a:r>
              <a:rPr lang="en-US" sz="3200" dirty="0">
                <a:latin typeface="Times New Roman"/>
                <a:cs typeface="Times New Roman"/>
              </a:rPr>
              <a:t> not the whole land before you? Please separate from me.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you take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the left, then I will go to the right; or, if 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you go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to the right, then I will go to the left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r>
              <a:rPr lang="en-US" sz="3200" dirty="0" smtClean="0">
                <a:latin typeface="Times New Roman"/>
                <a:cs typeface="Times New Roman"/>
              </a:rPr>
              <a:t>” Gen 13:8,9</a:t>
            </a:r>
            <a:endParaRPr lang="en-US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latin typeface="Times New Roman"/>
                <a:cs typeface="Times New Roman"/>
              </a:rPr>
              <a:t>He chose for himself</a:t>
            </a:r>
            <a:endParaRPr lang="en-US" sz="40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 </a:t>
            </a:r>
            <a:r>
              <a:rPr lang="en-US" sz="3200" dirty="0">
                <a:latin typeface="Times New Roman"/>
                <a:cs typeface="Times New Roman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Lot lifted his eyes and saw </a:t>
            </a:r>
            <a:r>
              <a:rPr lang="en-US" sz="3200" dirty="0">
                <a:latin typeface="Times New Roman"/>
                <a:cs typeface="Times New Roman"/>
              </a:rPr>
              <a:t>all the plain of Jordan, that it </a:t>
            </a:r>
            <a:r>
              <a:rPr lang="en-US" sz="3200" i="1" dirty="0">
                <a:latin typeface="Times New Roman"/>
                <a:cs typeface="Times New Roman"/>
              </a:rPr>
              <a:t>was</a:t>
            </a:r>
            <a:r>
              <a:rPr lang="en-US" sz="3200" dirty="0">
                <a:latin typeface="Times New Roman"/>
                <a:cs typeface="Times New Roman"/>
              </a:rPr>
              <a:t> well watered everywhere (before the Lord destroyed Sodom and Gomorrah)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like the garden of the Lord</a:t>
            </a:r>
            <a:r>
              <a:rPr lang="en-US" sz="3200" dirty="0">
                <a:latin typeface="Times New Roman"/>
                <a:cs typeface="Times New Roman"/>
              </a:rPr>
              <a:t>, like the land of Egypt as you go toward </a:t>
            </a:r>
            <a:r>
              <a:rPr lang="en-US" sz="3200" dirty="0" err="1">
                <a:latin typeface="Times New Roman"/>
                <a:cs typeface="Times New Roman"/>
              </a:rPr>
              <a:t>Zoar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  <a:r>
              <a:rPr lang="en-US" sz="3200" b="1" dirty="0">
                <a:latin typeface="Times New Roman"/>
                <a:cs typeface="Times New Roman"/>
              </a:rPr>
              <a:t> 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Then Lot chose for himself </a:t>
            </a:r>
            <a:r>
              <a:rPr lang="en-US" sz="3200" dirty="0">
                <a:latin typeface="Times New Roman"/>
                <a:cs typeface="Times New Roman"/>
              </a:rPr>
              <a:t>all the plain of </a:t>
            </a:r>
            <a:r>
              <a:rPr lang="en-US" sz="3200" dirty="0" smtClean="0">
                <a:latin typeface="Times New Roman"/>
                <a:cs typeface="Times New Roman"/>
              </a:rPr>
              <a:t>Jordan.. Gen 13:10,11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God chose for Abram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96062"/>
            <a:ext cx="8275810" cy="459229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14 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And the Lord said to Abram</a:t>
            </a:r>
            <a:r>
              <a:rPr lang="en-US" sz="2800" dirty="0">
                <a:latin typeface="Times New Roman"/>
                <a:cs typeface="Times New Roman"/>
              </a:rPr>
              <a:t>, after Lot had separated from him: “Lift your eyes now and look from the place where you </a:t>
            </a:r>
            <a:r>
              <a:rPr lang="en-US" sz="2800" dirty="0" smtClean="0">
                <a:latin typeface="Times New Roman"/>
                <a:cs typeface="Times New Roman"/>
              </a:rPr>
              <a:t>are northward</a:t>
            </a:r>
            <a:r>
              <a:rPr lang="en-US" sz="2800" dirty="0">
                <a:latin typeface="Times New Roman"/>
                <a:cs typeface="Times New Roman"/>
              </a:rPr>
              <a:t>, southward, eastward, and westward; </a:t>
            </a:r>
            <a:r>
              <a:rPr lang="en-US" sz="2800" b="1" dirty="0">
                <a:latin typeface="Times New Roman"/>
                <a:cs typeface="Times New Roman"/>
              </a:rPr>
              <a:t>15 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for all the land which you see I give to you and your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descendants forever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b="1" dirty="0">
                <a:latin typeface="Times New Roman"/>
                <a:cs typeface="Times New Roman"/>
              </a:rPr>
              <a:t>16 </a:t>
            </a:r>
            <a:r>
              <a:rPr lang="en-US" sz="2800" dirty="0">
                <a:latin typeface="Times New Roman"/>
                <a:cs typeface="Times New Roman"/>
              </a:rPr>
              <a:t>And I will make your descendants as the dust of the earth; so that if a man could number the dust of the earth, </a:t>
            </a:r>
            <a:r>
              <a:rPr lang="en-US" sz="2800" i="1" dirty="0">
                <a:latin typeface="Times New Roman"/>
                <a:cs typeface="Times New Roman"/>
              </a:rPr>
              <a:t>then</a:t>
            </a:r>
            <a:r>
              <a:rPr lang="en-US" sz="2800" dirty="0">
                <a:latin typeface="Times New Roman"/>
                <a:cs typeface="Times New Roman"/>
              </a:rPr>
              <a:t> your descendants also could be numbered. </a:t>
            </a:r>
            <a:r>
              <a:rPr lang="en-US" sz="2800" b="1" dirty="0">
                <a:latin typeface="Times New Roman"/>
                <a:cs typeface="Times New Roman"/>
              </a:rPr>
              <a:t>17 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Arise, walk in the land through its length and its width, for I give it to you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r>
              <a:rPr lang="en-US" sz="2800" dirty="0" smtClean="0">
                <a:latin typeface="Times New Roman"/>
                <a:cs typeface="Times New Roman"/>
              </a:rPr>
              <a:t>” Gen 13:14-17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There is hope even in Sodom and Gomorrah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6 </a:t>
            </a:r>
            <a:r>
              <a:rPr lang="en-US" sz="3200" dirty="0">
                <a:latin typeface="Times New Roman"/>
                <a:cs typeface="Times New Roman"/>
              </a:rPr>
              <a:t>and turning the cities of Sodom and Gomorrah into ashes, condemned </a:t>
            </a:r>
            <a:r>
              <a:rPr lang="en-US" sz="3200" i="1" dirty="0">
                <a:latin typeface="Times New Roman"/>
                <a:cs typeface="Times New Roman"/>
              </a:rPr>
              <a:t>them</a:t>
            </a:r>
            <a:r>
              <a:rPr lang="en-US" sz="3200" dirty="0">
                <a:latin typeface="Times New Roman"/>
                <a:cs typeface="Times New Roman"/>
              </a:rPr>
              <a:t> to destruction, making </a:t>
            </a:r>
            <a:r>
              <a:rPr lang="en-US" sz="3200" i="1" dirty="0">
                <a:latin typeface="Times New Roman"/>
                <a:cs typeface="Times New Roman"/>
              </a:rPr>
              <a:t>them</a:t>
            </a:r>
            <a:r>
              <a:rPr lang="en-US" sz="3200" dirty="0">
                <a:latin typeface="Times New Roman"/>
                <a:cs typeface="Times New Roman"/>
              </a:rPr>
              <a:t> an example to those who afterward would live ungodly; </a:t>
            </a:r>
            <a:r>
              <a:rPr lang="en-US" sz="3200" b="1" dirty="0">
                <a:latin typeface="Times New Roman"/>
                <a:cs typeface="Times New Roman"/>
              </a:rPr>
              <a:t>7 </a:t>
            </a:r>
            <a:r>
              <a:rPr lang="en-US" sz="3200" dirty="0">
                <a:latin typeface="Times New Roman"/>
                <a:cs typeface="Times New Roman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delivered righteous Lot, </a:t>
            </a:r>
            <a:r>
              <a:rPr lang="en-US" sz="32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who was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oppressed by the filthy conduct of the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wicked</a:t>
            </a:r>
            <a:r>
              <a:rPr lang="en-US" sz="3200" dirty="0" smtClean="0">
                <a:latin typeface="Times New Roman"/>
                <a:cs typeface="Times New Roman"/>
              </a:rPr>
              <a:t>. 2 Pet 2:6,7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4. The Place of Subjection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/>
                <a:cs typeface="Times New Roman"/>
              </a:rPr>
              <a:t>Then He went down with them and </a:t>
            </a:r>
            <a:r>
              <a:rPr lang="en-US" sz="4000" u="sng" dirty="0">
                <a:solidFill>
                  <a:srgbClr val="FF0000"/>
                </a:solidFill>
                <a:latin typeface="Times New Roman"/>
                <a:cs typeface="Times New Roman"/>
              </a:rPr>
              <a:t>came to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Nazareth</a:t>
            </a:r>
            <a:r>
              <a:rPr lang="en-US" sz="4000" u="sng" dirty="0">
                <a:solidFill>
                  <a:srgbClr val="FF0000"/>
                </a:solidFill>
                <a:latin typeface="Times New Roman"/>
                <a:cs typeface="Times New Roman"/>
              </a:rPr>
              <a:t>, and was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subject to them</a:t>
            </a:r>
            <a:r>
              <a:rPr lang="en-US" sz="4000" dirty="0">
                <a:latin typeface="Times New Roman"/>
                <a:cs typeface="Times New Roman"/>
              </a:rPr>
              <a:t>, but His mother kept all these things in her heart</a:t>
            </a:r>
            <a:r>
              <a:rPr lang="en-US" sz="4000" dirty="0" smtClean="0">
                <a:latin typeface="Times New Roman"/>
                <a:cs typeface="Times New Roman"/>
              </a:rPr>
              <a:t>. Luke 2:51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110249" cy="4417716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400" dirty="0" smtClean="0">
                <a:latin typeface="Times New Roman"/>
                <a:cs typeface="Times New Roman"/>
              </a:rPr>
              <a:t>Examine yourself: did you choose to be in His Will 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>
                <a:latin typeface="Times New Roman"/>
                <a:cs typeface="Times New Roman"/>
              </a:rPr>
              <a:t>Does the fact that we are called to be partakers of His Holiness encourage you?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>
                <a:latin typeface="Times New Roman"/>
                <a:cs typeface="Times New Roman"/>
              </a:rPr>
              <a:t>Am I in the Wrong Place that is why holiness is too far from me?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>
                <a:latin typeface="Times New Roman"/>
                <a:cs typeface="Times New Roman"/>
              </a:rPr>
              <a:t>Did I lose hope for any reason?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>
                <a:latin typeface="Times New Roman"/>
                <a:cs typeface="Times New Roman"/>
              </a:rPr>
              <a:t>You can not make it alone, its contact your spiritual father and discuss it with him.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St Gregory of Nyssa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the great catechetical oration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861786" cy="42959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900" b="1" dirty="0">
                <a:latin typeface="Times New Roman"/>
                <a:cs typeface="Times New Roman"/>
              </a:rPr>
              <a:t>He so far within the grasp of death as to touch a state of deadness and </a:t>
            </a:r>
            <a:r>
              <a:rPr lang="en-US" sz="39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then in His Own Body to bestow in our nature  the principal of resurrection, raising as He did by His power along with Himself the whole man</a:t>
            </a:r>
            <a:r>
              <a:rPr lang="en-US" sz="3900" b="1" dirty="0"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latin typeface="Times New Roman"/>
                <a:cs typeface="Times New Roman"/>
              </a:rPr>
              <a:t>The Will of God</a:t>
            </a:r>
            <a:endParaRPr lang="en-US" sz="4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For this is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 will of God</a:t>
            </a:r>
            <a:r>
              <a:rPr lang="en-US" sz="4400" dirty="0">
                <a:latin typeface="Times New Roman"/>
                <a:cs typeface="Times New Roman"/>
              </a:rPr>
              <a:t>, your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sanctification</a:t>
            </a:r>
            <a:r>
              <a:rPr lang="en-US" sz="4400" dirty="0">
                <a:latin typeface="Times New Roman"/>
                <a:cs typeface="Times New Roman"/>
              </a:rPr>
              <a:t>: that you should abstain from sexual </a:t>
            </a:r>
            <a:r>
              <a:rPr lang="en-US" sz="4400" dirty="0" smtClean="0">
                <a:latin typeface="Times New Roman"/>
                <a:cs typeface="Times New Roman"/>
              </a:rPr>
              <a:t>immorality 1 </a:t>
            </a:r>
            <a:r>
              <a:rPr lang="en-US" sz="4400" dirty="0" err="1" smtClean="0">
                <a:latin typeface="Times New Roman"/>
                <a:cs typeface="Times New Roman"/>
              </a:rPr>
              <a:t>Thes</a:t>
            </a:r>
            <a:r>
              <a:rPr lang="en-US" sz="4400" dirty="0" smtClean="0">
                <a:latin typeface="Times New Roman"/>
                <a:cs typeface="Times New Roman"/>
              </a:rPr>
              <a:t> 4:3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8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imes New Roman"/>
                <a:cs typeface="Times New Roman"/>
              </a:rPr>
              <a:t>St. John </a:t>
            </a:r>
            <a:r>
              <a:rPr lang="en-GB" b="1" dirty="0" smtClean="0">
                <a:latin typeface="Times New Roman"/>
                <a:cs typeface="Times New Roman"/>
              </a:rPr>
              <a:t>Chrysostom</a:t>
            </a:r>
            <a:br>
              <a:rPr lang="en-GB" b="1" dirty="0" smtClean="0">
                <a:latin typeface="Times New Roman"/>
                <a:cs typeface="Times New Roman"/>
              </a:rPr>
            </a:br>
            <a:r>
              <a:rPr lang="en-GB" dirty="0" smtClean="0">
                <a:latin typeface="Times New Roman"/>
                <a:cs typeface="Times New Roman"/>
              </a:rPr>
              <a:t>  </a:t>
            </a:r>
            <a:r>
              <a:rPr lang="en-GB" sz="2000" u="sng" dirty="0">
                <a:latin typeface="Times New Roman"/>
                <a:cs typeface="Times New Roman"/>
              </a:rPr>
              <a:t>In 1 Thess. </a:t>
            </a:r>
            <a:r>
              <a:rPr lang="en-GB" sz="2000" u="sng" dirty="0" err="1">
                <a:latin typeface="Times New Roman"/>
                <a:cs typeface="Times New Roman"/>
              </a:rPr>
              <a:t>Hom</a:t>
            </a:r>
            <a:r>
              <a:rPr lang="en-GB" sz="2000" u="sng" dirty="0">
                <a:latin typeface="Times New Roman"/>
                <a:cs typeface="Times New Roman"/>
              </a:rPr>
              <a:t>. 5</a:t>
            </a:r>
            <a:r>
              <a:rPr lang="en-GB" u="sng" dirty="0" smtClean="0">
                <a:latin typeface="Times New Roman"/>
                <a:cs typeface="Times New Roman"/>
              </a:rPr>
              <a:t>.</a:t>
            </a:r>
            <a:endParaRPr lang="en-US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Times New Roman"/>
                <a:cs typeface="Times New Roman"/>
              </a:rPr>
              <a:t>[</a:t>
            </a:r>
            <a:r>
              <a:rPr lang="en-GB" sz="3600" dirty="0">
                <a:latin typeface="Times New Roman"/>
                <a:cs typeface="Times New Roman"/>
              </a:rPr>
              <a:t>Virtue is divided into two matters: forsaking evil and doing good. </a:t>
            </a:r>
            <a:r>
              <a:rPr lang="en-GB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Forsaking evil is not enough to attain virtue</a:t>
            </a:r>
            <a:r>
              <a:rPr lang="en-GB" sz="3600" dirty="0">
                <a:latin typeface="Times New Roman"/>
                <a:cs typeface="Times New Roman"/>
              </a:rPr>
              <a:t>, but it is only the beginning. </a:t>
            </a:r>
            <a:r>
              <a:rPr lang="en-GB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We have a long way to struggle</a:t>
            </a:r>
            <a:r>
              <a:rPr lang="en-GB" sz="3600" dirty="0">
                <a:latin typeface="Times New Roman"/>
                <a:cs typeface="Times New Roman"/>
              </a:rPr>
              <a:t>.]</a:t>
            </a:r>
            <a:r>
              <a:rPr lang="en-GB" sz="3600" dirty="0">
                <a:latin typeface="Times New Roman"/>
                <a:cs typeface="Times New Roman"/>
              </a:rPr>
              <a:t> 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Partaker of His Holiness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 </a:t>
            </a:r>
            <a:r>
              <a:rPr lang="en-US" sz="4000" dirty="0">
                <a:latin typeface="Times New Roman"/>
                <a:cs typeface="Times New Roman"/>
              </a:rPr>
              <a:t>For they indeed for a few days chastened </a:t>
            </a:r>
            <a:r>
              <a:rPr lang="en-US" sz="4000" i="1" dirty="0">
                <a:latin typeface="Times New Roman"/>
                <a:cs typeface="Times New Roman"/>
              </a:rPr>
              <a:t>us</a:t>
            </a:r>
            <a:r>
              <a:rPr lang="en-US" sz="4000" dirty="0">
                <a:latin typeface="Times New Roman"/>
                <a:cs typeface="Times New Roman"/>
              </a:rPr>
              <a:t> as seemed </a:t>
            </a:r>
            <a:r>
              <a:rPr lang="en-US" sz="4000" i="1" dirty="0">
                <a:latin typeface="Times New Roman"/>
                <a:cs typeface="Times New Roman"/>
              </a:rPr>
              <a:t>best</a:t>
            </a:r>
            <a:r>
              <a:rPr lang="en-US" sz="4000" dirty="0">
                <a:latin typeface="Times New Roman"/>
                <a:cs typeface="Times New Roman"/>
              </a:rPr>
              <a:t> to them, but He for </a:t>
            </a:r>
            <a:r>
              <a:rPr lang="en-US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our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profit</a:t>
            </a:r>
            <a:r>
              <a:rPr lang="en-US" sz="4000" dirty="0">
                <a:latin typeface="Times New Roman"/>
                <a:cs typeface="Times New Roman"/>
              </a:rPr>
              <a:t>, that </a:t>
            </a:r>
            <a:r>
              <a:rPr lang="en-US" sz="4000" i="1" dirty="0">
                <a:latin typeface="Times New Roman"/>
                <a:cs typeface="Times New Roman"/>
              </a:rPr>
              <a:t>we</a:t>
            </a:r>
            <a:r>
              <a:rPr lang="en-US" sz="4000" dirty="0">
                <a:latin typeface="Times New Roman"/>
                <a:cs typeface="Times New Roman"/>
              </a:rPr>
              <a:t> may be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partakers of His holiness</a:t>
            </a:r>
            <a:r>
              <a:rPr lang="en-US" sz="4000" dirty="0" smtClean="0">
                <a:latin typeface="Times New Roman"/>
                <a:cs typeface="Times New Roman"/>
              </a:rPr>
              <a:t>. </a:t>
            </a:r>
            <a:r>
              <a:rPr lang="en-US" sz="4000" dirty="0" err="1" smtClean="0">
                <a:latin typeface="Times New Roman"/>
                <a:cs typeface="Times New Roman"/>
              </a:rPr>
              <a:t>Heb</a:t>
            </a:r>
            <a:r>
              <a:rPr lang="en-US" sz="4000" dirty="0" smtClean="0">
                <a:latin typeface="Times New Roman"/>
                <a:cs typeface="Times New Roman"/>
              </a:rPr>
              <a:t> 12:10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latin typeface="Times New Roman"/>
                <a:cs typeface="Times New Roman"/>
              </a:rPr>
              <a:t>Holiness</a:t>
            </a:r>
            <a:endParaRPr lang="en-US" sz="48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Pursue peace with all </a:t>
            </a:r>
            <a:r>
              <a:rPr lang="en-US" sz="5400" i="1" dirty="0">
                <a:latin typeface="Times New Roman"/>
                <a:cs typeface="Times New Roman"/>
              </a:rPr>
              <a:t>people,</a:t>
            </a:r>
            <a:r>
              <a:rPr lang="en-US" sz="5400" dirty="0">
                <a:latin typeface="Times New Roman"/>
                <a:cs typeface="Times New Roman"/>
              </a:rPr>
              <a:t> and </a:t>
            </a:r>
            <a:r>
              <a:rPr lang="en-US" sz="5400" dirty="0">
                <a:solidFill>
                  <a:srgbClr val="FF0000"/>
                </a:solidFill>
                <a:latin typeface="Times New Roman"/>
                <a:cs typeface="Times New Roman"/>
              </a:rPr>
              <a:t>holiness, without which no one will see the Lord</a:t>
            </a:r>
            <a:r>
              <a:rPr lang="en-US" sz="5400" dirty="0" smtClean="0">
                <a:latin typeface="Times New Roman"/>
                <a:cs typeface="Times New Roman"/>
              </a:rPr>
              <a:t>: </a:t>
            </a:r>
            <a:r>
              <a:rPr lang="en-US" sz="5400" dirty="0" err="1" smtClean="0">
                <a:latin typeface="Times New Roman"/>
                <a:cs typeface="Times New Roman"/>
              </a:rPr>
              <a:t>Heb</a:t>
            </a:r>
            <a:r>
              <a:rPr lang="en-US" sz="5400" dirty="0" smtClean="0">
                <a:latin typeface="Times New Roman"/>
                <a:cs typeface="Times New Roman"/>
              </a:rPr>
              <a:t> 12:14</a:t>
            </a:r>
            <a:endParaRPr lang="en-US" sz="5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2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>
                <a:latin typeface="Times New Roman"/>
                <a:cs typeface="Times New Roman"/>
              </a:rPr>
              <a:t>St. </a:t>
            </a:r>
            <a:r>
              <a:rPr lang="en-GB" sz="4400" b="1" dirty="0" smtClean="0">
                <a:latin typeface="Times New Roman"/>
                <a:cs typeface="Times New Roman"/>
              </a:rPr>
              <a:t>Jerome</a:t>
            </a:r>
            <a:br>
              <a:rPr lang="en-GB" sz="4400" b="1" dirty="0" smtClean="0">
                <a:latin typeface="Times New Roman"/>
                <a:cs typeface="Times New Roman"/>
              </a:rPr>
            </a:b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i="1" dirty="0">
                <a:latin typeface="Times New Roman"/>
                <a:cs typeface="Times New Roman"/>
              </a:rPr>
              <a:t>Ep. 116:8</a:t>
            </a:r>
            <a:r>
              <a:rPr lang="en-GB" sz="2800" i="1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014864" cy="4208975"/>
          </a:xfrm>
        </p:spPr>
        <p:txBody>
          <a:bodyPr>
            <a:normAutofit/>
          </a:bodyPr>
          <a:lstStyle/>
          <a:p>
            <a:pPr algn="ctr" hangingPunct="0"/>
            <a:r>
              <a:rPr lang="en-GB" sz="3000" dirty="0" smtClean="0">
                <a:latin typeface="Times New Roman"/>
                <a:cs typeface="Times New Roman"/>
              </a:rPr>
              <a:t>[</a:t>
            </a:r>
            <a:r>
              <a:rPr lang="en-GB"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Christ is holiness, without which no one can see the face of God</a:t>
            </a:r>
            <a:r>
              <a:rPr lang="en-GB" sz="3000" dirty="0">
                <a:latin typeface="Times New Roman"/>
                <a:cs typeface="Times New Roman"/>
              </a:rPr>
              <a:t>. Christ is our salvation, for He is the </a:t>
            </a:r>
            <a:r>
              <a:rPr lang="en-GB" sz="3000" dirty="0" err="1">
                <a:latin typeface="Times New Roman"/>
                <a:cs typeface="Times New Roman"/>
              </a:rPr>
              <a:t>Savior</a:t>
            </a:r>
            <a:r>
              <a:rPr lang="en-GB" sz="3000" dirty="0">
                <a:latin typeface="Times New Roman"/>
                <a:cs typeface="Times New Roman"/>
              </a:rPr>
              <a:t> and the Redeemer at the same time. </a:t>
            </a:r>
            <a:r>
              <a:rPr lang="en-GB" sz="3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Christ is everything for us</a:t>
            </a:r>
            <a:r>
              <a:rPr lang="en-GB" sz="3000" dirty="0">
                <a:latin typeface="Times New Roman"/>
                <a:cs typeface="Times New Roman"/>
              </a:rPr>
              <a:t>. Whoever forsakes anything for the Lord finds in Him all his satisfaction and compensation for all what he had forsaken. </a:t>
            </a:r>
            <a:r>
              <a:rPr lang="en-GB"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Thus he can freely say: "The Lord is my portion</a:t>
            </a:r>
            <a:r>
              <a:rPr lang="en-GB" sz="3000" dirty="0">
                <a:latin typeface="Times New Roman"/>
                <a:cs typeface="Times New Roman"/>
              </a:rPr>
              <a:t>" (Ps. 123:6).]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 smtClean="0">
                <a:latin typeface="Times New Roman"/>
                <a:cs typeface="Times New Roman"/>
              </a:rPr>
              <a:t>2. Nazareth</a:t>
            </a:r>
            <a:endParaRPr lang="en-US" sz="5400" b="1" u="sng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27" b="3927"/>
          <a:stretch>
            <a:fillRect/>
          </a:stretch>
        </p:blipFill>
        <p:spPr/>
      </p:pic>
      <p:sp>
        <p:nvSpPr>
          <p:cNvPr id="5" name="Right Arrow 4"/>
          <p:cNvSpPr/>
          <p:nvPr/>
        </p:nvSpPr>
        <p:spPr>
          <a:xfrm>
            <a:off x="3131358" y="4244393"/>
            <a:ext cx="608875" cy="9915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Sebastian Brock, Introduction, Jacob of </a:t>
            </a:r>
            <a:r>
              <a:rPr lang="en-US" sz="2800" dirty="0" err="1" smtClean="0">
                <a:latin typeface="Times New Roman"/>
                <a:cs typeface="Times New Roman"/>
              </a:rPr>
              <a:t>Serug</a:t>
            </a:r>
            <a:r>
              <a:rPr lang="en-US" sz="2800" dirty="0">
                <a:latin typeface="Times New Roman"/>
                <a:cs typeface="Times New Roman"/>
              </a:rPr>
              <a:t/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1800" u="sng" dirty="0" smtClean="0">
                <a:latin typeface="Times New Roman"/>
                <a:cs typeface="Times New Roman"/>
              </a:rPr>
              <a:t>On </a:t>
            </a:r>
            <a:r>
              <a:rPr lang="en-US" sz="1800" u="sng" dirty="0">
                <a:latin typeface="Times New Roman"/>
                <a:cs typeface="Times New Roman"/>
              </a:rPr>
              <a:t>the Mother of God , citing </a:t>
            </a:r>
            <a:r>
              <a:rPr lang="en-US" sz="1800" u="sng" dirty="0">
                <a:latin typeface="Times New Roman"/>
                <a:cs typeface="Times New Roman"/>
              </a:rPr>
              <a:t> </a:t>
            </a:r>
            <a:r>
              <a:rPr lang="en-US" sz="18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St </a:t>
            </a:r>
            <a:r>
              <a:rPr lang="en-US" sz="1800" b="1" u="sng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Ephraem</a:t>
            </a:r>
            <a:r>
              <a:rPr lang="en-US" sz="1800" u="sng" dirty="0">
                <a:latin typeface="Times New Roman"/>
                <a:cs typeface="Times New Roman"/>
              </a:rPr>
              <a:t>, H. Faith 6: 17; 10:8</a:t>
            </a:r>
            <a:r>
              <a:rPr lang="en-US" sz="1800" u="sng" dirty="0" smtClean="0">
                <a:latin typeface="Times New Roman"/>
                <a:cs typeface="Times New Roman"/>
              </a:rPr>
              <a:t>.</a:t>
            </a:r>
            <a:endParaRPr lang="en-US" sz="1800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8189"/>
            <a:ext cx="8261998" cy="422560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There is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fire and Spirit </a:t>
            </a:r>
            <a:r>
              <a:rPr lang="en-US" sz="3200" dirty="0">
                <a:latin typeface="Times New Roman"/>
                <a:cs typeface="Times New Roman"/>
              </a:rPr>
              <a:t>in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Mary’s womb</a:t>
            </a:r>
            <a:r>
              <a:rPr lang="en-US" sz="3200" dirty="0">
                <a:latin typeface="Times New Roman"/>
                <a:cs typeface="Times New Roman"/>
              </a:rPr>
              <a:t>, there is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fire and Spirit </a:t>
            </a:r>
            <a:r>
              <a:rPr lang="en-US" sz="3200" dirty="0">
                <a:latin typeface="Times New Roman"/>
                <a:cs typeface="Times New Roman"/>
              </a:rPr>
              <a:t>in the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river in which you were baptized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Fire and Spirit </a:t>
            </a:r>
            <a:r>
              <a:rPr lang="en-US" sz="3200" dirty="0">
                <a:latin typeface="Times New Roman"/>
                <a:cs typeface="Times New Roman"/>
              </a:rPr>
              <a:t>in our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own baptism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smtClean="0">
                <a:latin typeface="Times New Roman"/>
                <a:cs typeface="Times New Roman"/>
              </a:rPr>
              <a:t> in </a:t>
            </a:r>
            <a:r>
              <a:rPr lang="en-US" sz="3200" dirty="0">
                <a:latin typeface="Times New Roman"/>
                <a:cs typeface="Times New Roman"/>
              </a:rPr>
              <a:t>the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bread</a:t>
            </a:r>
            <a:r>
              <a:rPr lang="en-US" sz="3200" dirty="0">
                <a:latin typeface="Times New Roman"/>
                <a:cs typeface="Times New Roman"/>
              </a:rPr>
              <a:t> and in the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cup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fire and the Holy Spirit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  <a:r>
              <a:rPr lang="en-US" sz="3200" dirty="0" smtClean="0">
                <a:latin typeface="Times New Roman"/>
                <a:cs typeface="Times New Roman"/>
              </a:rPr>
              <a:t> In </a:t>
            </a:r>
            <a:r>
              <a:rPr lang="en-US" sz="3200" dirty="0">
                <a:latin typeface="Times New Roman"/>
                <a:cs typeface="Times New Roman"/>
              </a:rPr>
              <a:t>your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bread </a:t>
            </a:r>
            <a:r>
              <a:rPr lang="en-US" sz="3200" dirty="0">
                <a:latin typeface="Times New Roman"/>
                <a:cs typeface="Times New Roman"/>
              </a:rPr>
              <a:t>is hidden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Spirit</a:t>
            </a:r>
            <a:r>
              <a:rPr lang="en-US" sz="3200" dirty="0">
                <a:latin typeface="Times New Roman"/>
                <a:cs typeface="Times New Roman"/>
              </a:rPr>
              <a:t> who is not eaten;</a:t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>in your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wine</a:t>
            </a:r>
            <a:r>
              <a:rPr lang="en-US" sz="3200" dirty="0">
                <a:latin typeface="Times New Roman"/>
                <a:cs typeface="Times New Roman"/>
              </a:rPr>
              <a:t> dwells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Fire</a:t>
            </a:r>
            <a:r>
              <a:rPr lang="en-US" sz="3200" dirty="0">
                <a:latin typeface="Times New Roman"/>
                <a:cs typeface="Times New Roman"/>
              </a:rPr>
              <a:t> that cannot be drunk. </a:t>
            </a:r>
            <a:r>
              <a:rPr lang="en-US" sz="3200" dirty="0" smtClean="0">
                <a:latin typeface="Times New Roman"/>
                <a:cs typeface="Times New Roman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Spirit</a:t>
            </a:r>
            <a:r>
              <a:rPr lang="en-US" sz="3200" dirty="0">
                <a:latin typeface="Times New Roman"/>
                <a:cs typeface="Times New Roman"/>
              </a:rPr>
              <a:t> in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your bread</a:t>
            </a:r>
            <a:r>
              <a:rPr lang="en-US" sz="3200" dirty="0">
                <a:latin typeface="Times New Roman"/>
                <a:cs typeface="Times New Roman"/>
              </a:rPr>
              <a:t>,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Fire</a:t>
            </a:r>
            <a:r>
              <a:rPr lang="en-US" sz="3200" dirty="0">
                <a:latin typeface="Times New Roman"/>
                <a:cs typeface="Times New Roman"/>
              </a:rPr>
              <a:t> in 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cs typeface="Times New Roman"/>
              </a:rPr>
              <a:t>your 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wine</a:t>
            </a:r>
            <a:r>
              <a:rPr lang="en-US" sz="3200" dirty="0" smtClean="0">
                <a:latin typeface="Times New Roman"/>
                <a:cs typeface="Times New Roman"/>
              </a:rPr>
              <a:t>,</a:t>
            </a:r>
            <a:r>
              <a:rPr lang="en-US" sz="3200" dirty="0">
                <a:latin typeface="Times New Roman"/>
                <a:cs typeface="Times New Roman"/>
              </a:rPr>
              <a:t/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>a remarkable miracle that </a:t>
            </a:r>
            <a:r>
              <a:rPr lang="en-US" sz="3200" dirty="0">
                <a:solidFill>
                  <a:srgbClr val="008000"/>
                </a:solidFill>
                <a:latin typeface="Times New Roman"/>
                <a:cs typeface="Times New Roman"/>
              </a:rPr>
              <a:t>our lips have received</a:t>
            </a:r>
            <a:r>
              <a:rPr lang="en-US" sz="3200" dirty="0" smtClean="0">
                <a:latin typeface="Times New Roman"/>
                <a:cs typeface="Times New Roman"/>
              </a:rPr>
              <a:t>. </a:t>
            </a:r>
            <a:endParaRPr lang="en-US" sz="32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482060"/>
            <a:ext cx="1400212" cy="12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7563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304</TotalTime>
  <Words>769</Words>
  <Application>Microsoft Macintosh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Plaza</vt:lpstr>
      <vt:lpstr>Virgin Mary Teaches us: (1) Holiness</vt:lpstr>
      <vt:lpstr>1. Why Holiness</vt:lpstr>
      <vt:lpstr>The Will of God</vt:lpstr>
      <vt:lpstr>St. John Chrysostom   In 1 Thess. Hom. 5.</vt:lpstr>
      <vt:lpstr>Partaker of His Holiness</vt:lpstr>
      <vt:lpstr>Holiness</vt:lpstr>
      <vt:lpstr>St. Jerome  Ep. 116:8.</vt:lpstr>
      <vt:lpstr>2. Nazareth</vt:lpstr>
      <vt:lpstr>Sebastian Brock, Introduction, Jacob of Serug  On the Mother of God , citing  St Ephraem, H. Faith 6: 17; 10:8.</vt:lpstr>
      <vt:lpstr>The Good News</vt:lpstr>
      <vt:lpstr>The Childhood of Our Lord </vt:lpstr>
      <vt:lpstr>Back to Nazarene</vt:lpstr>
      <vt:lpstr>Nazareth</vt:lpstr>
      <vt:lpstr>Nazareth !!</vt:lpstr>
      <vt:lpstr>Easton Dictionary </vt:lpstr>
      <vt:lpstr>The Fraction of The fast and feast of Virgin Mary</vt:lpstr>
      <vt:lpstr>3. Abram and Lot</vt:lpstr>
      <vt:lpstr>Going to where the Lord leads</vt:lpstr>
      <vt:lpstr>Lot the follower of Abram</vt:lpstr>
      <vt:lpstr>The separation </vt:lpstr>
      <vt:lpstr>He chose for himself</vt:lpstr>
      <vt:lpstr>God chose for Abram</vt:lpstr>
      <vt:lpstr>There is hope even in Sodom and Gomorrah</vt:lpstr>
      <vt:lpstr>4. The Place of Subjection</vt:lpstr>
      <vt:lpstr>Applications:</vt:lpstr>
      <vt:lpstr>St Gregory of Nyssa the great catechetical oration 32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Abouna</dc:creator>
  <cp:lastModifiedBy>Abouna</cp:lastModifiedBy>
  <cp:revision>21</cp:revision>
  <dcterms:created xsi:type="dcterms:W3CDTF">2016-08-16T15:37:41Z</dcterms:created>
  <dcterms:modified xsi:type="dcterms:W3CDTF">2016-08-16T20:41:52Z</dcterms:modified>
</cp:coreProperties>
</file>