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95" r:id="rId5"/>
    <p:sldId id="303" r:id="rId6"/>
    <p:sldId id="296" r:id="rId7"/>
    <p:sldId id="297" r:id="rId8"/>
    <p:sldId id="301" r:id="rId9"/>
    <p:sldId id="300" r:id="rId10"/>
    <p:sldId id="302" r:id="rId11"/>
    <p:sldId id="298" r:id="rId12"/>
    <p:sldId id="304" r:id="rId13"/>
    <p:sldId id="29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62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16/04/16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16/04/16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GB"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GB"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GB"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GB"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16/04/16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GB"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16/04/16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GB"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16/04/16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16/04/16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3304" y="4518720"/>
            <a:ext cx="8396064" cy="1048684"/>
          </a:xfrm>
        </p:spPr>
        <p:txBody>
          <a:bodyPr>
            <a:normAutofit fontScale="90000"/>
          </a:bodyPr>
          <a:lstStyle/>
          <a:p>
            <a:pPr algn="ctr"/>
            <a:r>
              <a:rPr lang="en-US" sz="4900" dirty="0" smtClean="0">
                <a:latin typeface="Times"/>
                <a:cs typeface="Times"/>
              </a:rPr>
              <a:t>The Move </a:t>
            </a:r>
            <a:r>
              <a:rPr lang="en-US" sz="4900" dirty="0" smtClean="0">
                <a:latin typeface="Times"/>
                <a:cs typeface="Times"/>
              </a:rPr>
              <a:t>(6) </a:t>
            </a:r>
            <a:r>
              <a:rPr lang="en-US" sz="4900" dirty="0" smtClean="0">
                <a:latin typeface="Times"/>
                <a:cs typeface="Times"/>
              </a:rPr>
              <a:t/>
            </a:r>
            <a:br>
              <a:rPr lang="en-US" sz="4900" dirty="0" smtClean="0">
                <a:latin typeface="Times"/>
                <a:cs typeface="Times"/>
              </a:rPr>
            </a:br>
            <a:r>
              <a:rPr lang="en-US" sz="4000" dirty="0" smtClean="0">
                <a:latin typeface="Times"/>
                <a:cs typeface="Times"/>
              </a:rPr>
              <a:t>Out of </a:t>
            </a:r>
            <a:r>
              <a:rPr lang="en-US" sz="4000" dirty="0" smtClean="0">
                <a:latin typeface="Times"/>
                <a:cs typeface="Times"/>
              </a:rPr>
              <a:t>disabled knowledge </a:t>
            </a:r>
            <a:endParaRPr lang="en-US" dirty="0"/>
          </a:p>
        </p:txBody>
      </p:sp>
      <p:sp>
        <p:nvSpPr>
          <p:cNvPr id="3" name="Subtitle 2"/>
          <p:cNvSpPr>
            <a:spLocks noGrp="1"/>
          </p:cNvSpPr>
          <p:nvPr>
            <p:ph type="subTitle" idx="1"/>
          </p:nvPr>
        </p:nvSpPr>
        <p:spPr>
          <a:xfrm>
            <a:off x="1825932" y="5706997"/>
            <a:ext cx="5458968" cy="621792"/>
          </a:xfrm>
        </p:spPr>
        <p:txBody>
          <a:bodyPr>
            <a:normAutofit/>
          </a:bodyPr>
          <a:lstStyle/>
          <a:p>
            <a:pPr algn="ctr"/>
            <a:r>
              <a:rPr lang="en-US" sz="2000" b="1" dirty="0" smtClean="0">
                <a:latin typeface="Times"/>
                <a:cs typeface="Times"/>
              </a:rPr>
              <a:t>Great Lent 2016 </a:t>
            </a:r>
            <a:endParaRPr lang="en-US" sz="2000" b="1" dirty="0">
              <a:latin typeface="Times"/>
              <a:cs typeface="Times"/>
            </a:endParaRPr>
          </a:p>
        </p:txBody>
      </p:sp>
      <p:pic>
        <p:nvPicPr>
          <p:cNvPr id="4" name="Picture 3"/>
          <p:cNvPicPr>
            <a:picLocks noChangeAspect="1"/>
          </p:cNvPicPr>
          <p:nvPr/>
        </p:nvPicPr>
        <p:blipFill>
          <a:blip r:embed="rId2"/>
          <a:stretch>
            <a:fillRect/>
          </a:stretch>
        </p:blipFill>
        <p:spPr>
          <a:xfrm>
            <a:off x="540954" y="314371"/>
            <a:ext cx="3046276" cy="3810175"/>
          </a:xfrm>
          <a:prstGeom prst="rect">
            <a:avLst/>
          </a:prstGeom>
        </p:spPr>
      </p:pic>
    </p:spTree>
    <p:extLst>
      <p:ext uri="{BB962C8B-B14F-4D97-AF65-F5344CB8AC3E}">
        <p14:creationId xmlns:p14="http://schemas.microsoft.com/office/powerpoint/2010/main" val="28779666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latin typeface="Times New Roman"/>
                <a:cs typeface="Times New Roman"/>
              </a:rPr>
              <a:t>St. </a:t>
            </a:r>
            <a:r>
              <a:rPr lang="en-US" b="1" u="sng" dirty="0" err="1">
                <a:latin typeface="Times New Roman"/>
                <a:cs typeface="Times New Roman"/>
              </a:rPr>
              <a:t>Didymus</a:t>
            </a:r>
            <a:r>
              <a:rPr lang="en-US" b="1" u="sng" dirty="0">
                <a:latin typeface="Times New Roman"/>
                <a:cs typeface="Times New Roman"/>
              </a:rPr>
              <a:t> The </a:t>
            </a:r>
            <a:r>
              <a:rPr lang="en-US" b="1" u="sng" dirty="0" smtClean="0">
                <a:latin typeface="Times New Roman"/>
                <a:cs typeface="Times New Roman"/>
              </a:rPr>
              <a:t>Blind</a:t>
            </a:r>
            <a:endParaRPr lang="en-US" u="sng" dirty="0">
              <a:latin typeface="Times New Roman"/>
              <a:cs typeface="Times New Roman"/>
            </a:endParaRPr>
          </a:p>
        </p:txBody>
      </p:sp>
      <p:sp>
        <p:nvSpPr>
          <p:cNvPr id="3" name="Content Placeholder 2"/>
          <p:cNvSpPr>
            <a:spLocks noGrp="1"/>
          </p:cNvSpPr>
          <p:nvPr>
            <p:ph idx="1"/>
          </p:nvPr>
        </p:nvSpPr>
        <p:spPr/>
        <p:txBody>
          <a:bodyPr/>
          <a:lstStyle/>
          <a:p>
            <a:pPr algn="ctr" hangingPunct="0"/>
            <a:r>
              <a:rPr lang="en-US" sz="4000" b="1" dirty="0">
                <a:latin typeface="Times New Roman"/>
                <a:cs typeface="Times New Roman"/>
              </a:rPr>
              <a:t>The understanding which God gave, by which it is known that the true Son of God is coming, is the same as </a:t>
            </a:r>
            <a:r>
              <a:rPr lang="en-US" sz="4000" b="1" u="sng" dirty="0">
                <a:solidFill>
                  <a:srgbClr val="FF0000"/>
                </a:solidFill>
                <a:latin typeface="Times New Roman"/>
                <a:cs typeface="Times New Roman"/>
              </a:rPr>
              <a:t>the mind of Christ</a:t>
            </a:r>
            <a:r>
              <a:rPr lang="en-US" sz="4000" b="1" dirty="0">
                <a:latin typeface="Times New Roman"/>
                <a:cs typeface="Times New Roman"/>
              </a:rPr>
              <a:t>. </a:t>
            </a:r>
            <a:endParaRPr lang="en-GB" sz="4000" b="1" dirty="0">
              <a:latin typeface="Times New Roman"/>
              <a:cs typeface="Times New Roman"/>
            </a:endParaRPr>
          </a:p>
          <a:p>
            <a:endParaRPr lang="en-US" dirty="0"/>
          </a:p>
        </p:txBody>
      </p:sp>
    </p:spTree>
    <p:extLst>
      <p:ext uri="{BB962C8B-B14F-4D97-AF65-F5344CB8AC3E}">
        <p14:creationId xmlns:p14="http://schemas.microsoft.com/office/powerpoint/2010/main" val="2137903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Acting Knowledge </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4400" dirty="0">
                <a:latin typeface="Times New Roman"/>
                <a:cs typeface="Times New Roman"/>
              </a:rPr>
              <a:t>“Therefore I urge you to take nourishment, for this is for your survival, since </a:t>
            </a:r>
            <a:r>
              <a:rPr lang="en-US" sz="4400" b="1" i="1" dirty="0">
                <a:solidFill>
                  <a:srgbClr val="FF0000"/>
                </a:solidFill>
                <a:latin typeface="Times New Roman"/>
                <a:cs typeface="Times New Roman"/>
              </a:rPr>
              <a:t>not a hair will fall from the head of any of you</a:t>
            </a:r>
            <a:r>
              <a:rPr lang="en-US" sz="4400" dirty="0">
                <a:latin typeface="Times New Roman"/>
                <a:cs typeface="Times New Roman"/>
              </a:rPr>
              <a:t>.</a:t>
            </a:r>
            <a:r>
              <a:rPr lang="en-US" sz="4400" dirty="0" smtClean="0">
                <a:latin typeface="Times New Roman"/>
                <a:cs typeface="Times New Roman"/>
              </a:rPr>
              <a:t>” Act 27:34</a:t>
            </a:r>
            <a:endParaRPr lang="en-US" sz="4400" dirty="0">
              <a:latin typeface="Times New Roman"/>
              <a:cs typeface="Times New Roman"/>
            </a:endParaRPr>
          </a:p>
        </p:txBody>
      </p:sp>
    </p:spTree>
    <p:extLst>
      <p:ext uri="{BB962C8B-B14F-4D97-AF65-F5344CB8AC3E}">
        <p14:creationId xmlns:p14="http://schemas.microsoft.com/office/powerpoint/2010/main" val="714621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St Augustine</a:t>
            </a:r>
            <a:br>
              <a:rPr lang="en-GB" dirty="0" smtClean="0"/>
            </a:br>
            <a:r>
              <a:rPr lang="en-GB" dirty="0" smtClean="0"/>
              <a:t> </a:t>
            </a:r>
            <a:r>
              <a:rPr lang="en-GB" sz="1800" dirty="0"/>
              <a:t>On the Gospel of St John, tractate, 44:</a:t>
            </a:r>
            <a:r>
              <a:rPr lang="en-GB" sz="1800" dirty="0" smtClean="0"/>
              <a:t>15</a:t>
            </a:r>
            <a:endParaRPr lang="en-US" dirty="0"/>
          </a:p>
        </p:txBody>
      </p:sp>
      <p:sp>
        <p:nvSpPr>
          <p:cNvPr id="3" name="Content Placeholder 2"/>
          <p:cNvSpPr>
            <a:spLocks noGrp="1"/>
          </p:cNvSpPr>
          <p:nvPr>
            <p:ph idx="1"/>
          </p:nvPr>
        </p:nvSpPr>
        <p:spPr/>
        <p:txBody>
          <a:bodyPr>
            <a:noAutofit/>
          </a:bodyPr>
          <a:lstStyle/>
          <a:p>
            <a:pPr algn="ctr" hangingPunct="0"/>
            <a:r>
              <a:rPr lang="en-GB" sz="3200" b="1" dirty="0"/>
              <a:t>With his face </a:t>
            </a:r>
            <a:r>
              <a:rPr lang="en-GB" sz="3200" b="1" dirty="0">
                <a:solidFill>
                  <a:srgbClr val="FF2929"/>
                </a:solidFill>
              </a:rPr>
              <a:t>washed </a:t>
            </a:r>
            <a:r>
              <a:rPr lang="en-GB" sz="3200" b="1" dirty="0"/>
              <a:t>and his conscience </a:t>
            </a:r>
            <a:r>
              <a:rPr lang="en-GB" sz="3200" b="1" dirty="0">
                <a:solidFill>
                  <a:srgbClr val="FF2929"/>
                </a:solidFill>
              </a:rPr>
              <a:t>purified</a:t>
            </a:r>
            <a:r>
              <a:rPr lang="en-GB" sz="3200" b="1" dirty="0"/>
              <a:t>, the man </a:t>
            </a:r>
            <a:r>
              <a:rPr lang="en-GB" sz="3200" b="1" u="sng" dirty="0">
                <a:solidFill>
                  <a:srgbClr val="FF2929"/>
                </a:solidFill>
              </a:rPr>
              <a:t>finally recognized </a:t>
            </a:r>
            <a:r>
              <a:rPr lang="en-GB" sz="3200" b="1" dirty="0"/>
              <a:t>the Lord. He knew Him not only as the Son of Man, according to his earlier knowledge, but as the Son of God who had taken on our body. So he said, “</a:t>
            </a:r>
            <a:r>
              <a:rPr lang="en-GB" sz="3200" b="1" dirty="0">
                <a:solidFill>
                  <a:srgbClr val="FF2929"/>
                </a:solidFill>
              </a:rPr>
              <a:t>Lord, I believe</a:t>
            </a:r>
            <a:r>
              <a:rPr lang="en-GB" sz="3200" b="1" dirty="0" smtClean="0">
                <a:solidFill>
                  <a:srgbClr val="FF2929"/>
                </a:solidFill>
              </a:rPr>
              <a:t>”</a:t>
            </a:r>
            <a:endParaRPr lang="en-GB" sz="3200" b="1" dirty="0">
              <a:solidFill>
                <a:srgbClr val="FF2929"/>
              </a:solidFill>
            </a:endParaRPr>
          </a:p>
        </p:txBody>
      </p:sp>
    </p:spTree>
    <p:extLst>
      <p:ext uri="{BB962C8B-B14F-4D97-AF65-F5344CB8AC3E}">
        <p14:creationId xmlns:p14="http://schemas.microsoft.com/office/powerpoint/2010/main" val="2073605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a:cs typeface="Times New Roman"/>
              </a:rPr>
              <a:t>This week's spiritual exercise</a:t>
            </a:r>
            <a:endParaRPr lang="en-US" u="sng" dirty="0">
              <a:latin typeface="Times New Roman"/>
              <a:cs typeface="Times New Roman"/>
            </a:endParaRPr>
          </a:p>
        </p:txBody>
      </p:sp>
      <p:sp>
        <p:nvSpPr>
          <p:cNvPr id="3" name="Content Placeholder 2"/>
          <p:cNvSpPr>
            <a:spLocks noGrp="1"/>
          </p:cNvSpPr>
          <p:nvPr>
            <p:ph idx="1"/>
          </p:nvPr>
        </p:nvSpPr>
        <p:spPr>
          <a:xfrm>
            <a:off x="457199" y="2209800"/>
            <a:ext cx="7348916" cy="4325366"/>
          </a:xfrm>
        </p:spPr>
        <p:txBody>
          <a:bodyPr>
            <a:noAutofit/>
          </a:bodyPr>
          <a:lstStyle/>
          <a:p>
            <a:pPr marL="514350" indent="-514350">
              <a:buFont typeface="+mj-ea"/>
              <a:buAutoNum type="circleNumDbPlain"/>
            </a:pPr>
            <a:r>
              <a:rPr lang="en-GB" sz="3600" dirty="0" smtClean="0">
                <a:latin typeface="Times New Roman"/>
                <a:cs typeface="Times New Roman"/>
              </a:rPr>
              <a:t>Spend </a:t>
            </a:r>
            <a:r>
              <a:rPr lang="en-GB" sz="3600" dirty="0">
                <a:latin typeface="Times New Roman"/>
                <a:cs typeface="Times New Roman"/>
              </a:rPr>
              <a:t>some time in prayer </a:t>
            </a:r>
            <a:r>
              <a:rPr lang="en-GB" sz="3600" dirty="0" smtClean="0">
                <a:latin typeface="Times New Roman"/>
                <a:cs typeface="Times New Roman"/>
              </a:rPr>
              <a:t>discovering your </a:t>
            </a:r>
            <a:r>
              <a:rPr lang="en-GB" sz="3600" dirty="0" smtClean="0">
                <a:latin typeface="Times New Roman"/>
                <a:cs typeface="Times New Roman"/>
              </a:rPr>
              <a:t>accusing and passive knowledge </a:t>
            </a:r>
            <a:endParaRPr lang="en-GB" sz="3600" dirty="0" smtClean="0">
              <a:latin typeface="Times New Roman"/>
              <a:cs typeface="Times New Roman"/>
            </a:endParaRPr>
          </a:p>
          <a:p>
            <a:pPr marL="514350" indent="-514350">
              <a:buFont typeface="+mj-ea"/>
              <a:buAutoNum type="circleNumDbPlain"/>
            </a:pPr>
            <a:r>
              <a:rPr lang="en-GB" sz="3600" dirty="0" smtClean="0">
                <a:latin typeface="Times New Roman"/>
                <a:cs typeface="Times New Roman"/>
              </a:rPr>
              <a:t>Arrange </a:t>
            </a:r>
            <a:r>
              <a:rPr lang="en-GB" sz="3600" dirty="0">
                <a:latin typeface="Times New Roman"/>
                <a:cs typeface="Times New Roman"/>
              </a:rPr>
              <a:t>to meet with your spiritual father </a:t>
            </a:r>
            <a:r>
              <a:rPr lang="en-GB" sz="3600" dirty="0" smtClean="0">
                <a:latin typeface="Times New Roman"/>
                <a:cs typeface="Times New Roman"/>
              </a:rPr>
              <a:t>to </a:t>
            </a:r>
            <a:r>
              <a:rPr lang="en-GB" sz="3600" dirty="0">
                <a:latin typeface="Times New Roman"/>
                <a:cs typeface="Times New Roman"/>
              </a:rPr>
              <a:t>help you </a:t>
            </a:r>
            <a:r>
              <a:rPr lang="en-GB" sz="3600" dirty="0" smtClean="0">
                <a:latin typeface="Times New Roman"/>
                <a:cs typeface="Times New Roman"/>
              </a:rPr>
              <a:t>to get out of them and to come to the marvellous </a:t>
            </a:r>
            <a:r>
              <a:rPr lang="en-GB" sz="3600" dirty="0" smtClean="0">
                <a:latin typeface="Times New Roman"/>
                <a:cs typeface="Times New Roman"/>
              </a:rPr>
              <a:t>Acting light </a:t>
            </a:r>
            <a:r>
              <a:rPr lang="en-GB" sz="3600" dirty="0" smtClean="0">
                <a:latin typeface="Times New Roman"/>
                <a:cs typeface="Times New Roman"/>
              </a:rPr>
              <a:t>of Christ. </a:t>
            </a:r>
            <a:endParaRPr lang="en-GB" sz="3600" dirty="0">
              <a:latin typeface="Times New Roman"/>
              <a:cs typeface="Times New Roman"/>
            </a:endParaRPr>
          </a:p>
        </p:txBody>
      </p:sp>
    </p:spTree>
    <p:extLst>
      <p:ext uri="{BB962C8B-B14F-4D97-AF65-F5344CB8AC3E}">
        <p14:creationId xmlns:p14="http://schemas.microsoft.com/office/powerpoint/2010/main" val="24404981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a:cs typeface="Times"/>
              </a:rPr>
              <a:t>Moving mountains</a:t>
            </a:r>
            <a:endParaRPr lang="en-US" b="1" u="sng" dirty="0">
              <a:latin typeface="Times"/>
              <a:cs typeface="Times"/>
            </a:endParaRPr>
          </a:p>
        </p:txBody>
      </p:sp>
      <p:sp>
        <p:nvSpPr>
          <p:cNvPr id="3" name="Content Placeholder 2"/>
          <p:cNvSpPr>
            <a:spLocks noGrp="1"/>
          </p:cNvSpPr>
          <p:nvPr>
            <p:ph idx="1"/>
          </p:nvPr>
        </p:nvSpPr>
        <p:spPr/>
        <p:txBody>
          <a:bodyPr>
            <a:noAutofit/>
          </a:bodyPr>
          <a:lstStyle/>
          <a:p>
            <a:pPr algn="ctr"/>
            <a:r>
              <a:rPr lang="en-US" sz="3200" dirty="0">
                <a:latin typeface="Times"/>
                <a:cs typeface="Times"/>
              </a:rPr>
              <a:t>So Jesus said to them, “</a:t>
            </a:r>
            <a:r>
              <a:rPr lang="en-US" sz="3200" b="1" u="sng" dirty="0">
                <a:solidFill>
                  <a:srgbClr val="FF0000"/>
                </a:solidFill>
                <a:latin typeface="Times"/>
                <a:cs typeface="Times"/>
              </a:rPr>
              <a:t>Because of your unbelief</a:t>
            </a:r>
            <a:r>
              <a:rPr lang="en-US" sz="3200" dirty="0">
                <a:latin typeface="Times"/>
                <a:cs typeface="Times"/>
              </a:rPr>
              <a:t>; for assuredly, I say to you, if you have faith as a mustard seed, you will say to this mountain, ‘</a:t>
            </a:r>
            <a:r>
              <a:rPr lang="en-US" sz="4000" b="1" u="sng" dirty="0">
                <a:solidFill>
                  <a:srgbClr val="FF0000"/>
                </a:solidFill>
                <a:latin typeface="Times"/>
                <a:cs typeface="Times"/>
              </a:rPr>
              <a:t>Move</a:t>
            </a:r>
            <a:r>
              <a:rPr lang="en-US" sz="4000" dirty="0">
                <a:latin typeface="Times"/>
                <a:cs typeface="Times"/>
              </a:rPr>
              <a:t> </a:t>
            </a:r>
            <a:r>
              <a:rPr lang="en-US" sz="3200" dirty="0">
                <a:latin typeface="Times"/>
                <a:cs typeface="Times"/>
              </a:rPr>
              <a:t>from here to there,’ and </a:t>
            </a:r>
            <a:r>
              <a:rPr lang="en-US" sz="4400" b="1" u="sng" dirty="0">
                <a:solidFill>
                  <a:srgbClr val="FF0000"/>
                </a:solidFill>
                <a:latin typeface="Times"/>
                <a:cs typeface="Times"/>
              </a:rPr>
              <a:t>it will move</a:t>
            </a:r>
            <a:r>
              <a:rPr lang="en-US" sz="3200" dirty="0">
                <a:latin typeface="Times"/>
                <a:cs typeface="Times"/>
              </a:rPr>
              <a:t>; and nothing will be impossible for you</a:t>
            </a:r>
            <a:r>
              <a:rPr lang="en-US" sz="3200" dirty="0" smtClean="0">
                <a:latin typeface="Times"/>
                <a:cs typeface="Times"/>
              </a:rPr>
              <a:t>.  Matt 17:20</a:t>
            </a:r>
            <a:endParaRPr lang="en-US" sz="3200" dirty="0">
              <a:latin typeface="Times"/>
              <a:cs typeface="Times"/>
            </a:endParaRPr>
          </a:p>
        </p:txBody>
      </p:sp>
    </p:spTree>
    <p:extLst>
      <p:ext uri="{BB962C8B-B14F-4D97-AF65-F5344CB8AC3E}">
        <p14:creationId xmlns:p14="http://schemas.microsoft.com/office/powerpoint/2010/main" val="23963310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sz="4800" b="1" u="sng" dirty="0" smtClean="0">
                <a:latin typeface="Times"/>
                <a:cs typeface="Times"/>
              </a:rPr>
              <a:t>The Move</a:t>
            </a:r>
            <a:endParaRPr lang="en-US" sz="4800" b="1" u="sng" dirty="0">
              <a:latin typeface="Times"/>
              <a:cs typeface="Times"/>
            </a:endParaRPr>
          </a:p>
        </p:txBody>
      </p:sp>
      <p:sp>
        <p:nvSpPr>
          <p:cNvPr id="3" name="Content Placeholder 2"/>
          <p:cNvSpPr>
            <a:spLocks noGrp="1"/>
          </p:cNvSpPr>
          <p:nvPr>
            <p:ph idx="1"/>
          </p:nvPr>
        </p:nvSpPr>
        <p:spPr>
          <a:xfrm>
            <a:off x="457199" y="1870279"/>
            <a:ext cx="7335163" cy="4198377"/>
          </a:xfrm>
        </p:spPr>
        <p:txBody>
          <a:bodyPr>
            <a:normAutofit fontScale="92500" lnSpcReduction="20000"/>
          </a:bodyPr>
          <a:lstStyle/>
          <a:p>
            <a:pPr marL="457200" indent="-457200">
              <a:buFont typeface="+mj-ea"/>
              <a:buAutoNum type="circleNumDbPlain"/>
            </a:pPr>
            <a:r>
              <a:rPr lang="en-US" sz="3200" b="1" dirty="0" smtClean="0">
                <a:latin typeface="Times"/>
                <a:cs typeface="Times"/>
              </a:rPr>
              <a:t> From a superficial to an intimate relationship</a:t>
            </a:r>
          </a:p>
          <a:p>
            <a:pPr marL="457200" indent="-457200">
              <a:buFont typeface="+mj-ea"/>
              <a:buAutoNum type="circleNumDbPlain"/>
            </a:pPr>
            <a:r>
              <a:rPr lang="en-US" sz="3200" b="1" dirty="0" smtClean="0">
                <a:latin typeface="Times"/>
                <a:cs typeface="Times"/>
              </a:rPr>
              <a:t> From earthly to heavenly treasures</a:t>
            </a:r>
          </a:p>
          <a:p>
            <a:pPr marL="457200" indent="-457200">
              <a:buFont typeface="+mj-ea"/>
              <a:buAutoNum type="circleNumDbPlain"/>
            </a:pPr>
            <a:r>
              <a:rPr lang="en-US" sz="3200" b="1" dirty="0" smtClean="0">
                <a:latin typeface="Times"/>
                <a:cs typeface="Times"/>
              </a:rPr>
              <a:t> From </a:t>
            </a:r>
            <a:r>
              <a:rPr lang="en-US" sz="3200" b="1" dirty="0">
                <a:latin typeface="Times"/>
                <a:cs typeface="Times"/>
              </a:rPr>
              <a:t>defeated Adam to Victorious </a:t>
            </a:r>
            <a:r>
              <a:rPr lang="en-US" sz="3200" b="1" dirty="0" smtClean="0">
                <a:latin typeface="Times"/>
                <a:cs typeface="Times"/>
              </a:rPr>
              <a:t>Adam</a:t>
            </a:r>
          </a:p>
          <a:p>
            <a:pPr marL="457200" indent="-457200">
              <a:buFont typeface="+mj-ea"/>
              <a:buAutoNum type="circleNumDbPlain"/>
            </a:pPr>
            <a:r>
              <a:rPr lang="en-US" sz="3200" b="1" dirty="0" smtClean="0">
                <a:latin typeface="Times"/>
                <a:cs typeface="Times"/>
              </a:rPr>
              <a:t> From hiding within yourself</a:t>
            </a:r>
          </a:p>
          <a:p>
            <a:pPr marL="457200" indent="-457200">
              <a:buFont typeface="+mj-ea"/>
              <a:buAutoNum type="circleNumDbPlain"/>
            </a:pPr>
            <a:r>
              <a:rPr lang="en-US" sz="3200" b="1" dirty="0" smtClean="0">
                <a:latin typeface="Times"/>
                <a:cs typeface="Times"/>
              </a:rPr>
              <a:t> Out of the </a:t>
            </a:r>
            <a:r>
              <a:rPr lang="en-US" sz="3200" b="1" dirty="0" smtClean="0">
                <a:latin typeface="Times"/>
                <a:cs typeface="Times"/>
              </a:rPr>
              <a:t>Box</a:t>
            </a:r>
          </a:p>
          <a:p>
            <a:pPr marL="457200" indent="-457200">
              <a:buFont typeface="+mj-ea"/>
              <a:buAutoNum type="circleNumDbPlain"/>
            </a:pPr>
            <a:r>
              <a:rPr lang="en-US" sz="3200" b="1" dirty="0" smtClean="0">
                <a:latin typeface="Times"/>
                <a:cs typeface="Times"/>
              </a:rPr>
              <a:t>Out of disabled knowledge </a:t>
            </a:r>
            <a:endParaRPr lang="en-US" sz="3200" b="1" dirty="0">
              <a:latin typeface="Times"/>
              <a:cs typeface="Times"/>
            </a:endParaRPr>
          </a:p>
        </p:txBody>
      </p:sp>
    </p:spTree>
    <p:extLst>
      <p:ext uri="{BB962C8B-B14F-4D97-AF65-F5344CB8AC3E}">
        <p14:creationId xmlns:p14="http://schemas.microsoft.com/office/powerpoint/2010/main" val="2136095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 I Know !!!</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853814" cy="4291389"/>
          </a:xfrm>
        </p:spPr>
        <p:txBody>
          <a:bodyPr>
            <a:noAutofit/>
          </a:bodyPr>
          <a:lstStyle/>
          <a:p>
            <a:r>
              <a:rPr lang="el-GR" sz="4000" dirty="0" smtClean="0">
                <a:latin typeface="Times New Roman"/>
                <a:cs typeface="Times New Roman"/>
              </a:rPr>
              <a:t>Εἴδω</a:t>
            </a:r>
            <a:r>
              <a:rPr lang="en-GB" sz="4000" dirty="0" smtClean="0">
                <a:latin typeface="Times New Roman"/>
                <a:cs typeface="Times New Roman"/>
              </a:rPr>
              <a:t> = </a:t>
            </a:r>
            <a:r>
              <a:rPr lang="en-US" sz="4000" i="1" dirty="0" err="1" smtClean="0">
                <a:latin typeface="Times New Roman"/>
                <a:cs typeface="Times New Roman"/>
              </a:rPr>
              <a:t>eidō</a:t>
            </a:r>
            <a:r>
              <a:rPr lang="en-US" sz="4000" i="1" dirty="0" smtClean="0">
                <a:latin typeface="Times New Roman"/>
                <a:cs typeface="Times New Roman"/>
              </a:rPr>
              <a:t>  =</a:t>
            </a:r>
            <a:r>
              <a:rPr lang="en-GB" sz="4000" dirty="0" smtClean="0">
                <a:latin typeface="Times New Roman"/>
                <a:cs typeface="Times New Roman"/>
              </a:rPr>
              <a:t> G1492</a:t>
            </a:r>
          </a:p>
          <a:p>
            <a:r>
              <a:rPr lang="en-GB" sz="4000" dirty="0" smtClean="0">
                <a:latin typeface="Times New Roman"/>
                <a:cs typeface="Times New Roman"/>
              </a:rPr>
              <a:t>625 time in the New Testament</a:t>
            </a:r>
          </a:p>
          <a:p>
            <a:r>
              <a:rPr lang="en-GB" sz="4000" dirty="0" smtClean="0">
                <a:latin typeface="Times New Roman"/>
                <a:cs typeface="Times New Roman"/>
              </a:rPr>
              <a:t>104 times  in the Gospel of John </a:t>
            </a:r>
          </a:p>
          <a:p>
            <a:r>
              <a:rPr lang="en-GB" sz="4000" dirty="0" smtClean="0">
                <a:latin typeface="Times New Roman"/>
                <a:cs typeface="Times New Roman"/>
              </a:rPr>
              <a:t>It is translated : see or know …</a:t>
            </a:r>
            <a:endParaRPr lang="en-US" sz="4000" dirty="0">
              <a:latin typeface="Times New Roman"/>
              <a:cs typeface="Times New Roman"/>
            </a:endParaRPr>
          </a:p>
        </p:txBody>
      </p:sp>
    </p:spTree>
    <p:extLst>
      <p:ext uri="{BB962C8B-B14F-4D97-AF65-F5344CB8AC3E}">
        <p14:creationId xmlns:p14="http://schemas.microsoft.com/office/powerpoint/2010/main" val="2358151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t>St. John </a:t>
            </a:r>
            <a:r>
              <a:rPr lang="en-US" b="1" u="sng" dirty="0" err="1"/>
              <a:t>Cassian</a:t>
            </a:r>
            <a:r>
              <a:rPr lang="en-US" b="1" u="sng" dirty="0"/>
              <a:t> </a:t>
            </a:r>
          </a:p>
        </p:txBody>
      </p:sp>
      <p:sp>
        <p:nvSpPr>
          <p:cNvPr id="3" name="Content Placeholder 2"/>
          <p:cNvSpPr>
            <a:spLocks noGrp="1"/>
          </p:cNvSpPr>
          <p:nvPr>
            <p:ph idx="1"/>
          </p:nvPr>
        </p:nvSpPr>
        <p:spPr/>
        <p:txBody>
          <a:bodyPr>
            <a:noAutofit/>
          </a:bodyPr>
          <a:lstStyle/>
          <a:p>
            <a:pPr algn="ctr"/>
            <a:r>
              <a:rPr lang="en-US" sz="3200" dirty="0" smtClean="0"/>
              <a:t>Man falling </a:t>
            </a:r>
            <a:r>
              <a:rPr lang="en-US" sz="3200" dirty="0"/>
              <a:t>in pride, even though he may be physically pure, </a:t>
            </a:r>
            <a:r>
              <a:rPr lang="en-US" sz="3200" b="1" u="sng" dirty="0">
                <a:solidFill>
                  <a:srgbClr val="FF2929"/>
                </a:solidFill>
              </a:rPr>
              <a:t>God would forsake him</a:t>
            </a:r>
            <a:r>
              <a:rPr lang="en-US" sz="3200" dirty="0"/>
              <a:t>, so that </a:t>
            </a:r>
            <a:r>
              <a:rPr lang="en-US" sz="3200" dirty="0" smtClean="0"/>
              <a:t>when</a:t>
            </a:r>
            <a:r>
              <a:rPr lang="en-GB" sz="3200" dirty="0"/>
              <a:t> </a:t>
            </a:r>
            <a:r>
              <a:rPr lang="en-US" sz="3200" dirty="0" smtClean="0"/>
              <a:t>he </a:t>
            </a:r>
            <a:r>
              <a:rPr lang="en-US" sz="3200" dirty="0"/>
              <a:t>falls into carnal lusts, that are visible before his own eyes, </a:t>
            </a:r>
            <a:r>
              <a:rPr lang="en-US" sz="3200" b="1" u="sng" dirty="0">
                <a:solidFill>
                  <a:srgbClr val="FF2929"/>
                </a:solidFill>
              </a:rPr>
              <a:t>he would then realize the hidden pride that he cannot see</a:t>
            </a:r>
            <a:r>
              <a:rPr lang="en-US" sz="3200" dirty="0"/>
              <a:t>.</a:t>
            </a:r>
          </a:p>
        </p:txBody>
      </p:sp>
    </p:spTree>
    <p:extLst>
      <p:ext uri="{BB962C8B-B14F-4D97-AF65-F5344CB8AC3E}">
        <p14:creationId xmlns:p14="http://schemas.microsoft.com/office/powerpoint/2010/main" val="146571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54876"/>
            <a:ext cx="6508377" cy="839135"/>
          </a:xfrm>
        </p:spPr>
        <p:txBody>
          <a:bodyPr/>
          <a:lstStyle/>
          <a:p>
            <a:pPr algn="ctr"/>
            <a:r>
              <a:rPr lang="en-US" b="1" u="sng" dirty="0" smtClean="0">
                <a:latin typeface="Times New Roman"/>
                <a:cs typeface="Times New Roman"/>
              </a:rPr>
              <a:t>Chapter (9) ( times) </a:t>
            </a:r>
            <a:endParaRPr lang="en-US" b="1" u="sng" dirty="0">
              <a:latin typeface="Times New Roman"/>
              <a:cs typeface="Times New Roman"/>
            </a:endParaRPr>
          </a:p>
        </p:txBody>
      </p:sp>
      <p:sp>
        <p:nvSpPr>
          <p:cNvPr id="3" name="Content Placeholder 2"/>
          <p:cNvSpPr>
            <a:spLocks noGrp="1"/>
          </p:cNvSpPr>
          <p:nvPr>
            <p:ph idx="1"/>
          </p:nvPr>
        </p:nvSpPr>
        <p:spPr>
          <a:xfrm>
            <a:off x="457199" y="1410452"/>
            <a:ext cx="7564626" cy="4715562"/>
          </a:xfrm>
        </p:spPr>
        <p:txBody>
          <a:bodyPr>
            <a:noAutofit/>
          </a:bodyPr>
          <a:lstStyle/>
          <a:p>
            <a:r>
              <a:rPr lang="en-US" sz="3200" dirty="0">
                <a:latin typeface="Times New Roman"/>
                <a:cs typeface="Times New Roman"/>
              </a:rPr>
              <a:t>Now as </a:t>
            </a:r>
            <a:r>
              <a:rPr lang="en-US" sz="3200" i="1" dirty="0">
                <a:latin typeface="Times New Roman"/>
                <a:cs typeface="Times New Roman"/>
              </a:rPr>
              <a:t>Jesus</a:t>
            </a:r>
            <a:r>
              <a:rPr lang="en-US" sz="3200" dirty="0">
                <a:latin typeface="Times New Roman"/>
                <a:cs typeface="Times New Roman"/>
              </a:rPr>
              <a:t> passed by, He </a:t>
            </a:r>
            <a:r>
              <a:rPr lang="en-US" sz="3200" b="1" u="sng" dirty="0">
                <a:solidFill>
                  <a:srgbClr val="FF0000"/>
                </a:solidFill>
                <a:latin typeface="Times New Roman"/>
                <a:cs typeface="Times New Roman"/>
              </a:rPr>
              <a:t>saw</a:t>
            </a:r>
            <a:r>
              <a:rPr lang="en-US" sz="3200" dirty="0">
                <a:latin typeface="Times New Roman"/>
                <a:cs typeface="Times New Roman"/>
              </a:rPr>
              <a:t> a man who was blind from birth</a:t>
            </a:r>
            <a:r>
              <a:rPr lang="en-US" sz="3200" dirty="0" smtClean="0">
                <a:latin typeface="Times New Roman"/>
                <a:cs typeface="Times New Roman"/>
              </a:rPr>
              <a:t>. </a:t>
            </a:r>
            <a:r>
              <a:rPr lang="en-US" sz="3200" dirty="0" err="1" smtClean="0">
                <a:latin typeface="Times New Roman"/>
                <a:cs typeface="Times New Roman"/>
              </a:rPr>
              <a:t>Jn</a:t>
            </a:r>
            <a:r>
              <a:rPr lang="en-US" sz="3200" dirty="0" smtClean="0">
                <a:latin typeface="Times New Roman"/>
                <a:cs typeface="Times New Roman"/>
              </a:rPr>
              <a:t> 9:1 </a:t>
            </a:r>
            <a:r>
              <a:rPr lang="en-US" sz="3200" b="1" u="sng" dirty="0" smtClean="0">
                <a:solidFill>
                  <a:srgbClr val="FF0000"/>
                </a:solidFill>
                <a:latin typeface="Times New Roman"/>
                <a:cs typeface="Times New Roman"/>
              </a:rPr>
              <a:t>(ACTING)</a:t>
            </a:r>
          </a:p>
          <a:p>
            <a:r>
              <a:rPr lang="en-US" sz="3200" dirty="0">
                <a:latin typeface="Times New Roman"/>
                <a:cs typeface="Times New Roman"/>
              </a:rPr>
              <a:t>So they again called the man who was blind, and said to him, “Give God the glory! We </a:t>
            </a:r>
            <a:r>
              <a:rPr lang="en-US" sz="3200" b="1" u="sng" dirty="0">
                <a:solidFill>
                  <a:srgbClr val="FF0000"/>
                </a:solidFill>
                <a:latin typeface="Times New Roman"/>
                <a:cs typeface="Times New Roman"/>
              </a:rPr>
              <a:t>know</a:t>
            </a:r>
            <a:r>
              <a:rPr lang="en-US" sz="3200" dirty="0">
                <a:latin typeface="Times New Roman"/>
                <a:cs typeface="Times New Roman"/>
              </a:rPr>
              <a:t> that this Man is a sinner.</a:t>
            </a:r>
            <a:r>
              <a:rPr lang="en-US" sz="3200" dirty="0" smtClean="0">
                <a:latin typeface="Times New Roman"/>
                <a:cs typeface="Times New Roman"/>
              </a:rPr>
              <a:t>” </a:t>
            </a:r>
            <a:r>
              <a:rPr lang="en-US" sz="3200" dirty="0" err="1" smtClean="0">
                <a:latin typeface="Times New Roman"/>
                <a:cs typeface="Times New Roman"/>
              </a:rPr>
              <a:t>Jn</a:t>
            </a:r>
            <a:r>
              <a:rPr lang="en-US" sz="3200" dirty="0" smtClean="0">
                <a:latin typeface="Times New Roman"/>
                <a:cs typeface="Times New Roman"/>
              </a:rPr>
              <a:t> 9:24 </a:t>
            </a:r>
            <a:r>
              <a:rPr lang="en-US" sz="3200" b="1" u="sng" dirty="0" smtClean="0">
                <a:solidFill>
                  <a:srgbClr val="FF0000"/>
                </a:solidFill>
                <a:latin typeface="Times New Roman"/>
                <a:cs typeface="Times New Roman"/>
              </a:rPr>
              <a:t>(ACCUSING)</a:t>
            </a:r>
          </a:p>
          <a:p>
            <a:r>
              <a:rPr lang="en-US" sz="3200" dirty="0">
                <a:latin typeface="Times New Roman"/>
                <a:cs typeface="Times New Roman"/>
              </a:rPr>
              <a:t>His parents answered them and said, “We </a:t>
            </a:r>
            <a:r>
              <a:rPr lang="en-US" sz="3200" b="1" u="sng" dirty="0">
                <a:solidFill>
                  <a:srgbClr val="FF0000"/>
                </a:solidFill>
                <a:latin typeface="Times New Roman"/>
                <a:cs typeface="Times New Roman"/>
              </a:rPr>
              <a:t>know</a:t>
            </a:r>
            <a:r>
              <a:rPr lang="en-US" sz="3200" dirty="0">
                <a:latin typeface="Times New Roman"/>
                <a:cs typeface="Times New Roman"/>
              </a:rPr>
              <a:t> that this is our son, and that he was born blind</a:t>
            </a:r>
            <a:r>
              <a:rPr lang="en-US" sz="3200" dirty="0" smtClean="0">
                <a:latin typeface="Times New Roman"/>
                <a:cs typeface="Times New Roman"/>
              </a:rPr>
              <a:t>; </a:t>
            </a:r>
            <a:r>
              <a:rPr lang="en-US" sz="3200" dirty="0" err="1" smtClean="0">
                <a:latin typeface="Times New Roman"/>
                <a:cs typeface="Times New Roman"/>
              </a:rPr>
              <a:t>Jn</a:t>
            </a:r>
            <a:r>
              <a:rPr lang="en-US" sz="3200" dirty="0" smtClean="0">
                <a:latin typeface="Times New Roman"/>
                <a:cs typeface="Times New Roman"/>
              </a:rPr>
              <a:t> 1:20 </a:t>
            </a:r>
            <a:r>
              <a:rPr lang="en-US" sz="3200" b="1" u="sng" dirty="0" smtClean="0">
                <a:solidFill>
                  <a:srgbClr val="FF0000"/>
                </a:solidFill>
                <a:latin typeface="Times New Roman"/>
                <a:cs typeface="Times New Roman"/>
              </a:rPr>
              <a:t>(PASSIVE)</a:t>
            </a:r>
            <a:endParaRPr lang="en-US" sz="3200" b="1" u="sng" dirty="0">
              <a:solidFill>
                <a:srgbClr val="FF0000"/>
              </a:solidFill>
              <a:latin typeface="Times New Roman"/>
              <a:cs typeface="Times New Roman"/>
            </a:endParaRPr>
          </a:p>
        </p:txBody>
      </p:sp>
    </p:spTree>
    <p:extLst>
      <p:ext uri="{BB962C8B-B14F-4D97-AF65-F5344CB8AC3E}">
        <p14:creationId xmlns:p14="http://schemas.microsoft.com/office/powerpoint/2010/main" val="496117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a:cs typeface="Times New Roman"/>
              </a:rPr>
              <a:t>Acting Knowledge</a:t>
            </a:r>
            <a:endParaRPr lang="en-US" b="1" u="sng" dirty="0">
              <a:latin typeface="Times New Roman"/>
              <a:cs typeface="Times New Roman"/>
            </a:endParaRPr>
          </a:p>
        </p:txBody>
      </p:sp>
      <p:sp>
        <p:nvSpPr>
          <p:cNvPr id="3" name="Content Placeholder 2"/>
          <p:cNvSpPr>
            <a:spLocks noGrp="1"/>
          </p:cNvSpPr>
          <p:nvPr>
            <p:ph idx="1"/>
          </p:nvPr>
        </p:nvSpPr>
        <p:spPr>
          <a:xfrm>
            <a:off x="457199" y="1731957"/>
            <a:ext cx="6885662" cy="4781807"/>
          </a:xfrm>
        </p:spPr>
        <p:txBody>
          <a:bodyPr>
            <a:normAutofit fontScale="85000" lnSpcReduction="10000"/>
          </a:bodyPr>
          <a:lstStyle/>
          <a:p>
            <a:pPr algn="ctr"/>
            <a:r>
              <a:rPr lang="en-US" sz="4000" dirty="0">
                <a:latin typeface="Times New Roman"/>
                <a:cs typeface="Times New Roman"/>
              </a:rPr>
              <a:t>Therefore </a:t>
            </a:r>
            <a:r>
              <a:rPr lang="en-US" sz="4000" b="1" dirty="0">
                <a:solidFill>
                  <a:srgbClr val="FF0000"/>
                </a:solidFill>
                <a:latin typeface="Times New Roman"/>
                <a:cs typeface="Times New Roman"/>
              </a:rPr>
              <a:t>put to death </a:t>
            </a:r>
            <a:r>
              <a:rPr lang="en-US" sz="4000" dirty="0">
                <a:latin typeface="Times New Roman"/>
                <a:cs typeface="Times New Roman"/>
              </a:rPr>
              <a:t>your members which are on the earth: fornication, uncleanness, passion, evil desire, and covetousness, which is idolatry</a:t>
            </a:r>
            <a:r>
              <a:rPr lang="en-US" sz="4000" dirty="0" smtClean="0">
                <a:latin typeface="Times New Roman"/>
                <a:cs typeface="Times New Roman"/>
              </a:rPr>
              <a:t>. Col 3:5</a:t>
            </a:r>
          </a:p>
          <a:p>
            <a:pPr algn="ctr"/>
            <a:r>
              <a:rPr lang="en-US" sz="4000" b="1" dirty="0">
                <a:solidFill>
                  <a:srgbClr val="FF0000"/>
                </a:solidFill>
                <a:latin typeface="Times New Roman"/>
                <a:cs typeface="Times New Roman"/>
              </a:rPr>
              <a:t>P</a:t>
            </a:r>
            <a:r>
              <a:rPr lang="en-US" sz="4000" b="1" dirty="0" smtClean="0">
                <a:solidFill>
                  <a:srgbClr val="FF0000"/>
                </a:solidFill>
                <a:latin typeface="Times New Roman"/>
                <a:cs typeface="Times New Roman"/>
              </a:rPr>
              <a:t>ut </a:t>
            </a:r>
            <a:r>
              <a:rPr lang="en-US" sz="4000" b="1" dirty="0">
                <a:solidFill>
                  <a:srgbClr val="FF0000"/>
                </a:solidFill>
                <a:latin typeface="Times New Roman"/>
                <a:cs typeface="Times New Roman"/>
              </a:rPr>
              <a:t>off </a:t>
            </a:r>
            <a:r>
              <a:rPr lang="en-US" sz="4000" dirty="0">
                <a:latin typeface="Times New Roman"/>
                <a:cs typeface="Times New Roman"/>
              </a:rPr>
              <a:t>all </a:t>
            </a:r>
            <a:r>
              <a:rPr lang="en-US" sz="4000" dirty="0" smtClean="0">
                <a:latin typeface="Times New Roman"/>
                <a:cs typeface="Times New Roman"/>
              </a:rPr>
              <a:t>these.. </a:t>
            </a:r>
            <a:r>
              <a:rPr lang="en-US" sz="4000" b="1" dirty="0">
                <a:solidFill>
                  <a:srgbClr val="FF0000"/>
                </a:solidFill>
                <a:latin typeface="Times New Roman"/>
                <a:cs typeface="Times New Roman"/>
              </a:rPr>
              <a:t>Do not </a:t>
            </a:r>
            <a:r>
              <a:rPr lang="en-US" sz="4000" b="1" dirty="0" smtClean="0">
                <a:solidFill>
                  <a:srgbClr val="FF0000"/>
                </a:solidFill>
                <a:latin typeface="Times New Roman"/>
                <a:cs typeface="Times New Roman"/>
              </a:rPr>
              <a:t>lie</a:t>
            </a:r>
            <a:r>
              <a:rPr lang="en-US" sz="4000" dirty="0" smtClean="0">
                <a:latin typeface="Times New Roman"/>
                <a:cs typeface="Times New Roman"/>
              </a:rPr>
              <a:t>..</a:t>
            </a:r>
            <a:r>
              <a:rPr lang="en-US" sz="4000" dirty="0">
                <a:latin typeface="Times New Roman"/>
                <a:cs typeface="Times New Roman"/>
              </a:rPr>
              <a:t> </a:t>
            </a:r>
            <a:r>
              <a:rPr lang="en-US" sz="4000" b="1" u="sng" dirty="0">
                <a:solidFill>
                  <a:srgbClr val="FF0000"/>
                </a:solidFill>
                <a:latin typeface="Times New Roman"/>
                <a:cs typeface="Times New Roman"/>
              </a:rPr>
              <a:t>put </a:t>
            </a:r>
            <a:r>
              <a:rPr lang="en-US" sz="4000" b="1" u="sng" dirty="0" smtClean="0">
                <a:solidFill>
                  <a:srgbClr val="FF0000"/>
                </a:solidFill>
                <a:latin typeface="Times New Roman"/>
                <a:cs typeface="Times New Roman"/>
              </a:rPr>
              <a:t>on</a:t>
            </a:r>
            <a:r>
              <a:rPr lang="en-US" sz="4000" dirty="0" smtClean="0">
                <a:latin typeface="Times New Roman"/>
                <a:cs typeface="Times New Roman"/>
              </a:rPr>
              <a:t>..</a:t>
            </a:r>
            <a:r>
              <a:rPr lang="en-US" sz="4000" dirty="0">
                <a:latin typeface="Times New Roman"/>
                <a:cs typeface="Times New Roman"/>
              </a:rPr>
              <a:t> </a:t>
            </a:r>
            <a:r>
              <a:rPr lang="en-US" sz="4000" b="1" u="sng" dirty="0">
                <a:solidFill>
                  <a:srgbClr val="FF0000"/>
                </a:solidFill>
                <a:latin typeface="Times New Roman"/>
                <a:cs typeface="Times New Roman"/>
              </a:rPr>
              <a:t>bearing with </a:t>
            </a:r>
            <a:r>
              <a:rPr lang="en-US" sz="4000" dirty="0">
                <a:latin typeface="Times New Roman"/>
                <a:cs typeface="Times New Roman"/>
              </a:rPr>
              <a:t>one </a:t>
            </a:r>
            <a:r>
              <a:rPr lang="en-US" sz="4000" dirty="0" smtClean="0">
                <a:latin typeface="Times New Roman"/>
                <a:cs typeface="Times New Roman"/>
              </a:rPr>
              <a:t>another, and </a:t>
            </a:r>
            <a:r>
              <a:rPr lang="en-US" sz="4000" b="1" u="sng" dirty="0" smtClean="0">
                <a:solidFill>
                  <a:srgbClr val="FF0000"/>
                </a:solidFill>
                <a:latin typeface="Times New Roman"/>
                <a:cs typeface="Times New Roman"/>
              </a:rPr>
              <a:t>forgiving one </a:t>
            </a:r>
            <a:r>
              <a:rPr lang="en-US" sz="4000" dirty="0" smtClean="0">
                <a:latin typeface="Times New Roman"/>
                <a:cs typeface="Times New Roman"/>
              </a:rPr>
              <a:t>another.. </a:t>
            </a:r>
            <a:r>
              <a:rPr lang="en-US" sz="4000" b="1" dirty="0" smtClean="0">
                <a:solidFill>
                  <a:srgbClr val="FF0000"/>
                </a:solidFill>
                <a:latin typeface="Times New Roman"/>
                <a:cs typeface="Times New Roman"/>
              </a:rPr>
              <a:t>Let the word of Christ dwell </a:t>
            </a:r>
            <a:r>
              <a:rPr lang="en-US" sz="4000" dirty="0" smtClean="0">
                <a:latin typeface="Times New Roman"/>
                <a:cs typeface="Times New Roman"/>
              </a:rPr>
              <a:t>in you…</a:t>
            </a:r>
          </a:p>
          <a:p>
            <a:pPr algn="ctr"/>
            <a:endParaRPr lang="en-US" sz="4000" dirty="0">
              <a:latin typeface="Times New Roman"/>
              <a:cs typeface="Times New Roman"/>
            </a:endParaRPr>
          </a:p>
        </p:txBody>
      </p:sp>
    </p:spTree>
    <p:extLst>
      <p:ext uri="{BB962C8B-B14F-4D97-AF65-F5344CB8AC3E}">
        <p14:creationId xmlns:p14="http://schemas.microsoft.com/office/powerpoint/2010/main" val="1959657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St Jerome</a:t>
            </a:r>
            <a:endParaRPr lang="en-US" b="1" u="sng" dirty="0">
              <a:latin typeface="Times New Roman"/>
              <a:cs typeface="Times New Roman"/>
            </a:endParaRPr>
          </a:p>
        </p:txBody>
      </p:sp>
      <p:sp>
        <p:nvSpPr>
          <p:cNvPr id="3" name="Content Placeholder 2"/>
          <p:cNvSpPr>
            <a:spLocks noGrp="1"/>
          </p:cNvSpPr>
          <p:nvPr>
            <p:ph idx="1"/>
          </p:nvPr>
        </p:nvSpPr>
        <p:spPr>
          <a:xfrm>
            <a:off x="457199" y="2209800"/>
            <a:ext cx="7413745" cy="4316539"/>
          </a:xfrm>
        </p:spPr>
        <p:txBody>
          <a:bodyPr>
            <a:normAutofit/>
          </a:bodyPr>
          <a:lstStyle/>
          <a:p>
            <a:pPr lvl="0"/>
            <a:r>
              <a:rPr lang="en-US" sz="2800" dirty="0">
                <a:latin typeface="Times New Roman"/>
                <a:cs typeface="Times New Roman"/>
              </a:rPr>
              <a:t>Idolatry is not confined to offering incense on the altar of the idols, or </a:t>
            </a:r>
            <a:r>
              <a:rPr lang="en-US" sz="2800" dirty="0" smtClean="0">
                <a:latin typeface="Times New Roman"/>
                <a:cs typeface="Times New Roman"/>
              </a:rPr>
              <a:t>pouring </a:t>
            </a:r>
            <a:r>
              <a:rPr lang="en-US" sz="2800" dirty="0">
                <a:latin typeface="Times New Roman"/>
                <a:cs typeface="Times New Roman"/>
              </a:rPr>
              <a:t>doses of wine in a certain container, but it is the ‘covetousness’, or rather </a:t>
            </a:r>
            <a:r>
              <a:rPr lang="en-US" sz="2800" b="1" u="sng" dirty="0">
                <a:solidFill>
                  <a:srgbClr val="FF0000"/>
                </a:solidFill>
                <a:latin typeface="Times New Roman"/>
                <a:cs typeface="Times New Roman"/>
              </a:rPr>
              <a:t>selling the Lord for thirty pieces of silver; and counting oneself as doing righteousness.</a:t>
            </a:r>
            <a:endParaRPr lang="en-GB" sz="2800" b="1" u="sng" dirty="0">
              <a:solidFill>
                <a:srgbClr val="FF0000"/>
              </a:solidFill>
              <a:latin typeface="Times New Roman"/>
              <a:cs typeface="Times New Roman"/>
            </a:endParaRPr>
          </a:p>
          <a:p>
            <a:r>
              <a:rPr lang="en-US" sz="2800" dirty="0">
                <a:latin typeface="Times New Roman"/>
                <a:cs typeface="Times New Roman"/>
              </a:rPr>
              <a:t>Covetousness includes uncleanness, </a:t>
            </a:r>
            <a:r>
              <a:rPr lang="en-US" sz="2800" b="1" u="sng" dirty="0">
                <a:solidFill>
                  <a:srgbClr val="FF0000"/>
                </a:solidFill>
                <a:latin typeface="Times New Roman"/>
                <a:cs typeface="Times New Roman"/>
              </a:rPr>
              <a:t>defiling the members of Christ,</a:t>
            </a:r>
            <a:r>
              <a:rPr lang="en-US" sz="2800" dirty="0">
                <a:latin typeface="Times New Roman"/>
                <a:cs typeface="Times New Roman"/>
              </a:rPr>
              <a:t> which should be “</a:t>
            </a:r>
            <a:r>
              <a:rPr lang="en-US" sz="2800" i="1" dirty="0">
                <a:latin typeface="Times New Roman"/>
                <a:cs typeface="Times New Roman"/>
              </a:rPr>
              <a:t>a living sacrifice acceptable before God”.</a:t>
            </a:r>
            <a:endParaRPr lang="en-GB" sz="2800" dirty="0">
              <a:latin typeface="Times New Roman"/>
              <a:cs typeface="Times New Roman"/>
            </a:endParaRPr>
          </a:p>
          <a:p>
            <a:endParaRPr lang="en-US" dirty="0"/>
          </a:p>
        </p:txBody>
      </p:sp>
    </p:spTree>
    <p:extLst>
      <p:ext uri="{BB962C8B-B14F-4D97-AF65-F5344CB8AC3E}">
        <p14:creationId xmlns:p14="http://schemas.microsoft.com/office/powerpoint/2010/main" val="401408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a:cs typeface="Times New Roman"/>
              </a:rPr>
              <a:t>Acting Knowledge</a:t>
            </a:r>
            <a:endParaRPr lang="en-US" b="1" u="sng" dirty="0">
              <a:latin typeface="Times New Roman"/>
              <a:cs typeface="Times New Roman"/>
            </a:endParaRPr>
          </a:p>
        </p:txBody>
      </p:sp>
      <p:sp>
        <p:nvSpPr>
          <p:cNvPr id="3" name="Content Placeholder 2"/>
          <p:cNvSpPr>
            <a:spLocks noGrp="1"/>
          </p:cNvSpPr>
          <p:nvPr>
            <p:ph idx="1"/>
          </p:nvPr>
        </p:nvSpPr>
        <p:spPr/>
        <p:txBody>
          <a:bodyPr>
            <a:noAutofit/>
          </a:bodyPr>
          <a:lstStyle/>
          <a:p>
            <a:pPr algn="ctr"/>
            <a:r>
              <a:rPr lang="en-US" sz="3600" dirty="0">
                <a:latin typeface="Times New Roman"/>
                <a:cs typeface="Times New Roman"/>
              </a:rPr>
              <a:t>And we know that the Son of God has come and has given us an understanding, that </a:t>
            </a:r>
            <a:r>
              <a:rPr lang="en-US" sz="3600" b="1" dirty="0">
                <a:solidFill>
                  <a:srgbClr val="FF0000"/>
                </a:solidFill>
                <a:latin typeface="Times New Roman"/>
                <a:cs typeface="Times New Roman"/>
              </a:rPr>
              <a:t>we may know Him who is true</a:t>
            </a:r>
            <a:r>
              <a:rPr lang="en-US" sz="3600" dirty="0">
                <a:latin typeface="Times New Roman"/>
                <a:cs typeface="Times New Roman"/>
              </a:rPr>
              <a:t>; and we are </a:t>
            </a:r>
            <a:r>
              <a:rPr lang="en-US" sz="3600" b="1" u="sng" dirty="0">
                <a:solidFill>
                  <a:srgbClr val="FF0000"/>
                </a:solidFill>
                <a:latin typeface="Times New Roman"/>
                <a:cs typeface="Times New Roman"/>
              </a:rPr>
              <a:t>in Him who is true</a:t>
            </a:r>
            <a:r>
              <a:rPr lang="en-US" sz="3600" dirty="0">
                <a:latin typeface="Times New Roman"/>
                <a:cs typeface="Times New Roman"/>
              </a:rPr>
              <a:t>, in His Son Jesus Christ. </a:t>
            </a:r>
            <a:r>
              <a:rPr lang="en-US" sz="3600" b="1" u="sng" dirty="0">
                <a:solidFill>
                  <a:srgbClr val="FF0000"/>
                </a:solidFill>
                <a:latin typeface="Times New Roman"/>
                <a:cs typeface="Times New Roman"/>
              </a:rPr>
              <a:t>This is the true God and eternal life</a:t>
            </a:r>
            <a:r>
              <a:rPr lang="en-US" sz="3600" dirty="0" smtClean="0">
                <a:latin typeface="Times New Roman"/>
                <a:cs typeface="Times New Roman"/>
              </a:rPr>
              <a:t>. 1Jn 5:20</a:t>
            </a:r>
            <a:endParaRPr lang="en-US" sz="3600" dirty="0">
              <a:latin typeface="Times New Roman"/>
              <a:cs typeface="Times New Roman"/>
            </a:endParaRPr>
          </a:p>
        </p:txBody>
      </p:sp>
    </p:spTree>
    <p:extLst>
      <p:ext uri="{BB962C8B-B14F-4D97-AF65-F5344CB8AC3E}">
        <p14:creationId xmlns:p14="http://schemas.microsoft.com/office/powerpoint/2010/main" val="564288011"/>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3747</TotalTime>
  <Words>658</Words>
  <Application>Microsoft Macintosh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Plaza</vt:lpstr>
      <vt:lpstr>The Move (6)  Out of disabled knowledge </vt:lpstr>
      <vt:lpstr>Moving mountains</vt:lpstr>
      <vt:lpstr>The Move</vt:lpstr>
      <vt:lpstr> I Know !!!</vt:lpstr>
      <vt:lpstr>St. John Cassian </vt:lpstr>
      <vt:lpstr>Chapter (9) ( times) </vt:lpstr>
      <vt:lpstr>Acting Knowledge</vt:lpstr>
      <vt:lpstr>St Jerome</vt:lpstr>
      <vt:lpstr>Acting Knowledge</vt:lpstr>
      <vt:lpstr>St. Didymus The Blind</vt:lpstr>
      <vt:lpstr>Acting Knowledge </vt:lpstr>
      <vt:lpstr>St Augustine  On the Gospel of St John, tractate, 44:15</vt:lpstr>
      <vt:lpstr>This week's spiritual exercise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Move (1) </dc:title>
  <dc:creator>Father Mark Aziz</dc:creator>
  <cp:lastModifiedBy>Father Mark Aziz</cp:lastModifiedBy>
  <cp:revision>27</cp:revision>
  <dcterms:created xsi:type="dcterms:W3CDTF">2016-02-29T15:34:07Z</dcterms:created>
  <dcterms:modified xsi:type="dcterms:W3CDTF">2016-04-16T20:21:36Z</dcterms:modified>
</cp:coreProperties>
</file>