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2" r:id="rId6"/>
    <p:sldId id="259" r:id="rId7"/>
    <p:sldId id="260" r:id="rId8"/>
    <p:sldId id="265" r:id="rId9"/>
    <p:sldId id="261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3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03/03/16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04" y="4518720"/>
            <a:ext cx="8396064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Times"/>
                <a:cs typeface="Times"/>
              </a:rPr>
              <a:t>The Move (1</a:t>
            </a:r>
            <a:r>
              <a:rPr lang="en-US" sz="4900" dirty="0" smtClean="0">
                <a:latin typeface="Times"/>
                <a:cs typeface="Times"/>
              </a:rPr>
              <a:t>) </a:t>
            </a:r>
            <a:br>
              <a:rPr lang="en-US" sz="4900" dirty="0" smtClean="0">
                <a:latin typeface="Times"/>
                <a:cs typeface="Times"/>
              </a:rPr>
            </a:br>
            <a:r>
              <a:rPr lang="en-US" sz="4000" dirty="0" smtClean="0">
                <a:latin typeface="Times"/>
                <a:cs typeface="Times"/>
              </a:rPr>
              <a:t>From Superficial to Intimate Relationship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812" y="5706997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"/>
                <a:cs typeface="Times"/>
              </a:rPr>
              <a:t>Great Lent 2016 </a:t>
            </a:r>
            <a:endParaRPr lang="en-US" sz="2000" b="1" dirty="0">
              <a:latin typeface="Times"/>
              <a:cs typeface="Time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31" y="269369"/>
            <a:ext cx="3898792" cy="39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66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John </a:t>
            </a:r>
            <a:r>
              <a:rPr lang="en-US" b="1" u="sng" dirty="0">
                <a:latin typeface="Times"/>
                <a:cs typeface="Times"/>
              </a:rPr>
              <a:t>of </a:t>
            </a:r>
            <a:r>
              <a:rPr lang="en-US" b="1" u="sng" dirty="0" err="1">
                <a:latin typeface="Times"/>
                <a:cs typeface="Times"/>
              </a:rPr>
              <a:t>Kronstadt</a:t>
            </a:r>
            <a:endParaRPr lang="en-US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"/>
                <a:cs typeface="Times"/>
              </a:rPr>
              <a:t>The reason that fasting has an effect on the spirits of evil rests in its powerful effect on our own spirit. A body subdued by fasting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brings the human spirit freedom</a:t>
            </a:r>
            <a:r>
              <a:rPr lang="en-US" sz="3600" dirty="0">
                <a:latin typeface="Times"/>
                <a:cs typeface="Times"/>
              </a:rPr>
              <a:t>, strength, sobriety, purity, and keen discernment</a:t>
            </a:r>
            <a:r>
              <a:rPr lang="en-US" sz="3600" dirty="0" smtClean="0">
                <a:latin typeface="Times"/>
                <a:cs typeface="Times"/>
              </a:rPr>
              <a:t>. 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78015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GB" b="1" u="sng" dirty="0">
                <a:latin typeface="Times"/>
                <a:cs typeface="Times"/>
              </a:rPr>
              <a:t>Saint Augustine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84519"/>
            <a:ext cx="7829127" cy="440424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latin typeface="Times"/>
                <a:cs typeface="Times"/>
              </a:rPr>
              <a:t> </a:t>
            </a:r>
            <a:r>
              <a:rPr lang="en-GB" sz="3200" dirty="0">
                <a:latin typeface="Times"/>
                <a:cs typeface="Times"/>
              </a:rPr>
              <a:t>“It is possible that a person </a:t>
            </a:r>
            <a:r>
              <a:rPr lang="en-GB" sz="3200" b="1" dirty="0">
                <a:solidFill>
                  <a:srgbClr val="FF0000"/>
                </a:solidFill>
                <a:latin typeface="Times"/>
                <a:cs typeface="Times"/>
              </a:rPr>
              <a:t>comes to church against his will</a:t>
            </a:r>
            <a:r>
              <a:rPr lang="en-GB" sz="3200" dirty="0">
                <a:latin typeface="Times"/>
                <a:cs typeface="Times"/>
              </a:rPr>
              <a:t>. He can approach the altar against his will and partake of the Sacrament by force, but </a:t>
            </a:r>
            <a:r>
              <a:rPr lang="en-GB" sz="3200" b="1" dirty="0">
                <a:solidFill>
                  <a:srgbClr val="FF0000"/>
                </a:solidFill>
                <a:latin typeface="Times"/>
                <a:cs typeface="Times"/>
              </a:rPr>
              <a:t>he cannot believe unless he wants to</a:t>
            </a:r>
            <a:r>
              <a:rPr lang="en-GB" sz="3200" dirty="0">
                <a:latin typeface="Times"/>
                <a:cs typeface="Times"/>
              </a:rPr>
              <a:t>. Faith is not something that is achieved through the body. Listen to the apostle ‘</a:t>
            </a:r>
            <a:r>
              <a:rPr lang="en-GB" sz="3200" b="1" i="1" dirty="0">
                <a:solidFill>
                  <a:srgbClr val="FF0000"/>
                </a:solidFill>
                <a:latin typeface="Times"/>
                <a:cs typeface="Times"/>
              </a:rPr>
              <a:t>with the heart one believes unto righteousness</a:t>
            </a:r>
            <a:r>
              <a:rPr lang="en-GB" sz="3200" dirty="0">
                <a:latin typeface="Times"/>
                <a:cs typeface="Times"/>
              </a:rPr>
              <a:t>.’ What follows is this…’and with the mouth confession is made unto salvation’ (Rom 10:10). 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7718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Moving mountains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"/>
                <a:cs typeface="Times"/>
              </a:rPr>
              <a:t>So Jesus said to them, “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Because of your unbelief</a:t>
            </a:r>
            <a:r>
              <a:rPr lang="en-US" sz="3200" dirty="0">
                <a:latin typeface="Times"/>
                <a:cs typeface="Times"/>
              </a:rPr>
              <a:t>; for assuredly, I say to you, if you have faith as a mustard seed, you will say to this mountain, ‘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Move</a:t>
            </a:r>
            <a:r>
              <a:rPr lang="en-US" sz="4000" dirty="0">
                <a:latin typeface="Times"/>
                <a:cs typeface="Times"/>
              </a:rPr>
              <a:t> </a:t>
            </a:r>
            <a:r>
              <a:rPr lang="en-US" sz="3200" dirty="0">
                <a:latin typeface="Times"/>
                <a:cs typeface="Times"/>
              </a:rPr>
              <a:t>from here to there,’ and </a:t>
            </a:r>
            <a:r>
              <a:rPr lang="en-US" sz="4400" b="1" u="sng" dirty="0">
                <a:solidFill>
                  <a:srgbClr val="FF0000"/>
                </a:solidFill>
                <a:latin typeface="Times"/>
                <a:cs typeface="Times"/>
              </a:rPr>
              <a:t>it will move</a:t>
            </a:r>
            <a:r>
              <a:rPr lang="en-US" sz="3200" dirty="0">
                <a:latin typeface="Times"/>
                <a:cs typeface="Times"/>
              </a:rPr>
              <a:t>; and nothing will be impossible for you</a:t>
            </a:r>
            <a:r>
              <a:rPr lang="en-US" sz="3200" dirty="0" smtClean="0">
                <a:latin typeface="Times"/>
                <a:cs typeface="Times"/>
              </a:rPr>
              <a:t>.  Matt 17:20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9633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Grace…Grace…Grace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72893" cy="426483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3 </a:t>
            </a:r>
            <a:r>
              <a:rPr lang="en-US" sz="3200" dirty="0">
                <a:latin typeface="Times"/>
                <a:cs typeface="Times"/>
              </a:rPr>
              <a:t>as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His divine power has given to us all things</a:t>
            </a:r>
            <a:r>
              <a:rPr lang="en-US" sz="3200" dirty="0">
                <a:latin typeface="Times"/>
                <a:cs typeface="Times"/>
              </a:rPr>
              <a:t> that </a:t>
            </a:r>
            <a:r>
              <a:rPr lang="en-US" sz="3200" i="1" dirty="0">
                <a:latin typeface="Times"/>
                <a:cs typeface="Times"/>
              </a:rPr>
              <a:t>pertain</a:t>
            </a:r>
            <a:r>
              <a:rPr lang="en-US" sz="3200" dirty="0">
                <a:latin typeface="Times"/>
                <a:cs typeface="Times"/>
              </a:rPr>
              <a:t> to life and godliness, through the knowledge of Him who called us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by glory and virtue</a:t>
            </a:r>
            <a:r>
              <a:rPr lang="en-US" sz="3200" dirty="0">
                <a:latin typeface="Times"/>
                <a:cs typeface="Times"/>
              </a:rPr>
              <a:t>, </a:t>
            </a:r>
            <a:r>
              <a:rPr lang="en-US" sz="3200" b="1" dirty="0">
                <a:latin typeface="Times"/>
                <a:cs typeface="Times"/>
              </a:rPr>
              <a:t>4 </a:t>
            </a:r>
            <a:r>
              <a:rPr lang="en-US" sz="3200" dirty="0">
                <a:latin typeface="Times"/>
                <a:cs typeface="Times"/>
              </a:rPr>
              <a:t>by which have been given to us exceedingly great and precious promises, that through these you may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be partakers of the divine nature</a:t>
            </a:r>
            <a:r>
              <a:rPr lang="en-US" sz="3200" dirty="0">
                <a:latin typeface="Times"/>
                <a:cs typeface="Times"/>
              </a:rPr>
              <a:t>, having escaped the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corruption </a:t>
            </a:r>
            <a:r>
              <a:rPr lang="en-US" sz="3200" b="1" i="1" dirty="0">
                <a:solidFill>
                  <a:srgbClr val="FF0000"/>
                </a:solidFill>
                <a:latin typeface="Times"/>
                <a:cs typeface="Times"/>
              </a:rPr>
              <a:t>that is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 in the world through lust</a:t>
            </a:r>
            <a:r>
              <a:rPr lang="en-US" sz="3200" dirty="0" smtClean="0">
                <a:latin typeface="Times"/>
                <a:cs typeface="Times"/>
              </a:rPr>
              <a:t>. 2 Pet 1:3,4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29003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Free Will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99501" cy="429581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5 </a:t>
            </a:r>
            <a:r>
              <a:rPr lang="en-US" sz="3600" dirty="0">
                <a:latin typeface="Times"/>
                <a:cs typeface="Times"/>
              </a:rPr>
              <a:t>But also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for this very reason, giving all diligence</a:t>
            </a:r>
            <a:r>
              <a:rPr lang="en-US" sz="3600" dirty="0">
                <a:latin typeface="Times"/>
                <a:cs typeface="Times"/>
              </a:rPr>
              <a:t>, add to your </a:t>
            </a:r>
            <a:r>
              <a:rPr lang="en-US" sz="3600" dirty="0">
                <a:solidFill>
                  <a:srgbClr val="FF0000"/>
                </a:solidFill>
                <a:latin typeface="Times"/>
                <a:cs typeface="Times"/>
              </a:rPr>
              <a:t>faith virtue</a:t>
            </a:r>
            <a:r>
              <a:rPr lang="en-US" sz="3600" dirty="0">
                <a:latin typeface="Times"/>
                <a:cs typeface="Times"/>
              </a:rPr>
              <a:t>, to virtue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knowledge</a:t>
            </a:r>
            <a:r>
              <a:rPr lang="en-US" sz="3600" dirty="0">
                <a:latin typeface="Times"/>
                <a:cs typeface="Times"/>
              </a:rPr>
              <a:t>, </a:t>
            </a:r>
            <a:r>
              <a:rPr lang="en-US" sz="3600" b="1" dirty="0">
                <a:latin typeface="Times"/>
                <a:cs typeface="Times"/>
              </a:rPr>
              <a:t>6 </a:t>
            </a:r>
            <a:r>
              <a:rPr lang="en-US" sz="3600" dirty="0">
                <a:latin typeface="Times"/>
                <a:cs typeface="Times"/>
              </a:rPr>
              <a:t>to knowledge self-control, to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self-control perseverance</a:t>
            </a:r>
            <a:r>
              <a:rPr lang="en-US" sz="3600" dirty="0">
                <a:latin typeface="Times"/>
                <a:cs typeface="Times"/>
              </a:rPr>
              <a:t>, to perseverance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godliness</a:t>
            </a:r>
            <a:r>
              <a:rPr lang="en-US" sz="3600" dirty="0">
                <a:latin typeface="Times"/>
                <a:cs typeface="Times"/>
              </a:rPr>
              <a:t>, </a:t>
            </a:r>
            <a:r>
              <a:rPr lang="en-US" sz="3600" b="1" dirty="0">
                <a:latin typeface="Times"/>
                <a:cs typeface="Times"/>
              </a:rPr>
              <a:t>7 </a:t>
            </a:r>
            <a:r>
              <a:rPr lang="en-US" sz="3600" dirty="0">
                <a:latin typeface="Times"/>
                <a:cs typeface="Times"/>
              </a:rPr>
              <a:t>to godliness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brotherly kindness</a:t>
            </a:r>
            <a:r>
              <a:rPr lang="en-US" sz="3600" dirty="0">
                <a:latin typeface="Times"/>
                <a:cs typeface="Times"/>
              </a:rPr>
              <a:t>, and to brotherly kindness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love</a:t>
            </a:r>
            <a:r>
              <a:rPr lang="en-US" sz="3600" dirty="0" smtClean="0">
                <a:latin typeface="Times"/>
                <a:cs typeface="Times"/>
              </a:rPr>
              <a:t>. 2 Pet 1:5-7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1186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u="sng" dirty="0">
                <a:latin typeface="Times"/>
                <a:cs typeface="Times"/>
              </a:rPr>
              <a:t>Father Hippolytus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38897" cy="4280323"/>
          </a:xfrm>
        </p:spPr>
        <p:txBody>
          <a:bodyPr>
            <a:normAutofit fontScale="92500"/>
          </a:bodyPr>
          <a:lstStyle/>
          <a:p>
            <a:pPr algn="ctr"/>
            <a:r>
              <a:rPr lang="en-GB" sz="3200" dirty="0" smtClean="0">
                <a:latin typeface="Times"/>
                <a:cs typeface="Times"/>
              </a:rPr>
              <a:t>I </a:t>
            </a:r>
            <a:r>
              <a:rPr lang="en-GB" sz="3200" dirty="0">
                <a:latin typeface="Times"/>
                <a:cs typeface="Times"/>
              </a:rPr>
              <a:t>plead to you to listen to me, I would like that </a:t>
            </a:r>
            <a:r>
              <a:rPr lang="en-GB" sz="3200" b="1" dirty="0">
                <a:solidFill>
                  <a:srgbClr val="FF0000"/>
                </a:solidFill>
                <a:latin typeface="Times"/>
                <a:cs typeface="Times"/>
              </a:rPr>
              <a:t>you return to the fountain of life to see the Fountain full of healing</a:t>
            </a:r>
            <a:r>
              <a:rPr lang="en-GB" sz="3200" dirty="0">
                <a:latin typeface="Times"/>
                <a:cs typeface="Times"/>
              </a:rPr>
              <a:t>.  The Eternal Father sent His Son, His Eternal Word, to  the world to wash man by water and spirit, so </a:t>
            </a:r>
            <a:r>
              <a:rPr lang="en-GB" sz="3200" b="1" dirty="0">
                <a:solidFill>
                  <a:srgbClr val="FF0000"/>
                </a:solidFill>
                <a:latin typeface="Times"/>
                <a:cs typeface="Times"/>
              </a:rPr>
              <a:t>He restored to us the incorruptibility of the soul and body, breathed in us the breath of life, and supplied us with an incorruptible weapon</a:t>
            </a:r>
            <a:r>
              <a:rPr lang="en-GB" sz="3200" dirty="0">
                <a:latin typeface="Times"/>
                <a:cs typeface="Times"/>
              </a:rPr>
              <a:t>.</a:t>
            </a:r>
          </a:p>
          <a:p>
            <a:r>
              <a:rPr lang="en-GB" sz="1400" dirty="0" smtClean="0"/>
              <a:t>Hippolytus</a:t>
            </a:r>
            <a:r>
              <a:rPr lang="en-GB" sz="1400" dirty="0"/>
              <a:t>: Discourse of the Holy Theophany 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4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Co-operative free Will</a:t>
            </a:r>
            <a:br>
              <a:rPr lang="en-US" b="1" u="sng" dirty="0" smtClean="0">
                <a:latin typeface="Times"/>
                <a:cs typeface="Times"/>
              </a:rPr>
            </a:br>
            <a:r>
              <a:rPr lang="en-US" b="1" u="sng" dirty="0" smtClean="0">
                <a:latin typeface="Times"/>
                <a:cs typeface="Times"/>
              </a:rPr>
              <a:t>Charitable deeds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38897" cy="4326792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"/>
                <a:cs typeface="Times"/>
              </a:rPr>
              <a:t> </a:t>
            </a:r>
            <a:r>
              <a:rPr lang="en-US" sz="2400" dirty="0">
                <a:latin typeface="Times"/>
                <a:cs typeface="Times"/>
              </a:rPr>
              <a:t>“Take heed that you do not do </a:t>
            </a:r>
            <a:r>
              <a:rPr lang="en-US" sz="2400" b="1" dirty="0">
                <a:solidFill>
                  <a:srgbClr val="FF0000"/>
                </a:solidFill>
                <a:latin typeface="Times"/>
                <a:cs typeface="Times"/>
              </a:rPr>
              <a:t>your charitable deeds </a:t>
            </a:r>
            <a:r>
              <a:rPr lang="en-US" sz="2400" dirty="0">
                <a:latin typeface="Times"/>
                <a:cs typeface="Times"/>
              </a:rPr>
              <a:t>before men, to be seen by them. Otherwise you have no reward from your Father in heaven. </a:t>
            </a:r>
            <a:r>
              <a:rPr lang="en-US" sz="2400" b="1" dirty="0">
                <a:latin typeface="Times"/>
                <a:cs typeface="Times"/>
              </a:rPr>
              <a:t>2 </a:t>
            </a:r>
            <a:r>
              <a:rPr lang="en-US" sz="2400" dirty="0">
                <a:latin typeface="Times"/>
                <a:cs typeface="Times"/>
              </a:rPr>
              <a:t>Therefore, when you do a charitable deed, do not sound a trumpet before you as the hypocrites do in the synagogues and in the streets, that they may have glory from men. </a:t>
            </a:r>
            <a:r>
              <a:rPr lang="en-US" sz="2400" b="1" dirty="0">
                <a:solidFill>
                  <a:srgbClr val="FF0000"/>
                </a:solidFill>
                <a:latin typeface="Times"/>
                <a:cs typeface="Times"/>
              </a:rPr>
              <a:t>Assuredly, I say to you, they have their reward</a:t>
            </a:r>
            <a:r>
              <a:rPr lang="en-US" sz="2400" dirty="0">
                <a:latin typeface="Times"/>
                <a:cs typeface="Times"/>
              </a:rPr>
              <a:t>. </a:t>
            </a:r>
            <a:r>
              <a:rPr lang="en-US" sz="2400" b="1" dirty="0">
                <a:latin typeface="Times"/>
                <a:cs typeface="Times"/>
              </a:rPr>
              <a:t>3 </a:t>
            </a:r>
            <a:r>
              <a:rPr lang="en-US" sz="2400" dirty="0">
                <a:latin typeface="Times"/>
                <a:cs typeface="Times"/>
              </a:rPr>
              <a:t>But when you do a charitable deed, do not let your left hand know what your right hand is doing, </a:t>
            </a:r>
            <a:r>
              <a:rPr lang="en-US" sz="2400" b="1" dirty="0">
                <a:latin typeface="Times"/>
                <a:cs typeface="Times"/>
              </a:rPr>
              <a:t>4 </a:t>
            </a:r>
            <a:r>
              <a:rPr lang="en-US" sz="2400" dirty="0">
                <a:latin typeface="Times"/>
                <a:cs typeface="Times"/>
              </a:rPr>
              <a:t>that your charitable deed may be in secret; and your </a:t>
            </a:r>
            <a:r>
              <a:rPr lang="en-US" sz="2400" b="1" dirty="0">
                <a:solidFill>
                  <a:srgbClr val="FF0000"/>
                </a:solidFill>
                <a:latin typeface="Times"/>
                <a:cs typeface="Times"/>
              </a:rPr>
              <a:t>Father who sees in secret will Himself reward you openly</a:t>
            </a:r>
            <a:r>
              <a:rPr lang="en-US" sz="2400" dirty="0" smtClean="0">
                <a:latin typeface="Times"/>
                <a:cs typeface="Times"/>
              </a:rPr>
              <a:t>. Matt 6:1-4</a:t>
            </a:r>
            <a:endParaRPr lang="en-US" sz="2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4987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Co-operative free </a:t>
            </a:r>
            <a:r>
              <a:rPr lang="en-US" b="1" u="sng" dirty="0" smtClean="0">
                <a:latin typeface="Times"/>
                <a:cs typeface="Times"/>
              </a:rPr>
              <a:t>Will</a:t>
            </a:r>
            <a:br>
              <a:rPr lang="en-US" b="1" u="sng" dirty="0" smtClean="0">
                <a:latin typeface="Times"/>
                <a:cs typeface="Times"/>
              </a:rPr>
            </a:br>
            <a:r>
              <a:rPr lang="en-US" b="1" u="sng" dirty="0" smtClean="0">
                <a:latin typeface="Times"/>
                <a:cs typeface="Times"/>
              </a:rPr>
              <a:t>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9340"/>
            <a:ext cx="7875593" cy="461588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5 </a:t>
            </a:r>
            <a:r>
              <a:rPr lang="en-US" sz="3200" dirty="0">
                <a:latin typeface="Times"/>
                <a:cs typeface="Times"/>
              </a:rPr>
              <a:t>“And when you pray,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you shall not be like the hypocrites.</a:t>
            </a:r>
            <a:r>
              <a:rPr lang="en-US" sz="3200" dirty="0">
                <a:latin typeface="Times"/>
                <a:cs typeface="Times"/>
              </a:rPr>
              <a:t> For they love to pray standing in the synagogues and on the corners of the streets, that they may be seen by men. Assuredly,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I say to you, they have their reward.</a:t>
            </a:r>
            <a:r>
              <a:rPr lang="en-US" sz="3200" dirty="0">
                <a:latin typeface="Times"/>
                <a:cs typeface="Times"/>
              </a:rPr>
              <a:t> </a:t>
            </a:r>
            <a:r>
              <a:rPr lang="en-US" sz="3200" b="1" dirty="0">
                <a:latin typeface="Times"/>
                <a:cs typeface="Times"/>
              </a:rPr>
              <a:t>6 </a:t>
            </a:r>
            <a:r>
              <a:rPr lang="en-US" sz="3200" dirty="0">
                <a:latin typeface="Times"/>
                <a:cs typeface="Times"/>
              </a:rPr>
              <a:t>But you, when you pray, go into your room, and when you have shut your door, pray to your Father who </a:t>
            </a:r>
            <a:r>
              <a:rPr lang="en-US" sz="3200" i="1" dirty="0">
                <a:latin typeface="Times"/>
                <a:cs typeface="Times"/>
              </a:rPr>
              <a:t>is</a:t>
            </a:r>
            <a:r>
              <a:rPr lang="en-US" sz="3200" dirty="0">
                <a:latin typeface="Times"/>
                <a:cs typeface="Times"/>
              </a:rPr>
              <a:t> in the secret </a:t>
            </a:r>
            <a:r>
              <a:rPr lang="en-US" sz="3200" i="1" dirty="0">
                <a:latin typeface="Times"/>
                <a:cs typeface="Times"/>
              </a:rPr>
              <a:t>place;</a:t>
            </a:r>
            <a:r>
              <a:rPr lang="en-US" sz="3200" dirty="0">
                <a:latin typeface="Times"/>
                <a:cs typeface="Times"/>
              </a:rPr>
              <a:t> and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your Father who sees in secret will reward you openly</a:t>
            </a:r>
            <a:r>
              <a:rPr lang="en-US" sz="3200" dirty="0" smtClean="0">
                <a:latin typeface="Times"/>
                <a:cs typeface="Times"/>
              </a:rPr>
              <a:t>. Matt 6:5,6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5034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"/>
                <a:cs typeface="Times"/>
              </a:rPr>
              <a:t>(St. Basil the Great</a:t>
            </a:r>
            <a:r>
              <a:rPr lang="en-US" b="1" dirty="0" smtClean="0">
                <a:latin typeface="Times"/>
                <a:cs typeface="Times"/>
              </a:rPr>
              <a:t>)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"/>
                <a:cs typeface="Times"/>
              </a:rPr>
              <a:t>In everything they (the Apostles) did, they thought of God and lived in constant devotion to Him. </a:t>
            </a:r>
            <a:r>
              <a:rPr lang="en-US" sz="4000" dirty="0">
                <a:solidFill>
                  <a:srgbClr val="FF0000"/>
                </a:solidFill>
                <a:latin typeface="Times"/>
                <a:cs typeface="Times"/>
              </a:rPr>
              <a:t>This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spiritual state </a:t>
            </a:r>
            <a:r>
              <a:rPr lang="en-US" sz="4000" dirty="0">
                <a:solidFill>
                  <a:srgbClr val="FF0000"/>
                </a:solidFill>
                <a:latin typeface="Times"/>
                <a:cs typeface="Times"/>
              </a:rPr>
              <a:t>was their unceasing prayer</a:t>
            </a:r>
            <a:r>
              <a:rPr lang="en-US" sz="4000" dirty="0">
                <a:latin typeface="Times"/>
                <a:cs typeface="Times"/>
              </a:rPr>
              <a:t>. 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0006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Co-operative free Will</a:t>
            </a:r>
            <a:br>
              <a:rPr lang="en-US" b="1" u="sng" dirty="0">
                <a:latin typeface="Times"/>
                <a:cs typeface="Times"/>
              </a:rPr>
            </a:br>
            <a:r>
              <a:rPr lang="en-US" b="1" u="sng" dirty="0" smtClean="0">
                <a:latin typeface="Times"/>
                <a:cs typeface="Times"/>
              </a:rPr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31827" cy="434228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Times"/>
                <a:cs typeface="Times"/>
              </a:rPr>
              <a:t>16 </a:t>
            </a:r>
            <a:r>
              <a:rPr lang="en-US" sz="2800" dirty="0">
                <a:latin typeface="Times"/>
                <a:cs typeface="Times"/>
              </a:rPr>
              <a:t>“Moreover, when you fast, do not be like the hypocrites, with a sad countenance. </a:t>
            </a:r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For they disfigure their faces that they may appear to men to be fasting</a:t>
            </a:r>
            <a:r>
              <a:rPr lang="en-US" sz="2800" dirty="0">
                <a:latin typeface="Times"/>
                <a:cs typeface="Times"/>
              </a:rPr>
              <a:t>. Assuredly, I say to you, </a:t>
            </a:r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they have their reward.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b="1" dirty="0">
                <a:latin typeface="Times"/>
                <a:cs typeface="Times"/>
              </a:rPr>
              <a:t>17 </a:t>
            </a:r>
            <a:r>
              <a:rPr lang="en-US" sz="2800" dirty="0">
                <a:latin typeface="Times"/>
                <a:cs typeface="Times"/>
              </a:rPr>
              <a:t>But you, when you fast, anoint your head and wash your face, </a:t>
            </a:r>
            <a:r>
              <a:rPr lang="en-US" sz="2800" b="1" dirty="0">
                <a:latin typeface="Times"/>
                <a:cs typeface="Times"/>
              </a:rPr>
              <a:t>18 </a:t>
            </a:r>
            <a:r>
              <a:rPr lang="en-US" sz="2800" dirty="0">
                <a:latin typeface="Times"/>
                <a:cs typeface="Times"/>
              </a:rPr>
              <a:t>so that you do not appear to men to be fasting, but to your Father who </a:t>
            </a:r>
            <a:r>
              <a:rPr lang="en-US" sz="2800" i="1" dirty="0">
                <a:latin typeface="Times"/>
                <a:cs typeface="Times"/>
              </a:rPr>
              <a:t>is</a:t>
            </a:r>
            <a:r>
              <a:rPr lang="en-US" sz="2800" dirty="0">
                <a:latin typeface="Times"/>
                <a:cs typeface="Times"/>
              </a:rPr>
              <a:t> in the secret </a:t>
            </a:r>
            <a:r>
              <a:rPr lang="en-US" sz="2800" i="1" dirty="0">
                <a:latin typeface="Times"/>
                <a:cs typeface="Times"/>
              </a:rPr>
              <a:t>place;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and your Father who sees in secret will reward you openly</a:t>
            </a:r>
            <a:r>
              <a:rPr lang="en-US" sz="2800" dirty="0" smtClean="0">
                <a:latin typeface="Times"/>
                <a:cs typeface="Times"/>
              </a:rPr>
              <a:t>. Matt 6:16-18</a:t>
            </a:r>
            <a:endParaRPr lang="en-US" sz="28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3611120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3502</TotalTime>
  <Words>360</Words>
  <Application>Microsoft Macintosh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The Move (1)  From Superficial to Intimate Relationship</vt:lpstr>
      <vt:lpstr>Moving mountains</vt:lpstr>
      <vt:lpstr>Grace…Grace…Grace</vt:lpstr>
      <vt:lpstr>Free Will</vt:lpstr>
      <vt:lpstr>Father Hippolytus </vt:lpstr>
      <vt:lpstr>Co-operative free Will Charitable deeds</vt:lpstr>
      <vt:lpstr>Co-operative free Will Prayer</vt:lpstr>
      <vt:lpstr>(St. Basil the Great)</vt:lpstr>
      <vt:lpstr>Co-operative free Will Fasting</vt:lpstr>
      <vt:lpstr>St John of Kronstadt</vt:lpstr>
      <vt:lpstr>Saint Augustine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Move (1) </dc:title>
  <dc:creator>Father Mark Aziz</dc:creator>
  <cp:lastModifiedBy>Father Mark Aziz</cp:lastModifiedBy>
  <cp:revision>7</cp:revision>
  <dcterms:created xsi:type="dcterms:W3CDTF">2016-02-29T15:34:07Z</dcterms:created>
  <dcterms:modified xsi:type="dcterms:W3CDTF">2016-03-06T07:56:36Z</dcterms:modified>
</cp:coreProperties>
</file>