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73" r:id="rId3"/>
    <p:sldId id="275" r:id="rId4"/>
    <p:sldId id="260" r:id="rId5"/>
    <p:sldId id="276" r:id="rId6"/>
    <p:sldId id="274" r:id="rId7"/>
    <p:sldId id="261" r:id="rId8"/>
    <p:sldId id="262" r:id="rId9"/>
    <p:sldId id="263" r:id="rId10"/>
    <p:sldId id="264" r:id="rId11"/>
    <p:sldId id="282" r:id="rId12"/>
    <p:sldId id="277" r:id="rId13"/>
    <p:sldId id="257" r:id="rId14"/>
    <p:sldId id="269" r:id="rId15"/>
    <p:sldId id="258" r:id="rId16"/>
    <p:sldId id="270" r:id="rId17"/>
    <p:sldId id="259" r:id="rId18"/>
    <p:sldId id="281" r:id="rId19"/>
    <p:sldId id="278" r:id="rId20"/>
    <p:sldId id="279" r:id="rId21"/>
    <p:sldId id="271" r:id="rId22"/>
    <p:sldId id="272" r:id="rId23"/>
    <p:sldId id="280" r:id="rId24"/>
    <p:sldId id="265" r:id="rId25"/>
    <p:sldId id="266" r:id="rId26"/>
    <p:sldId id="267" r:id="rId27"/>
    <p:sldId id="26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1" d="100"/>
          <a:sy n="81" d="100"/>
        </p:scale>
        <p:origin x="-131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19D87-1799-42BA-B405-3703ECB22EC6}" type="datetimeFigureOut">
              <a:rPr lang="en-US" smtClean="0"/>
              <a:t>27/08/16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62E56-134B-4DC7-BE99-90BEB3C95697}" type="slidenum">
              <a:rPr lang="en-US" smtClean="0"/>
              <a:t>‹#›</a:t>
            </a:fld>
            <a:endParaRPr lang="en-US"/>
          </a:p>
        </p:txBody>
      </p:sp>
    </p:spTree>
    <p:extLst>
      <p:ext uri="{BB962C8B-B14F-4D97-AF65-F5344CB8AC3E}">
        <p14:creationId xmlns:p14="http://schemas.microsoft.com/office/powerpoint/2010/main" val="375928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Matthew 15:2, 15:3 and 15:6; Mark 7:3,7:5,7:8,7:9 and 7:13.</a:t>
            </a:r>
          </a:p>
          <a:p>
            <a:r>
              <a:rPr lang="en-US" dirty="0" smtClean="0"/>
              <a:t>Gal. 1:14 and Col. 2:8.</a:t>
            </a:r>
          </a:p>
          <a:p>
            <a:r>
              <a:rPr lang="en-US" dirty="0" smtClean="0"/>
              <a:t>I Cr. 11:2, II Th. 2:15 and II Th. 3:3.</a:t>
            </a:r>
          </a:p>
          <a:p>
            <a:r>
              <a:rPr lang="en-US" dirty="0" smtClean="0"/>
              <a:t>II Thess. 2:15.</a:t>
            </a:r>
            <a:endParaRPr lang="en-US" dirty="0"/>
          </a:p>
        </p:txBody>
      </p:sp>
      <p:sp>
        <p:nvSpPr>
          <p:cNvPr id="4" name="Slide Number Placeholder 3"/>
          <p:cNvSpPr>
            <a:spLocks noGrp="1"/>
          </p:cNvSpPr>
          <p:nvPr>
            <p:ph type="sldNum" sz="quarter" idx="10"/>
          </p:nvPr>
        </p:nvSpPr>
        <p:spPr/>
        <p:txBody>
          <a:bodyPr/>
          <a:lstStyle/>
          <a:p>
            <a:fld id="{36D62E56-134B-4DC7-BE99-90BEB3C95697}" type="slidenum">
              <a:rPr lang="en-US" smtClean="0"/>
              <a:t>6</a:t>
            </a:fld>
            <a:endParaRPr lang="en-US"/>
          </a:p>
        </p:txBody>
      </p:sp>
    </p:spTree>
    <p:extLst>
      <p:ext uri="{BB962C8B-B14F-4D97-AF65-F5344CB8AC3E}">
        <p14:creationId xmlns:p14="http://schemas.microsoft.com/office/powerpoint/2010/main" val="358871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06A1FE72-4E90-704D-814F-9242D22CA0C7}" type="datetimeFigureOut">
              <a:rPr lang="en-US" smtClean="0"/>
              <a:t>27/08/16</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C9C1FF30-4FA4-014B-927D-26C5976538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6A1FE72-4E90-704D-814F-9242D22CA0C7}" type="datetimeFigureOut">
              <a:rPr lang="en-US" smtClean="0"/>
              <a:t>27/08/16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1FF30-4FA4-014B-927D-26C5976538D2}"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6A1FE72-4E90-704D-814F-9242D22CA0C7}" type="datetimeFigureOut">
              <a:rPr lang="en-US" smtClean="0"/>
              <a:t>27/08/16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1FF30-4FA4-014B-927D-26C5976538D2}"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06A1FE72-4E90-704D-814F-9242D22CA0C7}" type="datetimeFigureOut">
              <a:rPr lang="en-US" smtClean="0"/>
              <a:t>27/08/16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C1FF30-4FA4-014B-927D-26C5976538D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6A1FE72-4E90-704D-814F-9242D22CA0C7}" type="datetimeFigureOut">
              <a:rPr lang="en-US" smtClean="0"/>
              <a:t>27/08/16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C1FF30-4FA4-014B-927D-26C5976538D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A1FE72-4E90-704D-814F-9242D22CA0C7}" type="datetimeFigureOut">
              <a:rPr lang="en-US" smtClean="0"/>
              <a:t>27/08/16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1FF30-4FA4-014B-927D-26C5976538D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06A1FE72-4E90-704D-814F-9242D22CA0C7}" type="datetimeFigureOut">
              <a:rPr lang="en-US" smtClean="0"/>
              <a:t>27/08/16</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C9C1FF30-4FA4-014B-927D-26C5976538D2}"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A1FE72-4E90-704D-814F-9242D22CA0C7}" type="datetimeFigureOut">
              <a:rPr lang="en-US" smtClean="0"/>
              <a:t>27/08/16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1FF30-4FA4-014B-927D-26C5976538D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A1FE72-4E90-704D-814F-9242D22CA0C7}" type="datetimeFigureOut">
              <a:rPr lang="en-US" smtClean="0"/>
              <a:t>27/08/16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1FF30-4FA4-014B-927D-26C5976538D2}"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06A1FE72-4E90-704D-814F-9242D22CA0C7}" type="datetimeFigureOut">
              <a:rPr lang="en-US" smtClean="0"/>
              <a:t>27/08/16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1FF30-4FA4-014B-927D-26C5976538D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06A1FE72-4E90-704D-814F-9242D22CA0C7}" type="datetimeFigureOut">
              <a:rPr lang="en-US" smtClean="0"/>
              <a:t>27/08/16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1FF30-4FA4-014B-927D-26C5976538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6A1FE72-4E90-704D-814F-9242D22CA0C7}" type="datetimeFigureOut">
              <a:rPr lang="en-US" smtClean="0"/>
              <a:t>27/08/16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1FF30-4FA4-014B-927D-26C5976538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06A1FE72-4E90-704D-814F-9242D22CA0C7}" type="datetimeFigureOut">
              <a:rPr lang="en-US" smtClean="0"/>
              <a:t>27/08/16</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C9C1FF30-4FA4-014B-927D-26C5976538D2}"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GB"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6A1FE72-4E90-704D-814F-9242D22CA0C7}" type="datetimeFigureOut">
              <a:rPr lang="en-US" smtClean="0"/>
              <a:t>27/08/16</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C9C1FF30-4FA4-014B-927D-26C5976538D2}"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06A1FE72-4E90-704D-814F-9242D22CA0C7}" type="datetimeFigureOut">
              <a:rPr lang="en-US" smtClean="0"/>
              <a:t>27/08/16</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C9C1FF30-4FA4-014B-927D-26C5976538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C9C1FF30-4FA4-014B-927D-26C5976538D2}"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6A1FE72-4E90-704D-814F-9242D22CA0C7}" type="datetimeFigureOut">
              <a:rPr lang="en-US" smtClean="0"/>
              <a:t>27/08/16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1FF30-4FA4-014B-927D-26C5976538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06A1FE72-4E90-704D-814F-9242D22CA0C7}" type="datetimeFigureOut">
              <a:rPr lang="en-US" smtClean="0"/>
              <a:t>27/08/16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C1FF30-4FA4-014B-927D-26C5976538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6A1FE72-4E90-704D-814F-9242D22CA0C7}" type="datetimeFigureOut">
              <a:rPr lang="en-US" smtClean="0"/>
              <a:t>27/08/16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1FF30-4FA4-014B-927D-26C5976538D2}"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06A1FE72-4E90-704D-814F-9242D22CA0C7}" type="datetimeFigureOut">
              <a:rPr lang="en-US" smtClean="0"/>
              <a:t>27/08/16</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C9C1FF30-4FA4-014B-927D-26C5976538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75" y="4208929"/>
            <a:ext cx="8660959" cy="1048684"/>
          </a:xfrm>
        </p:spPr>
        <p:txBody>
          <a:bodyPr>
            <a:noAutofit/>
          </a:bodyPr>
          <a:lstStyle/>
          <a:p>
            <a:pPr algn="ctr"/>
            <a:r>
              <a:rPr lang="en-US" sz="3600" u="sng" dirty="0">
                <a:latin typeface="Times New Roman"/>
                <a:cs typeface="Times New Roman"/>
              </a:rPr>
              <a:t>The Holy Tradition and the Church: The Full Experience of God</a:t>
            </a:r>
            <a:r>
              <a:rPr lang="en-GB" sz="3600" u="sng" dirty="0">
                <a:latin typeface="Times New Roman"/>
                <a:cs typeface="Times New Roman"/>
              </a:rPr>
              <a:t> </a:t>
            </a:r>
            <a:endParaRPr lang="en-US" sz="3600" u="sng" dirty="0">
              <a:latin typeface="Times New Roman"/>
              <a:cs typeface="Times New Roman"/>
            </a:endParaRPr>
          </a:p>
        </p:txBody>
      </p:sp>
      <p:sp>
        <p:nvSpPr>
          <p:cNvPr id="3" name="Subtitle 2"/>
          <p:cNvSpPr>
            <a:spLocks noGrp="1"/>
          </p:cNvSpPr>
          <p:nvPr>
            <p:ph type="subTitle" idx="1"/>
          </p:nvPr>
        </p:nvSpPr>
        <p:spPr>
          <a:xfrm>
            <a:off x="1930307" y="5309683"/>
            <a:ext cx="5458968" cy="621792"/>
          </a:xfrm>
        </p:spPr>
        <p:txBody>
          <a:bodyPr>
            <a:normAutofit fontScale="85000" lnSpcReduction="20000"/>
          </a:bodyPr>
          <a:lstStyle/>
          <a:p>
            <a:pPr algn="ctr"/>
            <a:r>
              <a:rPr lang="en-US" b="1" dirty="0" smtClean="0"/>
              <a:t> </a:t>
            </a:r>
            <a:r>
              <a:rPr lang="en-US" b="1" dirty="0" smtClean="0">
                <a:latin typeface="Times New Roman"/>
                <a:cs typeface="Times New Roman"/>
              </a:rPr>
              <a:t>Discipleship Group</a:t>
            </a:r>
          </a:p>
          <a:p>
            <a:pPr algn="ctr"/>
            <a:r>
              <a:rPr lang="en-US" b="1" dirty="0" smtClean="0">
                <a:latin typeface="Times New Roman"/>
                <a:cs typeface="Times New Roman"/>
              </a:rPr>
              <a:t>SMSV </a:t>
            </a:r>
          </a:p>
          <a:p>
            <a:pPr algn="ctr"/>
            <a:r>
              <a:rPr lang="en-US" b="1" dirty="0" smtClean="0">
                <a:latin typeface="Times New Roman"/>
                <a:cs typeface="Times New Roman"/>
              </a:rPr>
              <a:t>28.08.2016</a:t>
            </a: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772457" y="439994"/>
            <a:ext cx="7668567" cy="3464388"/>
          </a:xfrm>
          <a:prstGeom prst="rect">
            <a:avLst/>
          </a:prstGeom>
        </p:spPr>
      </p:pic>
    </p:spTree>
    <p:extLst>
      <p:ext uri="{BB962C8B-B14F-4D97-AF65-F5344CB8AC3E}">
        <p14:creationId xmlns:p14="http://schemas.microsoft.com/office/powerpoint/2010/main" val="289772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u="sng" dirty="0">
                <a:latin typeface="Times New Roman"/>
                <a:cs typeface="Times New Roman"/>
              </a:rPr>
              <a:t>St. Basil The Great</a:t>
            </a:r>
            <a:endParaRPr lang="en-US" b="1" u="sng" dirty="0">
              <a:latin typeface="Times New Roman"/>
              <a:cs typeface="Times New Roman"/>
            </a:endParaRPr>
          </a:p>
        </p:txBody>
      </p:sp>
      <p:sp>
        <p:nvSpPr>
          <p:cNvPr id="3" name="Content Placeholder 2"/>
          <p:cNvSpPr>
            <a:spLocks noGrp="1"/>
          </p:cNvSpPr>
          <p:nvPr>
            <p:ph idx="1"/>
          </p:nvPr>
        </p:nvSpPr>
        <p:spPr/>
        <p:txBody>
          <a:bodyPr>
            <a:normAutofit fontScale="92500"/>
          </a:bodyPr>
          <a:lstStyle/>
          <a:p>
            <a:pPr algn="ctr"/>
            <a:r>
              <a:rPr lang="en-US" sz="3600" b="1" u="sng" dirty="0">
                <a:solidFill>
                  <a:srgbClr val="FF2929"/>
                </a:solidFill>
                <a:latin typeface="Times New Roman"/>
                <a:cs typeface="Times New Roman"/>
              </a:rPr>
              <a:t>If we try to dismiss the unwritten traditions </a:t>
            </a:r>
            <a:r>
              <a:rPr lang="en-US" sz="3600" b="1" dirty="0">
                <a:latin typeface="Times New Roman"/>
                <a:cs typeface="Times New Roman"/>
              </a:rPr>
              <a:t>as if they </a:t>
            </a:r>
            <a:r>
              <a:rPr lang="en-US" sz="3600" b="1" dirty="0" smtClean="0">
                <a:latin typeface="Times New Roman"/>
                <a:cs typeface="Times New Roman"/>
              </a:rPr>
              <a:t>are unworthy</a:t>
            </a:r>
            <a:r>
              <a:rPr lang="en-US" sz="3600" b="1" dirty="0">
                <a:latin typeface="Times New Roman"/>
                <a:cs typeface="Times New Roman"/>
              </a:rPr>
              <a:t>, </a:t>
            </a:r>
            <a:r>
              <a:rPr lang="en-US" sz="3600" b="1" dirty="0">
                <a:solidFill>
                  <a:srgbClr val="FF2929"/>
                </a:solidFill>
                <a:latin typeface="Times New Roman"/>
                <a:cs typeface="Times New Roman"/>
              </a:rPr>
              <a:t>we disregard that thus we disdain the </a:t>
            </a:r>
            <a:r>
              <a:rPr lang="en-US" sz="3600" b="1" dirty="0" smtClean="0">
                <a:solidFill>
                  <a:srgbClr val="FF2929"/>
                </a:solidFill>
                <a:latin typeface="Times New Roman"/>
                <a:cs typeface="Times New Roman"/>
              </a:rPr>
              <a:t>important element </a:t>
            </a:r>
            <a:r>
              <a:rPr lang="en-US" sz="3600" b="1" dirty="0">
                <a:solidFill>
                  <a:srgbClr val="FF2929"/>
                </a:solidFill>
                <a:latin typeface="Times New Roman"/>
                <a:cs typeface="Times New Roman"/>
              </a:rPr>
              <a:t>of preaching</a:t>
            </a:r>
            <a:r>
              <a:rPr lang="en-US" sz="3600" b="1" dirty="0">
                <a:latin typeface="Times New Roman"/>
                <a:cs typeface="Times New Roman"/>
              </a:rPr>
              <a:t>, and make the evangelic preaching </a:t>
            </a:r>
            <a:r>
              <a:rPr lang="en-US" sz="3600" b="1" dirty="0" smtClean="0">
                <a:latin typeface="Times New Roman"/>
                <a:cs typeface="Times New Roman"/>
              </a:rPr>
              <a:t>merely a </a:t>
            </a:r>
            <a:r>
              <a:rPr lang="en-US" sz="3600" b="1" dirty="0">
                <a:latin typeface="Times New Roman"/>
                <a:cs typeface="Times New Roman"/>
              </a:rPr>
              <a:t>name.</a:t>
            </a:r>
          </a:p>
          <a:p>
            <a:pPr marL="0" indent="0">
              <a:buNone/>
            </a:pPr>
            <a:endParaRPr lang="en-US" dirty="0"/>
          </a:p>
        </p:txBody>
      </p:sp>
    </p:spTree>
    <p:extLst>
      <p:ext uri="{BB962C8B-B14F-4D97-AF65-F5344CB8AC3E}">
        <p14:creationId xmlns:p14="http://schemas.microsoft.com/office/powerpoint/2010/main" val="163931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a:cs typeface="Times New Roman"/>
              </a:rPr>
              <a:t>Text and Event</a:t>
            </a:r>
            <a:endParaRPr lang="en-US" b="1" u="sng"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3600" b="1" u="sng" dirty="0" smtClean="0">
                <a:solidFill>
                  <a:srgbClr val="008000"/>
                </a:solidFill>
                <a:latin typeface="Times New Roman"/>
                <a:cs typeface="Times New Roman"/>
              </a:rPr>
              <a:t>Event can produce a text </a:t>
            </a:r>
          </a:p>
          <a:p>
            <a:r>
              <a:rPr lang="en-US" sz="3600" dirty="0" smtClean="0">
                <a:latin typeface="Times New Roman"/>
                <a:cs typeface="Times New Roman"/>
              </a:rPr>
              <a:t>Text can produce many events and </a:t>
            </a:r>
            <a:r>
              <a:rPr lang="en-US" sz="3600" b="1" u="sng" dirty="0" smtClean="0">
                <a:solidFill>
                  <a:srgbClr val="FF0000"/>
                </a:solidFill>
                <a:latin typeface="Times New Roman"/>
                <a:cs typeface="Times New Roman"/>
              </a:rPr>
              <a:t>none of them is true </a:t>
            </a:r>
            <a:r>
              <a:rPr lang="en-US" sz="3600" dirty="0" smtClean="0">
                <a:latin typeface="Times New Roman"/>
                <a:cs typeface="Times New Roman"/>
              </a:rPr>
              <a:t>!</a:t>
            </a:r>
          </a:p>
          <a:p>
            <a:r>
              <a:rPr lang="en-US" sz="3600" b="1" u="sng" dirty="0" smtClean="0">
                <a:solidFill>
                  <a:srgbClr val="FF0000"/>
                </a:solidFill>
                <a:latin typeface="Times New Roman"/>
                <a:cs typeface="Times New Roman"/>
              </a:rPr>
              <a:t>Event Can explain text but text can not explain an event clearly.</a:t>
            </a:r>
            <a:endParaRPr lang="en-US" sz="3600" b="1" u="sng" dirty="0">
              <a:solidFill>
                <a:srgbClr val="FF0000"/>
              </a:solidFill>
              <a:latin typeface="Times New Roman"/>
              <a:cs typeface="Times New Roman"/>
            </a:endParaRPr>
          </a:p>
        </p:txBody>
      </p:sp>
    </p:spTree>
    <p:extLst>
      <p:ext uri="{BB962C8B-B14F-4D97-AF65-F5344CB8AC3E}">
        <p14:creationId xmlns:p14="http://schemas.microsoft.com/office/powerpoint/2010/main" val="375832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panose="02020603050405020304" pitchFamily="18" charset="0"/>
                <a:cs typeface="Times" panose="02020603050405020304" pitchFamily="18" charset="0"/>
              </a:rPr>
              <a:t>Church or Scriptures, where is the dilemma ?</a:t>
            </a:r>
            <a:endParaRPr lang="en-US" b="1" dirty="0">
              <a:latin typeface="Times" panose="02020603050405020304" pitchFamily="18" charset="0"/>
              <a:cs typeface="Times"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5" y="3394822"/>
            <a:ext cx="2292927" cy="297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97293">
            <a:off x="1957703" y="2293697"/>
            <a:ext cx="1378706" cy="137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207" y="3505200"/>
            <a:ext cx="2464434" cy="286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95402">
            <a:off x="6229276" y="2145788"/>
            <a:ext cx="1290295" cy="167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66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199" y="1918417"/>
            <a:ext cx="8210781" cy="4201254"/>
          </a:xfrm>
          <a:prstGeom prst="rect">
            <a:avLst/>
          </a:prstGeom>
        </p:spPr>
      </p:pic>
      <p:sp>
        <p:nvSpPr>
          <p:cNvPr id="3" name="Title 1"/>
          <p:cNvSpPr>
            <a:spLocks noGrp="1"/>
          </p:cNvSpPr>
          <p:nvPr>
            <p:ph type="title"/>
          </p:nvPr>
        </p:nvSpPr>
        <p:spPr>
          <a:xfrm>
            <a:off x="457199" y="914400"/>
            <a:ext cx="6508377" cy="1143000"/>
          </a:xfrm>
        </p:spPr>
        <p:txBody>
          <a:bodyPr/>
          <a:lstStyle/>
          <a:p>
            <a:pPr algn="ctr"/>
            <a:r>
              <a:rPr lang="en-US" sz="4000" b="1" u="sng" dirty="0" smtClean="0">
                <a:latin typeface="Times"/>
                <a:cs typeface="Times"/>
              </a:rPr>
              <a:t>The Revelation before 1054</a:t>
            </a:r>
            <a:endParaRPr lang="en-US" sz="4000" b="1" u="sng" dirty="0">
              <a:latin typeface="Times"/>
              <a:cs typeface="Times"/>
            </a:endParaRPr>
          </a:p>
        </p:txBody>
      </p:sp>
    </p:spTree>
    <p:extLst>
      <p:ext uri="{BB962C8B-B14F-4D97-AF65-F5344CB8AC3E}">
        <p14:creationId xmlns:p14="http://schemas.microsoft.com/office/powerpoint/2010/main" val="81457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u="sng" dirty="0">
                <a:solidFill>
                  <a:srgbClr val="FD2F2F"/>
                </a:solidFill>
              </a:rPr>
              <a:t>Timothy Ware</a:t>
            </a:r>
            <a:r>
              <a:rPr lang="en-US" sz="2000" b="1" u="sng" dirty="0" smtClean="0">
                <a:solidFill>
                  <a:srgbClr val="FD2F2F"/>
                </a:solidFill>
              </a:rPr>
              <a:t>,</a:t>
            </a:r>
            <a:br>
              <a:rPr lang="en-US" sz="2000" b="1" u="sng" dirty="0" smtClean="0">
                <a:solidFill>
                  <a:srgbClr val="FD2F2F"/>
                </a:solidFill>
              </a:rPr>
            </a:br>
            <a:r>
              <a:rPr lang="en-US" sz="2000" b="1" u="sng" dirty="0" smtClean="0">
                <a:solidFill>
                  <a:srgbClr val="FD2F2F"/>
                </a:solidFill>
              </a:rPr>
              <a:t> </a:t>
            </a:r>
            <a:r>
              <a:rPr lang="en-US" sz="2000" b="1" i="1" u="sng" dirty="0">
                <a:solidFill>
                  <a:srgbClr val="FD2F2F"/>
                </a:solidFill>
              </a:rPr>
              <a:t>The Orthodox Church</a:t>
            </a:r>
            <a:r>
              <a:rPr lang="en-US" sz="2000" b="1" u="sng" dirty="0">
                <a:solidFill>
                  <a:srgbClr val="FD2F2F"/>
                </a:solidFill>
              </a:rPr>
              <a:t>, (England: Penguin Books, 1983), </a:t>
            </a:r>
            <a:r>
              <a:rPr lang="en-US" sz="2000" b="1" u="sng" dirty="0" smtClean="0">
                <a:solidFill>
                  <a:srgbClr val="FD2F2F"/>
                </a:solidFill>
              </a:rPr>
              <a:t>204</a:t>
            </a:r>
            <a:endParaRPr lang="en-US" sz="2800" b="1" u="sng" dirty="0">
              <a:solidFill>
                <a:srgbClr val="FD2F2F"/>
              </a:solidFill>
            </a:endParaRPr>
          </a:p>
        </p:txBody>
      </p:sp>
      <p:sp>
        <p:nvSpPr>
          <p:cNvPr id="3" name="Content Placeholder 2"/>
          <p:cNvSpPr>
            <a:spLocks noGrp="1"/>
          </p:cNvSpPr>
          <p:nvPr>
            <p:ph idx="1"/>
          </p:nvPr>
        </p:nvSpPr>
        <p:spPr>
          <a:xfrm>
            <a:off x="457199" y="2209800"/>
            <a:ext cx="8032266" cy="4208085"/>
          </a:xfrm>
        </p:spPr>
        <p:txBody>
          <a:bodyPr>
            <a:normAutofit fontScale="85000" lnSpcReduction="10000"/>
          </a:bodyPr>
          <a:lstStyle/>
          <a:p>
            <a:pPr algn="ctr"/>
            <a:r>
              <a:rPr lang="en-GB" sz="3000" dirty="0">
                <a:latin typeface="Times"/>
                <a:cs typeface="Times"/>
              </a:rPr>
              <a:t>Christian Tradition, in this case, </a:t>
            </a:r>
            <a:r>
              <a:rPr lang="en-GB" sz="3000" b="1" u="sng" dirty="0">
                <a:solidFill>
                  <a:srgbClr val="FF0000"/>
                </a:solidFill>
                <a:latin typeface="Times"/>
                <a:cs typeface="Times"/>
              </a:rPr>
              <a:t>is the faith which Jesus Christ imparted to the Apostles</a:t>
            </a:r>
            <a:r>
              <a:rPr lang="en-GB" sz="3000" dirty="0">
                <a:latin typeface="Times"/>
                <a:cs typeface="Times"/>
              </a:rPr>
              <a:t>, and which since the Apostles’ time has been handed down from generation to generation in the Church. But to Orthodox Christians, Tradition means something more concrete and specific than this. </a:t>
            </a:r>
            <a:r>
              <a:rPr lang="en-GB" sz="3000" b="1" u="sng" dirty="0">
                <a:solidFill>
                  <a:srgbClr val="FF0000"/>
                </a:solidFill>
                <a:latin typeface="Times"/>
                <a:cs typeface="Times"/>
              </a:rPr>
              <a:t>It means the books of the Bible; it means the creed; it means the decrees of the ecumenical councils and the Writings of the Fathers; it means the Canons, the Service books, the Holy Icons- in fact the whole system of the Doctrine</a:t>
            </a:r>
            <a:r>
              <a:rPr lang="en-GB" sz="3000" dirty="0">
                <a:latin typeface="Times"/>
                <a:cs typeface="Times"/>
              </a:rPr>
              <a:t>.</a:t>
            </a:r>
          </a:p>
          <a:p>
            <a:r>
              <a:rPr lang="en-GB" dirty="0"/>
              <a:t> </a:t>
            </a:r>
          </a:p>
          <a:p>
            <a:endParaRPr lang="en-US" dirty="0"/>
          </a:p>
        </p:txBody>
      </p:sp>
    </p:spTree>
    <p:extLst>
      <p:ext uri="{BB962C8B-B14F-4D97-AF65-F5344CB8AC3E}">
        <p14:creationId xmlns:p14="http://schemas.microsoft.com/office/powerpoint/2010/main" val="94251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3385" y="1931925"/>
            <a:ext cx="8164634" cy="4147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useBgFill="1">
        <p:nvSpPr>
          <p:cNvPr id="5" name="Rectangle 4"/>
          <p:cNvSpPr/>
          <p:nvPr/>
        </p:nvSpPr>
        <p:spPr>
          <a:xfrm>
            <a:off x="2202397" y="5539089"/>
            <a:ext cx="4607468" cy="8646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solidFill>
                  <a:srgbClr val="000000"/>
                </a:solidFill>
              </a:rPr>
              <a:t>Two parallel sources of Revelation</a:t>
            </a:r>
            <a:endParaRPr lang="en-US" b="1" u="sng" dirty="0">
              <a:solidFill>
                <a:srgbClr val="000000"/>
              </a:solidFill>
            </a:endParaRPr>
          </a:p>
        </p:txBody>
      </p:sp>
      <p:sp>
        <p:nvSpPr>
          <p:cNvPr id="6" name="Title 1"/>
          <p:cNvSpPr>
            <a:spLocks noGrp="1"/>
          </p:cNvSpPr>
          <p:nvPr>
            <p:ph type="title"/>
          </p:nvPr>
        </p:nvSpPr>
        <p:spPr>
          <a:xfrm>
            <a:off x="301488" y="535566"/>
            <a:ext cx="6508377" cy="1143000"/>
          </a:xfrm>
        </p:spPr>
        <p:txBody>
          <a:bodyPr/>
          <a:lstStyle/>
          <a:p>
            <a:pPr algn="ctr"/>
            <a:r>
              <a:rPr lang="en-US" b="1" u="sng" dirty="0" smtClean="0">
                <a:latin typeface="Times"/>
                <a:cs typeface="Times"/>
              </a:rPr>
              <a:t>The Revelation in The Catholic church after 1054</a:t>
            </a:r>
            <a:endParaRPr lang="en-US" b="1" u="sng" dirty="0">
              <a:latin typeface="Times"/>
              <a:cs typeface="Times"/>
            </a:endParaRPr>
          </a:p>
        </p:txBody>
      </p:sp>
    </p:spTree>
    <p:extLst>
      <p:ext uri="{BB962C8B-B14F-4D97-AF65-F5344CB8AC3E}">
        <p14:creationId xmlns:p14="http://schemas.microsoft.com/office/powerpoint/2010/main" val="3288527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smtClean="0">
                <a:solidFill>
                  <a:srgbClr val="0000FF"/>
                </a:solidFill>
                <a:latin typeface="Times"/>
                <a:cs typeface="Times"/>
              </a:rPr>
              <a:t>T</a:t>
            </a:r>
            <a:r>
              <a:rPr lang="en-GB" sz="4000" dirty="0" smtClean="0">
                <a:latin typeface="Times"/>
                <a:cs typeface="Times"/>
              </a:rPr>
              <a:t>radition and </a:t>
            </a:r>
            <a:r>
              <a:rPr lang="en-GB" sz="4000" dirty="0" smtClean="0">
                <a:solidFill>
                  <a:srgbClr val="0000FF"/>
                </a:solidFill>
                <a:latin typeface="Times"/>
                <a:cs typeface="Times"/>
              </a:rPr>
              <a:t>t</a:t>
            </a:r>
            <a:r>
              <a:rPr lang="en-GB" sz="4000" dirty="0" smtClean="0">
                <a:latin typeface="Times"/>
                <a:cs typeface="Times"/>
              </a:rPr>
              <a:t>raditions</a:t>
            </a:r>
            <a:r>
              <a:rPr lang="en-GB" sz="2000" dirty="0" smtClean="0">
                <a:latin typeface="Times"/>
                <a:cs typeface="Times"/>
              </a:rPr>
              <a:t/>
            </a:r>
            <a:br>
              <a:rPr lang="en-GB" sz="2000" dirty="0" smtClean="0">
                <a:latin typeface="Times"/>
                <a:cs typeface="Times"/>
              </a:rPr>
            </a:br>
            <a:r>
              <a:rPr lang="en-GB" sz="2000" dirty="0" smtClean="0">
                <a:latin typeface="Times"/>
                <a:cs typeface="Times"/>
              </a:rPr>
              <a:t>Bishop </a:t>
            </a:r>
            <a:r>
              <a:rPr lang="en-GB" sz="2000" dirty="0" err="1">
                <a:latin typeface="Times"/>
                <a:cs typeface="Times"/>
              </a:rPr>
              <a:t>Aghiorgoussis</a:t>
            </a:r>
            <a:r>
              <a:rPr lang="en-GB" sz="2000" dirty="0">
                <a:latin typeface="Times"/>
                <a:cs typeface="Times"/>
              </a:rPr>
              <a:t> of </a:t>
            </a:r>
            <a:r>
              <a:rPr lang="en-GB" sz="2000" u="sng" dirty="0" smtClean="0">
                <a:latin typeface="Times"/>
                <a:cs typeface="Times"/>
              </a:rPr>
              <a:t>Pittsburgh</a:t>
            </a:r>
            <a:endParaRPr lang="en-US" sz="2000" u="sng" dirty="0">
              <a:latin typeface="Times"/>
              <a:cs typeface="Times"/>
            </a:endParaRPr>
          </a:p>
        </p:txBody>
      </p:sp>
      <p:sp>
        <p:nvSpPr>
          <p:cNvPr id="3" name="Content Placeholder 2"/>
          <p:cNvSpPr>
            <a:spLocks noGrp="1"/>
          </p:cNvSpPr>
          <p:nvPr>
            <p:ph idx="1"/>
          </p:nvPr>
        </p:nvSpPr>
        <p:spPr>
          <a:xfrm>
            <a:off x="457199" y="2209800"/>
            <a:ext cx="7854009" cy="4386359"/>
          </a:xfrm>
        </p:spPr>
        <p:txBody>
          <a:bodyPr>
            <a:normAutofit fontScale="92500" lnSpcReduction="20000"/>
          </a:bodyPr>
          <a:lstStyle/>
          <a:p>
            <a:pPr algn="ctr"/>
            <a:r>
              <a:rPr lang="en-GB" sz="3000" dirty="0" smtClean="0">
                <a:latin typeface="Times"/>
                <a:cs typeface="Times"/>
              </a:rPr>
              <a:t>A </a:t>
            </a:r>
            <a:r>
              <a:rPr lang="en-GB" sz="3000" dirty="0">
                <a:latin typeface="Times"/>
                <a:cs typeface="Times"/>
              </a:rPr>
              <a:t>favourite distinction among theologians is the one between Tradition and traditions. Tradition, with a capital T, is the life of the Spirit of the Church. It is this life that makes the continuity of Truth and Life in the Church, and gives to it its stability, continuity, and </a:t>
            </a:r>
            <a:r>
              <a:rPr lang="en-GB" sz="3000" dirty="0" err="1">
                <a:latin typeface="Times"/>
                <a:cs typeface="Times"/>
              </a:rPr>
              <a:t>unchangeability</a:t>
            </a:r>
            <a:r>
              <a:rPr lang="en-GB" sz="3000" dirty="0">
                <a:latin typeface="Times"/>
                <a:cs typeface="Times"/>
              </a:rPr>
              <a:t>. While traditions (with small t) are the concrete and historic manifestation of that Tradition, they may change. As in the Bible one distinguishes between the letter and the spirit, so in the tradition of the church in general one distinguishes between the context and its expression.</a:t>
            </a:r>
          </a:p>
          <a:p>
            <a:endParaRPr lang="en-US" dirty="0"/>
          </a:p>
        </p:txBody>
      </p:sp>
    </p:spTree>
    <p:extLst>
      <p:ext uri="{BB962C8B-B14F-4D97-AF65-F5344CB8AC3E}">
        <p14:creationId xmlns:p14="http://schemas.microsoft.com/office/powerpoint/2010/main" val="334778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br>
              <a:rPr lang="en-GB" dirty="0"/>
            </a:br>
            <a:r>
              <a:rPr lang="en-GB" dirty="0"/>
              <a:t> </a:t>
            </a:r>
            <a:br>
              <a:rPr lang="en-GB" dirty="0"/>
            </a:br>
            <a:r>
              <a:rPr lang="en-GB" dirty="0"/>
              <a:t> </a:t>
            </a:r>
            <a:br>
              <a:rPr lang="en-GB" dirty="0"/>
            </a:b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89857807"/>
              </p:ext>
            </p:extLst>
          </p:nvPr>
        </p:nvGraphicFramePr>
        <p:xfrm>
          <a:off x="1661932" y="2057400"/>
          <a:ext cx="5796492" cy="4772829"/>
        </p:xfrm>
        <a:graphic>
          <a:graphicData uri="http://schemas.openxmlformats.org/presentationml/2006/ole">
            <mc:AlternateContent xmlns:mc="http://schemas.openxmlformats.org/markup-compatibility/2006">
              <mc:Choice xmlns:v="urn:schemas-microsoft-com:vml" Requires="v">
                <p:oleObj spid="_x0000_s1049" name="Document" r:id="rId3" imgW="5753100" imgH="4737100" progId="Word.Document.12">
                  <p:embed/>
                </p:oleObj>
              </mc:Choice>
              <mc:Fallback>
                <p:oleObj name="Document" r:id="rId3" imgW="5753100" imgH="4737100" progId="Word.Document.12">
                  <p:embed/>
                  <p:pic>
                    <p:nvPicPr>
                      <p:cNvPr id="0" name=""/>
                      <p:cNvPicPr/>
                      <p:nvPr/>
                    </p:nvPicPr>
                    <p:blipFill>
                      <a:blip r:embed="rId4"/>
                      <a:stretch>
                        <a:fillRect/>
                      </a:stretch>
                    </p:blipFill>
                    <p:spPr>
                      <a:xfrm>
                        <a:off x="1661932" y="2057400"/>
                        <a:ext cx="5796492" cy="4772829"/>
                      </a:xfrm>
                      <a:prstGeom prst="rect">
                        <a:avLst/>
                      </a:prstGeom>
                    </p:spPr>
                  </p:pic>
                </p:oleObj>
              </mc:Fallback>
            </mc:AlternateContent>
          </a:graphicData>
        </a:graphic>
      </p:graphicFrame>
      <p:sp>
        <p:nvSpPr>
          <p:cNvPr id="6" name="Rectangle 5"/>
          <p:cNvSpPr/>
          <p:nvPr/>
        </p:nvSpPr>
        <p:spPr>
          <a:xfrm>
            <a:off x="1894162" y="1468738"/>
            <a:ext cx="4572000" cy="923330"/>
          </a:xfrm>
          <a:prstGeom prst="rect">
            <a:avLst/>
          </a:prstGeom>
        </p:spPr>
        <p:txBody>
          <a:bodyPr>
            <a:spAutoFit/>
          </a:bodyPr>
          <a:lstStyle/>
          <a:p>
            <a:r>
              <a:rPr lang="en-GB" dirty="0"/>
              <a:t> </a:t>
            </a:r>
          </a:p>
          <a:p>
            <a:r>
              <a:rPr lang="en-GB" dirty="0"/>
              <a:t> </a:t>
            </a:r>
          </a:p>
          <a:p>
            <a:r>
              <a:rPr lang="en-GB" dirty="0"/>
              <a:t> </a:t>
            </a:r>
          </a:p>
        </p:txBody>
      </p:sp>
      <p:sp>
        <p:nvSpPr>
          <p:cNvPr id="8" name="TextBox 7"/>
          <p:cNvSpPr txBox="1"/>
          <p:nvPr/>
        </p:nvSpPr>
        <p:spPr>
          <a:xfrm>
            <a:off x="716117" y="716029"/>
            <a:ext cx="6249459" cy="1569660"/>
          </a:xfrm>
          <a:prstGeom prst="rect">
            <a:avLst/>
          </a:prstGeom>
          <a:noFill/>
        </p:spPr>
        <p:txBody>
          <a:bodyPr wrap="square" rtlCol="0">
            <a:spAutoFit/>
          </a:bodyPr>
          <a:lstStyle/>
          <a:p>
            <a:pPr algn="ctr"/>
            <a:r>
              <a:rPr lang="en-US" sz="3200" dirty="0" smtClean="0">
                <a:latin typeface="Times New Roman"/>
                <a:cs typeface="Times New Roman"/>
              </a:rPr>
              <a:t>An Orthodox View </a:t>
            </a:r>
          </a:p>
          <a:p>
            <a:pPr algn="ctr"/>
            <a:r>
              <a:rPr lang="en-US" sz="3200" dirty="0" smtClean="0">
                <a:latin typeface="Times New Roman"/>
                <a:cs typeface="Times New Roman"/>
              </a:rPr>
              <a:t>( Also the Early medieval according to </a:t>
            </a:r>
            <a:r>
              <a:rPr lang="en-US" sz="3200" dirty="0" err="1" smtClean="0">
                <a:latin typeface="Times New Roman"/>
                <a:cs typeface="Times New Roman"/>
              </a:rPr>
              <a:t>Tavard</a:t>
            </a:r>
            <a:r>
              <a:rPr lang="en-US" sz="3200" dirty="0" smtClean="0">
                <a:latin typeface="Times New Roman"/>
                <a:cs typeface="Times New Roman"/>
              </a:rPr>
              <a:t>)</a:t>
            </a:r>
            <a:endParaRPr lang="en-US" sz="3200" dirty="0">
              <a:latin typeface="Times New Roman"/>
              <a:cs typeface="Times New Roman"/>
            </a:endParaRPr>
          </a:p>
        </p:txBody>
      </p:sp>
    </p:spTree>
    <p:extLst>
      <p:ext uri="{BB962C8B-B14F-4D97-AF65-F5344CB8AC3E}">
        <p14:creationId xmlns:p14="http://schemas.microsoft.com/office/powerpoint/2010/main" val="6270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034" y="1191491"/>
            <a:ext cx="3542834" cy="459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182" y="2222138"/>
            <a:ext cx="2536538" cy="25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04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43000"/>
            <a:ext cx="6508377" cy="1143000"/>
          </a:xfrm>
        </p:spPr>
        <p:txBody>
          <a:bodyPr/>
          <a:lstStyle/>
          <a:p>
            <a:pPr algn="ctr"/>
            <a:r>
              <a:rPr lang="en-US" b="1" u="sng" dirty="0" smtClean="0">
                <a:latin typeface="Times" panose="02020603050405020304" pitchFamily="18" charset="0"/>
                <a:cs typeface="Times" panose="02020603050405020304" pitchFamily="18" charset="0"/>
              </a:rPr>
              <a:t>Development of the Revelation on St </a:t>
            </a:r>
            <a:r>
              <a:rPr lang="en-US" b="1" u="sng" dirty="0" smtClean="0">
                <a:latin typeface="Times" panose="02020603050405020304" pitchFamily="18" charset="0"/>
                <a:cs typeface="Times" panose="02020603050405020304" pitchFamily="18" charset="0"/>
              </a:rPr>
              <a:t>Gregory </a:t>
            </a:r>
            <a:r>
              <a:rPr lang="en-US" b="1" u="sng" dirty="0" smtClean="0">
                <a:latin typeface="Times" panose="02020603050405020304" pitchFamily="18" charset="0"/>
                <a:cs typeface="Times" panose="02020603050405020304" pitchFamily="18" charset="0"/>
              </a:rPr>
              <a:t>the </a:t>
            </a:r>
            <a:r>
              <a:rPr lang="en-US" b="1" u="sng" dirty="0" err="1" smtClean="0">
                <a:latin typeface="Times" panose="02020603050405020304" pitchFamily="18" charset="0"/>
                <a:cs typeface="Times" panose="02020603050405020304" pitchFamily="18" charset="0"/>
              </a:rPr>
              <a:t>Theologain</a:t>
            </a:r>
            <a:r>
              <a:rPr lang="en-US" b="1" u="sng" dirty="0" smtClean="0">
                <a:latin typeface="Times" panose="02020603050405020304" pitchFamily="18" charset="0"/>
                <a:cs typeface="Times" panose="02020603050405020304" pitchFamily="18" charset="0"/>
              </a:rPr>
              <a:t> teachings!!!</a:t>
            </a:r>
            <a:endParaRPr lang="en-US" b="1" u="sng" dirty="0">
              <a:latin typeface="Times" panose="02020603050405020304" pitchFamily="18" charset="0"/>
              <a:cs typeface="Times"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325" y="2507673"/>
            <a:ext cx="2683780" cy="375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45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u="sng" dirty="0" smtClean="0">
                <a:latin typeface="Times" panose="02020603050405020304" pitchFamily="18" charset="0"/>
                <a:cs typeface="Times" panose="02020603050405020304" pitchFamily="18" charset="0"/>
              </a:rPr>
              <a:t>Main Points</a:t>
            </a:r>
            <a:endParaRPr lang="en-US" sz="4400" b="1" u="sng"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p:txBody>
          <a:bodyPr/>
          <a:lstStyle/>
          <a:p>
            <a:pPr marL="457200" indent="-457200">
              <a:buFont typeface="+mj-lt"/>
              <a:buAutoNum type="arabicParenR"/>
            </a:pPr>
            <a:r>
              <a:rPr lang="en-US" b="1" dirty="0" smtClean="0">
                <a:latin typeface="Times" panose="02020603050405020304" pitchFamily="18" charset="0"/>
                <a:cs typeface="Times" panose="02020603050405020304" pitchFamily="18" charset="0"/>
              </a:rPr>
              <a:t>Introduction.</a:t>
            </a:r>
          </a:p>
          <a:p>
            <a:pPr marL="457200" indent="-457200">
              <a:buFont typeface="+mj-lt"/>
              <a:buAutoNum type="arabicParenR"/>
            </a:pPr>
            <a:r>
              <a:rPr lang="en-US" b="1" dirty="0" smtClean="0">
                <a:latin typeface="Times" panose="02020603050405020304" pitchFamily="18" charset="0"/>
                <a:cs typeface="Times" panose="02020603050405020304" pitchFamily="18" charset="0"/>
              </a:rPr>
              <a:t>Definition.</a:t>
            </a:r>
          </a:p>
          <a:p>
            <a:pPr marL="457200" indent="-457200">
              <a:buFont typeface="+mj-lt"/>
              <a:buAutoNum type="arabicParenR"/>
            </a:pPr>
            <a:r>
              <a:rPr lang="en-US" b="1" dirty="0" smtClean="0">
                <a:latin typeface="Times" panose="02020603050405020304" pitchFamily="18" charset="0"/>
                <a:cs typeface="Times" panose="02020603050405020304" pitchFamily="18" charset="0"/>
              </a:rPr>
              <a:t>Church Fathers on the </a:t>
            </a:r>
            <a:r>
              <a:rPr lang="en-US" b="1" dirty="0">
                <a:latin typeface="Times" panose="02020603050405020304" pitchFamily="18" charset="0"/>
                <a:cs typeface="Times" panose="02020603050405020304" pitchFamily="18" charset="0"/>
              </a:rPr>
              <a:t>i</a:t>
            </a:r>
            <a:r>
              <a:rPr lang="en-US" b="1" dirty="0" smtClean="0">
                <a:latin typeface="Times" panose="02020603050405020304" pitchFamily="18" charset="0"/>
                <a:cs typeface="Times" panose="02020603050405020304" pitchFamily="18" charset="0"/>
              </a:rPr>
              <a:t>mportance of  Tradition</a:t>
            </a:r>
          </a:p>
          <a:p>
            <a:pPr marL="457200" indent="-457200">
              <a:buFont typeface="+mj-lt"/>
              <a:buAutoNum type="arabicParenR"/>
            </a:pPr>
            <a:r>
              <a:rPr lang="en-US" b="1" dirty="0">
                <a:latin typeface="Times" panose="02020603050405020304" pitchFamily="18" charset="0"/>
                <a:cs typeface="Times" panose="02020603050405020304" pitchFamily="18" charset="0"/>
              </a:rPr>
              <a:t>Church or Scriptures, where is the dilemma </a:t>
            </a:r>
            <a:r>
              <a:rPr lang="en-US" b="1" dirty="0" smtClean="0">
                <a:latin typeface="Times" panose="02020603050405020304" pitchFamily="18" charset="0"/>
                <a:cs typeface="Times" panose="02020603050405020304" pitchFamily="18" charset="0"/>
              </a:rPr>
              <a:t>?</a:t>
            </a:r>
          </a:p>
          <a:p>
            <a:pPr marL="457200" indent="-457200">
              <a:buFont typeface="+mj-lt"/>
              <a:buAutoNum type="arabicParenR"/>
            </a:pPr>
            <a:r>
              <a:rPr lang="en-US" b="1" dirty="0">
                <a:latin typeface="Times" panose="02020603050405020304" pitchFamily="18" charset="0"/>
                <a:cs typeface="Times" panose="02020603050405020304" pitchFamily="18" charset="0"/>
              </a:rPr>
              <a:t>Development of the Revelation on St </a:t>
            </a:r>
            <a:r>
              <a:rPr lang="en-US" b="1" dirty="0" smtClean="0">
                <a:latin typeface="Times" panose="02020603050405020304" pitchFamily="18" charset="0"/>
                <a:cs typeface="Times" panose="02020603050405020304" pitchFamily="18" charset="0"/>
              </a:rPr>
              <a:t>Gregory </a:t>
            </a:r>
            <a:r>
              <a:rPr lang="en-US" b="1" dirty="0">
                <a:latin typeface="Times" panose="02020603050405020304" pitchFamily="18" charset="0"/>
                <a:cs typeface="Times" panose="02020603050405020304" pitchFamily="18" charset="0"/>
              </a:rPr>
              <a:t>the </a:t>
            </a:r>
            <a:r>
              <a:rPr lang="en-US" b="1" dirty="0" smtClean="0">
                <a:latin typeface="Times" panose="02020603050405020304" pitchFamily="18" charset="0"/>
                <a:cs typeface="Times" panose="02020603050405020304" pitchFamily="18" charset="0"/>
              </a:rPr>
              <a:t>Theologian teachings !!!</a:t>
            </a:r>
          </a:p>
          <a:p>
            <a:pPr marL="457200" indent="-457200">
              <a:buFont typeface="+mj-lt"/>
              <a:buAutoNum type="arabicParenR"/>
            </a:pPr>
            <a:r>
              <a:rPr lang="en-US" b="1" dirty="0">
                <a:latin typeface="Times" panose="02020603050405020304" pitchFamily="18" charset="0"/>
                <a:cs typeface="Times" panose="02020603050405020304" pitchFamily="18" charset="0"/>
              </a:rPr>
              <a:t>Tradition </a:t>
            </a:r>
            <a:r>
              <a:rPr lang="en-US" b="1" dirty="0" smtClean="0">
                <a:latin typeface="Times" panose="02020603050405020304" pitchFamily="18" charset="0"/>
                <a:cs typeface="Times" panose="02020603050405020304" pitchFamily="18" charset="0"/>
              </a:rPr>
              <a:t>and my </a:t>
            </a:r>
            <a:r>
              <a:rPr lang="en-US" b="1" dirty="0" smtClean="0">
                <a:latin typeface="Times" panose="02020603050405020304" pitchFamily="18" charset="0"/>
                <a:cs typeface="Times" panose="02020603050405020304" pitchFamily="18" charset="0"/>
              </a:rPr>
              <a:t>Spiritual </a:t>
            </a:r>
            <a:r>
              <a:rPr lang="en-US" b="1" dirty="0">
                <a:latin typeface="Times" panose="02020603050405020304" pitchFamily="18" charset="0"/>
                <a:cs typeface="Times" panose="02020603050405020304" pitchFamily="18" charset="0"/>
              </a:rPr>
              <a:t>life today</a:t>
            </a:r>
            <a:endParaRPr lang="en-US" b="1" dirty="0" smtClean="0">
              <a:latin typeface="Times" panose="02020603050405020304" pitchFamily="18" charset="0"/>
              <a:cs typeface="Times" panose="02020603050405020304" pitchFamily="18" charset="0"/>
            </a:endParaRPr>
          </a:p>
          <a:p>
            <a:pPr marL="457200" indent="-457200">
              <a:buFont typeface="+mj-lt"/>
              <a:buAutoNum type="arabicParenR"/>
            </a:pPr>
            <a:endParaRPr lang="en-US" b="1" dirty="0" smtClean="0">
              <a:latin typeface="Times" panose="02020603050405020304" pitchFamily="18" charset="0"/>
              <a:cs typeface="Times" panose="02020603050405020304" pitchFamily="18" charset="0"/>
            </a:endParaRPr>
          </a:p>
          <a:p>
            <a:pPr marL="457200" indent="-457200">
              <a:buFont typeface="+mj-lt"/>
              <a:buAutoNum type="arabicParenR"/>
            </a:pPr>
            <a:endParaRPr lang="en-US" dirty="0" smtClean="0"/>
          </a:p>
          <a:p>
            <a:pPr marL="457200" indent="-457200">
              <a:buFont typeface="+mj-lt"/>
              <a:buAutoNum type="arabicParenR"/>
            </a:pPr>
            <a:endParaRPr lang="en-US" dirty="0"/>
          </a:p>
        </p:txBody>
      </p:sp>
    </p:spTree>
    <p:extLst>
      <p:ext uri="{BB962C8B-B14F-4D97-AF65-F5344CB8AC3E}">
        <p14:creationId xmlns:p14="http://schemas.microsoft.com/office/powerpoint/2010/main" val="105441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latin typeface="Times" panose="02020603050405020304" pitchFamily="18" charset="0"/>
                <a:cs typeface="Times" panose="02020603050405020304" pitchFamily="18" charset="0"/>
              </a:rPr>
              <a:t>St Gregory The Theologian</a:t>
            </a:r>
            <a:br>
              <a:rPr lang="en-US" u="sng" dirty="0" smtClean="0">
                <a:latin typeface="Times" panose="02020603050405020304" pitchFamily="18" charset="0"/>
                <a:cs typeface="Times" panose="02020603050405020304" pitchFamily="18" charset="0"/>
              </a:rPr>
            </a:br>
            <a:r>
              <a:rPr lang="en-US" sz="2400" u="sng" dirty="0" smtClean="0">
                <a:latin typeface="Times" panose="02020603050405020304" pitchFamily="18" charset="0"/>
                <a:cs typeface="Times" panose="02020603050405020304" pitchFamily="18" charset="0"/>
              </a:rPr>
              <a:t>On the Holy Spirit</a:t>
            </a:r>
            <a:endParaRPr lang="en-US" sz="2400" u="sng"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p:txBody>
          <a:bodyPr>
            <a:noAutofit/>
          </a:bodyPr>
          <a:lstStyle/>
          <a:p>
            <a:pPr algn="ctr"/>
            <a:r>
              <a:rPr lang="en-GB" sz="2800" b="1" dirty="0">
                <a:latin typeface="Times" panose="02020603050405020304" pitchFamily="18" charset="0"/>
                <a:cs typeface="Times" panose="02020603050405020304" pitchFamily="18" charset="0"/>
              </a:rPr>
              <a:t>Paul is a proof of this; for having at one time administered circumcision, and submitted to legal purification, he advanced till he could say, and I brethren, if I yet preach circumcision, why do I yet suffer persecution? (Gal. 5:11) </a:t>
            </a:r>
            <a:r>
              <a:rPr lang="en-GB" sz="2800" b="1" dirty="0">
                <a:solidFill>
                  <a:srgbClr val="FF0000"/>
                </a:solidFill>
                <a:latin typeface="Times" panose="02020603050405020304" pitchFamily="18" charset="0"/>
                <a:cs typeface="Times" panose="02020603050405020304" pitchFamily="18" charset="0"/>
              </a:rPr>
              <a:t>His former conduct belonged to the temporary dispensation, his later to maturity</a:t>
            </a:r>
            <a:endParaRPr lang="en-US" sz="2800" b="1" dirty="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2235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John </a:t>
            </a:r>
            <a:r>
              <a:rPr lang="en-US" b="1" dirty="0" err="1" smtClean="0"/>
              <a:t>Meyendorff</a:t>
            </a:r>
            <a:r>
              <a:rPr lang="en-US" b="1" dirty="0" smtClean="0"/>
              <a:t/>
            </a:r>
            <a:br>
              <a:rPr lang="en-US" b="1" dirty="0" smtClean="0"/>
            </a:br>
            <a:r>
              <a:rPr lang="en-US" sz="1400" dirty="0" smtClean="0"/>
              <a:t> </a:t>
            </a:r>
            <a:r>
              <a:rPr lang="en-US" sz="1400" i="1" dirty="0"/>
              <a:t>Living Tradition</a:t>
            </a:r>
            <a:r>
              <a:rPr lang="en-US" sz="1400" dirty="0"/>
              <a:t>, (Crestwood, NY :St. Vladimir’s Seminary Press, 1978), </a:t>
            </a:r>
            <a:r>
              <a:rPr lang="en-US" sz="1400" dirty="0" smtClean="0"/>
              <a:t>17</a:t>
            </a:r>
            <a:endParaRPr lang="en-US" dirty="0"/>
          </a:p>
        </p:txBody>
      </p:sp>
      <p:sp>
        <p:nvSpPr>
          <p:cNvPr id="3" name="Content Placeholder 2"/>
          <p:cNvSpPr>
            <a:spLocks noGrp="1"/>
          </p:cNvSpPr>
          <p:nvPr>
            <p:ph idx="1"/>
          </p:nvPr>
        </p:nvSpPr>
        <p:spPr>
          <a:xfrm>
            <a:off x="457199" y="2209800"/>
            <a:ext cx="7608906" cy="4364075"/>
          </a:xfrm>
        </p:spPr>
        <p:txBody>
          <a:bodyPr>
            <a:normAutofit/>
          </a:bodyPr>
          <a:lstStyle/>
          <a:p>
            <a:pPr algn="ctr"/>
            <a:r>
              <a:rPr lang="en-US" sz="2400" b="1" dirty="0">
                <a:latin typeface="Times"/>
                <a:cs typeface="Times"/>
              </a:rPr>
              <a:t>The Divine Truth which abides in her (Church) must, therefore, </a:t>
            </a:r>
            <a:r>
              <a:rPr lang="en-US" sz="2400" b="1" u="sng" dirty="0">
                <a:solidFill>
                  <a:srgbClr val="FF0000"/>
                </a:solidFill>
                <a:latin typeface="Times"/>
                <a:cs typeface="Times"/>
              </a:rPr>
              <a:t>always face new challenges and be expressed in new ways</a:t>
            </a:r>
            <a:r>
              <a:rPr lang="en-US" sz="2400" b="1" dirty="0">
                <a:latin typeface="Times"/>
                <a:cs typeface="Times"/>
              </a:rPr>
              <a:t>. </a:t>
            </a:r>
            <a:r>
              <a:rPr lang="en-US" sz="2400" b="1" u="sng" dirty="0">
                <a:solidFill>
                  <a:srgbClr val="008000"/>
                </a:solidFill>
                <a:latin typeface="Times"/>
                <a:cs typeface="Times"/>
              </a:rPr>
              <a:t>The Christian message is not only to be kept unchangeable, but it must also be </a:t>
            </a:r>
            <a:r>
              <a:rPr lang="en-US" sz="2400" b="1" i="1" u="sng" dirty="0">
                <a:solidFill>
                  <a:srgbClr val="008000"/>
                </a:solidFill>
                <a:latin typeface="Times"/>
                <a:cs typeface="Times"/>
              </a:rPr>
              <a:t>understood</a:t>
            </a:r>
            <a:r>
              <a:rPr lang="en-US" sz="2400" b="1" u="sng" dirty="0">
                <a:solidFill>
                  <a:srgbClr val="008000"/>
                </a:solidFill>
                <a:latin typeface="Times"/>
                <a:cs typeface="Times"/>
              </a:rPr>
              <a:t> by those to whom it is sent by God</a:t>
            </a:r>
            <a:r>
              <a:rPr lang="en-US" sz="2400" b="1" dirty="0">
                <a:latin typeface="Times"/>
                <a:cs typeface="Times"/>
              </a:rPr>
              <a:t>; </a:t>
            </a:r>
            <a:r>
              <a:rPr lang="en-US" sz="2400" b="1" u="sng" dirty="0">
                <a:solidFill>
                  <a:srgbClr val="FF0000"/>
                </a:solidFill>
                <a:latin typeface="Times"/>
                <a:cs typeface="Times"/>
              </a:rPr>
              <a:t>it must answer new questions posed by new generations</a:t>
            </a:r>
            <a:r>
              <a:rPr lang="en-US" sz="2400" b="1" dirty="0">
                <a:latin typeface="Times"/>
                <a:cs typeface="Times"/>
              </a:rPr>
              <a:t>. Thus enters another function of </a:t>
            </a:r>
            <a:r>
              <a:rPr lang="en-US" sz="2400" b="1" dirty="0">
                <a:solidFill>
                  <a:srgbClr val="FF0000"/>
                </a:solidFill>
                <a:latin typeface="Times"/>
                <a:cs typeface="Times"/>
              </a:rPr>
              <a:t>Holy Tradition: to make scripture available and understandable to a changing and imperfect world. In this world</a:t>
            </a:r>
            <a:r>
              <a:rPr lang="en-US" sz="2400" b="1" dirty="0">
                <a:latin typeface="Times"/>
                <a:cs typeface="Times"/>
              </a:rPr>
              <a:t>, treating problems in isolation from Tradition </a:t>
            </a:r>
            <a:r>
              <a:rPr lang="en-US" sz="2400" b="1" dirty="0">
                <a:solidFill>
                  <a:srgbClr val="FF0000"/>
                </a:solidFill>
                <a:latin typeface="Times"/>
                <a:cs typeface="Times"/>
              </a:rPr>
              <a:t>by simplistic references to Scripture may lead to error and heresy.</a:t>
            </a:r>
            <a:endParaRPr lang="en-GB" sz="2400" b="1" dirty="0">
              <a:solidFill>
                <a:srgbClr val="FF0000"/>
              </a:solidFill>
              <a:latin typeface="Times"/>
              <a:cs typeface="Times"/>
            </a:endParaRPr>
          </a:p>
          <a:p>
            <a:endParaRPr lang="en-US" dirty="0"/>
          </a:p>
        </p:txBody>
      </p:sp>
    </p:spTree>
    <p:extLst>
      <p:ext uri="{BB962C8B-B14F-4D97-AF65-F5344CB8AC3E}">
        <p14:creationId xmlns:p14="http://schemas.microsoft.com/office/powerpoint/2010/main" val="394884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John </a:t>
            </a:r>
            <a:r>
              <a:rPr lang="en-US" b="1" dirty="0" err="1"/>
              <a:t>Meyendorff</a:t>
            </a:r>
            <a:r>
              <a:rPr lang="en-US" b="1" dirty="0"/>
              <a:t/>
            </a:r>
            <a:br>
              <a:rPr lang="en-US" b="1" dirty="0"/>
            </a:br>
            <a:r>
              <a:rPr lang="en-US" sz="1600" dirty="0"/>
              <a:t> </a:t>
            </a:r>
            <a:r>
              <a:rPr lang="en-US" sz="1600" i="1" dirty="0"/>
              <a:t>Living Tradition</a:t>
            </a:r>
            <a:r>
              <a:rPr lang="en-US" sz="1600" dirty="0"/>
              <a:t>, (Crestwood, NY :St. Vladimir’s Seminary Press, 1978), </a:t>
            </a:r>
          </a:p>
        </p:txBody>
      </p:sp>
      <p:sp>
        <p:nvSpPr>
          <p:cNvPr id="3" name="Content Placeholder 2"/>
          <p:cNvSpPr>
            <a:spLocks noGrp="1"/>
          </p:cNvSpPr>
          <p:nvPr>
            <p:ph idx="1"/>
          </p:nvPr>
        </p:nvSpPr>
        <p:spPr>
          <a:xfrm>
            <a:off x="457199" y="2209800"/>
            <a:ext cx="7943137" cy="4430928"/>
          </a:xfrm>
        </p:spPr>
        <p:txBody>
          <a:bodyPr>
            <a:noAutofit/>
          </a:bodyPr>
          <a:lstStyle/>
          <a:p>
            <a:pPr algn="ctr"/>
            <a:r>
              <a:rPr lang="en-US" sz="2600" b="1" dirty="0" err="1">
                <a:latin typeface="Times"/>
                <a:cs typeface="Times"/>
              </a:rPr>
              <a:t>Meyendorff</a:t>
            </a:r>
            <a:r>
              <a:rPr lang="en-US" sz="2600" b="1" dirty="0">
                <a:latin typeface="Times"/>
                <a:cs typeface="Times"/>
              </a:rPr>
              <a:t> explains the necessity of </a:t>
            </a:r>
            <a:r>
              <a:rPr lang="en-US" sz="2600" b="1" u="sng" dirty="0">
                <a:solidFill>
                  <a:srgbClr val="FF0000"/>
                </a:solidFill>
                <a:latin typeface="Times"/>
                <a:cs typeface="Times"/>
              </a:rPr>
              <a:t>“doctrinal development”</a:t>
            </a:r>
            <a:r>
              <a:rPr lang="en-US" sz="2600" b="1" dirty="0">
                <a:latin typeface="Times"/>
                <a:cs typeface="Times"/>
              </a:rPr>
              <a:t> but not as an addition or continuation of revelation. He gives the example of St. Athanasius who succeeded in adding the </a:t>
            </a:r>
            <a:r>
              <a:rPr lang="en-US" sz="2600" b="1" u="sng" dirty="0">
                <a:solidFill>
                  <a:srgbClr val="FF2929"/>
                </a:solidFill>
                <a:latin typeface="Times"/>
                <a:cs typeface="Times"/>
              </a:rPr>
              <a:t>word </a:t>
            </a:r>
            <a:r>
              <a:rPr lang="en-US" sz="2600" b="1" i="1" u="sng" dirty="0" err="1">
                <a:solidFill>
                  <a:srgbClr val="FF2929"/>
                </a:solidFill>
                <a:latin typeface="Times"/>
                <a:cs typeface="Times"/>
              </a:rPr>
              <a:t>homoousios</a:t>
            </a:r>
            <a:r>
              <a:rPr lang="en-US" sz="2600" b="1" u="sng" dirty="0">
                <a:solidFill>
                  <a:srgbClr val="FF2929"/>
                </a:solidFill>
                <a:latin typeface="Times"/>
                <a:cs typeface="Times"/>
              </a:rPr>
              <a:t> </a:t>
            </a:r>
            <a:r>
              <a:rPr lang="en-US" sz="2600" b="1" dirty="0">
                <a:latin typeface="Times"/>
                <a:cs typeface="Times"/>
              </a:rPr>
              <a:t>during the Council of </a:t>
            </a:r>
            <a:r>
              <a:rPr lang="en-US" sz="2600" b="1" dirty="0" err="1">
                <a:latin typeface="Times"/>
                <a:cs typeface="Times"/>
              </a:rPr>
              <a:t>Nicea</a:t>
            </a:r>
            <a:r>
              <a:rPr lang="en-US" sz="2600" b="1" dirty="0">
                <a:latin typeface="Times"/>
                <a:cs typeface="Times"/>
              </a:rPr>
              <a:t> (325) which was not scriptural but contained the scriptural truth and in a language comprehensible in his contemporary time.  He adds the example of calling Virgin Mary “Mother of God”  </a:t>
            </a:r>
            <a:r>
              <a:rPr lang="en-US" sz="2600" b="1" u="sng" dirty="0">
                <a:solidFill>
                  <a:srgbClr val="FF2929"/>
                </a:solidFill>
                <a:latin typeface="Times"/>
                <a:cs typeface="Times"/>
              </a:rPr>
              <a:t>“</a:t>
            </a:r>
            <a:r>
              <a:rPr lang="en-US" sz="2600" b="1" i="1" u="sng" dirty="0" err="1">
                <a:solidFill>
                  <a:srgbClr val="FF2929"/>
                </a:solidFill>
                <a:latin typeface="Times"/>
                <a:cs typeface="Times"/>
              </a:rPr>
              <a:t>Theotokos</a:t>
            </a:r>
            <a:r>
              <a:rPr lang="en-US" sz="2600" b="1" u="sng" dirty="0">
                <a:solidFill>
                  <a:srgbClr val="FF2929"/>
                </a:solidFill>
                <a:latin typeface="Times"/>
                <a:cs typeface="Times"/>
              </a:rPr>
              <a:t>” </a:t>
            </a:r>
            <a:r>
              <a:rPr lang="en-US" sz="2600" b="1" dirty="0">
                <a:latin typeface="Times"/>
                <a:cs typeface="Times"/>
              </a:rPr>
              <a:t>in refuting the Nestorians in council of Ephesus (431</a:t>
            </a:r>
            <a:r>
              <a:rPr lang="en-US" sz="2600" b="1" dirty="0" smtClean="0">
                <a:latin typeface="Times"/>
                <a:cs typeface="Times"/>
              </a:rPr>
              <a:t>)</a:t>
            </a:r>
            <a:endParaRPr lang="en-GB" sz="2600" b="1" dirty="0">
              <a:latin typeface="Times"/>
              <a:cs typeface="Times"/>
            </a:endParaRPr>
          </a:p>
        </p:txBody>
      </p:sp>
    </p:spTree>
    <p:extLst>
      <p:ext uri="{BB962C8B-B14F-4D97-AF65-F5344CB8AC3E}">
        <p14:creationId xmlns:p14="http://schemas.microsoft.com/office/powerpoint/2010/main" val="368301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panose="02020603050405020304" pitchFamily="18" charset="0"/>
                <a:cs typeface="Times" panose="02020603050405020304" pitchFamily="18" charset="0"/>
              </a:rPr>
              <a:t>Tradition and my Spiritual life today</a:t>
            </a:r>
            <a:endParaRPr lang="en-US" b="1" u="sng" dirty="0">
              <a:latin typeface="Times" panose="02020603050405020304" pitchFamily="18" charset="0"/>
              <a:cs typeface="Times" panose="02020603050405020304"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41" y="2420649"/>
            <a:ext cx="566737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25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Times New Roman"/>
                <a:cs typeface="Times New Roman"/>
              </a:rPr>
              <a:t>Orthodoxy and Tradition </a:t>
            </a:r>
            <a:br>
              <a:rPr lang="en-US" sz="4000" dirty="0" smtClean="0">
                <a:latin typeface="Times New Roman"/>
                <a:cs typeface="Times New Roman"/>
              </a:rPr>
            </a:br>
            <a:r>
              <a:rPr lang="en-US" sz="2800" dirty="0" err="1" smtClean="0">
                <a:latin typeface="Times New Roman"/>
                <a:cs typeface="Times New Roman"/>
              </a:rPr>
              <a:t>Fr</a:t>
            </a:r>
            <a:r>
              <a:rPr lang="en-US" sz="2800" dirty="0" smtClean="0">
                <a:latin typeface="Times New Roman"/>
                <a:cs typeface="Times New Roman"/>
              </a:rPr>
              <a:t> </a:t>
            </a:r>
            <a:r>
              <a:rPr lang="en-US" sz="2800" dirty="0" err="1" smtClean="0">
                <a:latin typeface="Times New Roman"/>
                <a:cs typeface="Times New Roman"/>
              </a:rPr>
              <a:t>Tadros</a:t>
            </a:r>
            <a:r>
              <a:rPr lang="en-US" sz="2800" dirty="0" smtClean="0">
                <a:latin typeface="Times New Roman"/>
                <a:cs typeface="Times New Roman"/>
              </a:rPr>
              <a:t> </a:t>
            </a:r>
            <a:r>
              <a:rPr lang="en-US" sz="2800" dirty="0" err="1" smtClean="0">
                <a:latin typeface="Times New Roman"/>
                <a:cs typeface="Times New Roman"/>
              </a:rPr>
              <a:t>Malaty</a:t>
            </a:r>
            <a:endParaRPr lang="en-US" sz="2800" dirty="0">
              <a:latin typeface="Times New Roman"/>
              <a:cs typeface="Times New Roman"/>
            </a:endParaRPr>
          </a:p>
        </p:txBody>
      </p:sp>
      <p:sp>
        <p:nvSpPr>
          <p:cNvPr id="3" name="Content Placeholder 2"/>
          <p:cNvSpPr>
            <a:spLocks noGrp="1"/>
          </p:cNvSpPr>
          <p:nvPr>
            <p:ph idx="1"/>
          </p:nvPr>
        </p:nvSpPr>
        <p:spPr>
          <a:xfrm>
            <a:off x="457199" y="2209800"/>
            <a:ext cx="7176876" cy="4247967"/>
          </a:xfrm>
        </p:spPr>
        <p:txBody>
          <a:bodyPr>
            <a:noAutofit/>
          </a:bodyPr>
          <a:lstStyle/>
          <a:p>
            <a:pPr algn="ctr"/>
            <a:r>
              <a:rPr lang="en-US" sz="2800" b="1" dirty="0" smtClean="0">
                <a:latin typeface="Times New Roman"/>
                <a:cs typeface="Times New Roman"/>
              </a:rPr>
              <a:t>The </a:t>
            </a:r>
            <a:r>
              <a:rPr lang="en-US" sz="2800" b="1" dirty="0">
                <a:latin typeface="Times New Roman"/>
                <a:cs typeface="Times New Roman"/>
              </a:rPr>
              <a:t>church tradition, is </a:t>
            </a:r>
            <a:r>
              <a:rPr lang="en-US" sz="2800" b="1" u="sng" dirty="0">
                <a:solidFill>
                  <a:srgbClr val="FF2929"/>
                </a:solidFill>
                <a:latin typeface="Times New Roman"/>
                <a:cs typeface="Times New Roman"/>
              </a:rPr>
              <a:t>the </a:t>
            </a:r>
            <a:r>
              <a:rPr lang="en-US" sz="2800" b="1" u="sng" dirty="0" smtClean="0">
                <a:solidFill>
                  <a:srgbClr val="FF2929"/>
                </a:solidFill>
                <a:latin typeface="Times New Roman"/>
                <a:cs typeface="Times New Roman"/>
              </a:rPr>
              <a:t>continuous stream </a:t>
            </a:r>
            <a:r>
              <a:rPr lang="en-US" sz="2800" b="1" u="sng" dirty="0">
                <a:solidFill>
                  <a:srgbClr val="FF2929"/>
                </a:solidFill>
                <a:latin typeface="Times New Roman"/>
                <a:cs typeface="Times New Roman"/>
              </a:rPr>
              <a:t>of the church life in Jesus Christ</a:t>
            </a:r>
            <a:r>
              <a:rPr lang="en-US" sz="2800" b="1" dirty="0">
                <a:latin typeface="Times New Roman"/>
                <a:cs typeface="Times New Roman"/>
              </a:rPr>
              <a:t>, by the </a:t>
            </a:r>
            <a:r>
              <a:rPr lang="en-US" sz="2800" b="1" u="sng" dirty="0">
                <a:solidFill>
                  <a:srgbClr val="FF2929"/>
                </a:solidFill>
                <a:latin typeface="Times New Roman"/>
                <a:cs typeface="Times New Roman"/>
              </a:rPr>
              <a:t>work of </a:t>
            </a:r>
            <a:r>
              <a:rPr lang="en-US" sz="2800" b="1" u="sng" dirty="0" smtClean="0">
                <a:solidFill>
                  <a:srgbClr val="FF2929"/>
                </a:solidFill>
                <a:latin typeface="Times New Roman"/>
                <a:cs typeface="Times New Roman"/>
              </a:rPr>
              <a:t>the Holy </a:t>
            </a:r>
            <a:r>
              <a:rPr lang="en-US" sz="2800" b="1" u="sng" dirty="0">
                <a:solidFill>
                  <a:srgbClr val="FF2929"/>
                </a:solidFill>
                <a:latin typeface="Times New Roman"/>
                <a:cs typeface="Times New Roman"/>
              </a:rPr>
              <a:t>Spirit.</a:t>
            </a:r>
            <a:r>
              <a:rPr lang="en-US" sz="2800" b="1" dirty="0">
                <a:latin typeface="Times New Roman"/>
                <a:cs typeface="Times New Roman"/>
              </a:rPr>
              <a:t> This life is not limited into our “faith” but </a:t>
            </a:r>
            <a:r>
              <a:rPr lang="en-US" sz="2800" b="1" dirty="0" smtClean="0">
                <a:latin typeface="Times New Roman"/>
                <a:cs typeface="Times New Roman"/>
              </a:rPr>
              <a:t>also embraces </a:t>
            </a:r>
            <a:r>
              <a:rPr lang="en-US" sz="2800" b="1" dirty="0">
                <a:latin typeface="Times New Roman"/>
                <a:cs typeface="Times New Roman"/>
              </a:rPr>
              <a:t>the church spiritual and ethical scheme, bedside </a:t>
            </a:r>
            <a:r>
              <a:rPr lang="en-US" sz="2800" b="1" dirty="0" smtClean="0">
                <a:latin typeface="Times New Roman"/>
                <a:cs typeface="Times New Roman"/>
              </a:rPr>
              <a:t>the church </a:t>
            </a:r>
            <a:r>
              <a:rPr lang="en-US" sz="2800" b="1" dirty="0">
                <a:latin typeface="Times New Roman"/>
                <a:cs typeface="Times New Roman"/>
              </a:rPr>
              <a:t>order of worship. </a:t>
            </a:r>
            <a:r>
              <a:rPr lang="en-US" sz="2800" b="1" u="sng" dirty="0">
                <a:solidFill>
                  <a:srgbClr val="FF2929"/>
                </a:solidFill>
                <a:latin typeface="Times New Roman"/>
                <a:cs typeface="Times New Roman"/>
              </a:rPr>
              <a:t>Thus the tradition represents </a:t>
            </a:r>
            <a:r>
              <a:rPr lang="en-US" sz="2800" b="1" u="sng" dirty="0" smtClean="0">
                <a:solidFill>
                  <a:srgbClr val="FF2929"/>
                </a:solidFill>
                <a:latin typeface="Times New Roman"/>
                <a:cs typeface="Times New Roman"/>
              </a:rPr>
              <a:t>the “</a:t>
            </a:r>
            <a:r>
              <a:rPr lang="en-US" sz="2800" b="1" u="sng" dirty="0">
                <a:solidFill>
                  <a:srgbClr val="FF2929"/>
                </a:solidFill>
                <a:latin typeface="Times New Roman"/>
                <a:cs typeface="Times New Roman"/>
              </a:rPr>
              <a:t>one” life of the church, which cannot be separated into faith</a:t>
            </a:r>
            <a:r>
              <a:rPr lang="en-US" sz="2800" b="1" u="sng" dirty="0" smtClean="0">
                <a:solidFill>
                  <a:srgbClr val="FF2929"/>
                </a:solidFill>
                <a:latin typeface="Times New Roman"/>
                <a:cs typeface="Times New Roman"/>
              </a:rPr>
              <a:t>, spiritual </a:t>
            </a:r>
            <a:r>
              <a:rPr lang="en-US" sz="2800" b="1" u="sng" dirty="0">
                <a:solidFill>
                  <a:srgbClr val="FF2929"/>
                </a:solidFill>
                <a:latin typeface="Times New Roman"/>
                <a:cs typeface="Times New Roman"/>
              </a:rPr>
              <a:t>teaching and worship.</a:t>
            </a:r>
          </a:p>
        </p:txBody>
      </p:sp>
    </p:spTree>
    <p:extLst>
      <p:ext uri="{BB962C8B-B14F-4D97-AF65-F5344CB8AC3E}">
        <p14:creationId xmlns:p14="http://schemas.microsoft.com/office/powerpoint/2010/main" val="709810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sz="4000" b="1" u="sng" dirty="0">
                <a:latin typeface="Times New Roman"/>
                <a:cs typeface="Times New Roman"/>
              </a:rPr>
              <a:t>J.N.D. Kelly </a:t>
            </a:r>
            <a:endParaRPr lang="en-US" b="1" u="sng" dirty="0">
              <a:latin typeface="Times New Roman"/>
              <a:cs typeface="Times New Roman"/>
            </a:endParaRPr>
          </a:p>
        </p:txBody>
      </p:sp>
      <p:sp>
        <p:nvSpPr>
          <p:cNvPr id="3" name="Content Placeholder 2"/>
          <p:cNvSpPr>
            <a:spLocks noGrp="1"/>
          </p:cNvSpPr>
          <p:nvPr>
            <p:ph idx="1"/>
          </p:nvPr>
        </p:nvSpPr>
        <p:spPr>
          <a:xfrm>
            <a:off x="457199" y="1958946"/>
            <a:ext cx="7622760" cy="4755511"/>
          </a:xfrm>
        </p:spPr>
        <p:txBody>
          <a:bodyPr>
            <a:normAutofit lnSpcReduction="10000"/>
          </a:bodyPr>
          <a:lstStyle/>
          <a:p>
            <a:pPr algn="ctr"/>
            <a:r>
              <a:rPr lang="en-US" sz="2400" dirty="0" smtClean="0"/>
              <a:t> </a:t>
            </a:r>
            <a:r>
              <a:rPr lang="en-US" sz="3000" b="1" dirty="0">
                <a:latin typeface="Times New Roman"/>
                <a:cs typeface="Times New Roman"/>
              </a:rPr>
              <a:t>“Hence by </a:t>
            </a:r>
            <a:r>
              <a:rPr lang="en-US" sz="3000" b="1" dirty="0">
                <a:solidFill>
                  <a:srgbClr val="FF2929"/>
                </a:solidFill>
                <a:latin typeface="Times New Roman"/>
                <a:cs typeface="Times New Roman"/>
              </a:rPr>
              <a:t>tradition the Fathers </a:t>
            </a:r>
            <a:r>
              <a:rPr lang="en-US" sz="3000" b="1" dirty="0" smtClean="0">
                <a:solidFill>
                  <a:srgbClr val="FF2929"/>
                </a:solidFill>
                <a:latin typeface="Times New Roman"/>
                <a:cs typeface="Times New Roman"/>
              </a:rPr>
              <a:t>usually mean </a:t>
            </a:r>
            <a:r>
              <a:rPr lang="en-US" sz="3000" b="1" dirty="0">
                <a:solidFill>
                  <a:srgbClr val="FF2929"/>
                </a:solidFill>
                <a:latin typeface="Times New Roman"/>
                <a:cs typeface="Times New Roman"/>
              </a:rPr>
              <a:t>doctrine which the Lord or His apostles committed to </a:t>
            </a:r>
            <a:r>
              <a:rPr lang="en-US" sz="3000" b="1" dirty="0" smtClean="0">
                <a:solidFill>
                  <a:srgbClr val="FF2929"/>
                </a:solidFill>
                <a:latin typeface="Times New Roman"/>
                <a:cs typeface="Times New Roman"/>
              </a:rPr>
              <a:t>the Church</a:t>
            </a:r>
            <a:r>
              <a:rPr lang="en-US" sz="3000" b="1" dirty="0">
                <a:solidFill>
                  <a:srgbClr val="FF2929"/>
                </a:solidFill>
                <a:latin typeface="Times New Roman"/>
                <a:cs typeface="Times New Roman"/>
              </a:rPr>
              <a:t>, irrespective of whether it was handed down orally or </a:t>
            </a:r>
            <a:r>
              <a:rPr lang="en-US" sz="3000" b="1" dirty="0" smtClean="0">
                <a:solidFill>
                  <a:srgbClr val="FF2929"/>
                </a:solidFill>
                <a:latin typeface="Times New Roman"/>
                <a:cs typeface="Times New Roman"/>
              </a:rPr>
              <a:t>in documents</a:t>
            </a:r>
            <a:r>
              <a:rPr lang="en-US" sz="3000" b="1" dirty="0">
                <a:latin typeface="Times New Roman"/>
                <a:cs typeface="Times New Roman"/>
              </a:rPr>
              <a:t>... The ancient meaning of the term is well </a:t>
            </a:r>
            <a:r>
              <a:rPr lang="en-US" sz="3000" b="1" dirty="0" smtClean="0">
                <a:latin typeface="Times New Roman"/>
                <a:cs typeface="Times New Roman"/>
              </a:rPr>
              <a:t>illustrated by </a:t>
            </a:r>
            <a:r>
              <a:rPr lang="en-US" sz="3000" b="1" dirty="0">
                <a:latin typeface="Times New Roman"/>
                <a:cs typeface="Times New Roman"/>
              </a:rPr>
              <a:t>Athanasius’ </a:t>
            </a:r>
            <a:r>
              <a:rPr lang="en-US" sz="3000" b="1" dirty="0" smtClean="0">
                <a:latin typeface="Times New Roman"/>
                <a:cs typeface="Times New Roman"/>
              </a:rPr>
              <a:t>reference to </a:t>
            </a:r>
            <a:r>
              <a:rPr lang="en-US" sz="3000" b="1" dirty="0">
                <a:latin typeface="Times New Roman"/>
                <a:cs typeface="Times New Roman"/>
              </a:rPr>
              <a:t>the actual original </a:t>
            </a:r>
            <a:r>
              <a:rPr lang="en-US" sz="3000" b="1" dirty="0" smtClean="0">
                <a:latin typeface="Times New Roman"/>
                <a:cs typeface="Times New Roman"/>
              </a:rPr>
              <a:t>tradition teaching </a:t>
            </a:r>
            <a:r>
              <a:rPr lang="en-US" sz="3000" b="1" dirty="0">
                <a:latin typeface="Times New Roman"/>
                <a:cs typeface="Times New Roman"/>
              </a:rPr>
              <a:t>and faith of the catholic Church, </a:t>
            </a:r>
            <a:r>
              <a:rPr lang="en-US" sz="3000" b="1" u="sng" dirty="0">
                <a:solidFill>
                  <a:srgbClr val="FF2929"/>
                </a:solidFill>
                <a:latin typeface="Times New Roman"/>
                <a:cs typeface="Times New Roman"/>
              </a:rPr>
              <a:t>which the </a:t>
            </a:r>
            <a:r>
              <a:rPr lang="en-US" sz="3000" b="1" u="sng" dirty="0" smtClean="0">
                <a:solidFill>
                  <a:srgbClr val="FF2929"/>
                </a:solidFill>
                <a:latin typeface="Times New Roman"/>
                <a:cs typeface="Times New Roman"/>
              </a:rPr>
              <a:t>Lord bestowed</a:t>
            </a:r>
            <a:r>
              <a:rPr lang="en-US" sz="3000" b="1" u="sng" dirty="0">
                <a:solidFill>
                  <a:srgbClr val="FF2929"/>
                </a:solidFill>
                <a:latin typeface="Times New Roman"/>
                <a:cs typeface="Times New Roman"/>
              </a:rPr>
              <a:t>, the apostles proclaimed and the </a:t>
            </a:r>
            <a:r>
              <a:rPr lang="en-US" sz="3000" b="1" u="sng" dirty="0" smtClean="0">
                <a:solidFill>
                  <a:srgbClr val="FF2929"/>
                </a:solidFill>
                <a:latin typeface="Times New Roman"/>
                <a:cs typeface="Times New Roman"/>
              </a:rPr>
              <a:t>Fathers safeguarded</a:t>
            </a:r>
            <a:r>
              <a:rPr lang="en-US" sz="3000" b="1" dirty="0" smtClean="0">
                <a:latin typeface="Times New Roman"/>
                <a:cs typeface="Times New Roman"/>
              </a:rPr>
              <a:t>.</a:t>
            </a:r>
            <a:endParaRPr lang="en-US" sz="3000" b="1" dirty="0">
              <a:latin typeface="Times New Roman"/>
              <a:cs typeface="Times New Roman"/>
            </a:endParaRPr>
          </a:p>
          <a:p>
            <a:pPr marL="0" indent="0">
              <a:buNone/>
            </a:pPr>
            <a:endParaRPr lang="en-US" sz="2600" b="1" dirty="0">
              <a:latin typeface="Times New Roman"/>
              <a:cs typeface="Times New Roman"/>
            </a:endParaRPr>
          </a:p>
        </p:txBody>
      </p:sp>
    </p:spTree>
    <p:extLst>
      <p:ext uri="{BB962C8B-B14F-4D97-AF65-F5344CB8AC3E}">
        <p14:creationId xmlns:p14="http://schemas.microsoft.com/office/powerpoint/2010/main" val="3270352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u="sng" dirty="0">
                <a:latin typeface="Times New Roman"/>
                <a:cs typeface="Times New Roman"/>
              </a:rPr>
              <a:t>ST. IRENAEUS</a:t>
            </a:r>
          </a:p>
        </p:txBody>
      </p:sp>
      <p:sp>
        <p:nvSpPr>
          <p:cNvPr id="3" name="Content Placeholder 2"/>
          <p:cNvSpPr>
            <a:spLocks noGrp="1"/>
          </p:cNvSpPr>
          <p:nvPr>
            <p:ph idx="1"/>
          </p:nvPr>
        </p:nvSpPr>
        <p:spPr>
          <a:xfrm>
            <a:off x="457199" y="2209800"/>
            <a:ext cx="7609248" cy="4342537"/>
          </a:xfrm>
        </p:spPr>
        <p:txBody>
          <a:bodyPr>
            <a:noAutofit/>
          </a:bodyPr>
          <a:lstStyle/>
          <a:p>
            <a:pPr marL="0" indent="0" algn="ctr">
              <a:buNone/>
            </a:pPr>
            <a:r>
              <a:rPr lang="en-US" sz="2700" b="1" dirty="0">
                <a:latin typeface="Times New Roman"/>
                <a:cs typeface="Times New Roman"/>
              </a:rPr>
              <a:t>“I remember the events of those days more clearly than </a:t>
            </a:r>
            <a:r>
              <a:rPr lang="en-US" sz="2700" b="1" dirty="0" smtClean="0">
                <a:latin typeface="Times New Roman"/>
                <a:cs typeface="Times New Roman"/>
              </a:rPr>
              <a:t>those of </a:t>
            </a:r>
            <a:r>
              <a:rPr lang="en-US" sz="2700" b="1" dirty="0">
                <a:latin typeface="Times New Roman"/>
                <a:cs typeface="Times New Roman"/>
              </a:rPr>
              <a:t>recent date, for </a:t>
            </a:r>
            <a:r>
              <a:rPr lang="en-US" sz="2700" b="1" u="sng" dirty="0">
                <a:solidFill>
                  <a:srgbClr val="FF2929"/>
                </a:solidFill>
                <a:latin typeface="Times New Roman"/>
                <a:cs typeface="Times New Roman"/>
              </a:rPr>
              <a:t>the things that have been learned </a:t>
            </a:r>
            <a:r>
              <a:rPr lang="en-US" sz="2700" b="1" u="sng" dirty="0" smtClean="0">
                <a:solidFill>
                  <a:srgbClr val="FF2929"/>
                </a:solidFill>
                <a:latin typeface="Times New Roman"/>
                <a:cs typeface="Times New Roman"/>
              </a:rPr>
              <a:t>from childhood </a:t>
            </a:r>
            <a:r>
              <a:rPr lang="en-US" sz="2700" b="1" dirty="0">
                <a:latin typeface="Times New Roman"/>
                <a:cs typeface="Times New Roman"/>
              </a:rPr>
              <a:t>grow up with the soul and become one with it. </a:t>
            </a:r>
            <a:r>
              <a:rPr lang="en-US" sz="2700" b="1" u="sng" dirty="0">
                <a:solidFill>
                  <a:srgbClr val="FF2929"/>
                </a:solidFill>
                <a:latin typeface="Times New Roman"/>
                <a:cs typeface="Times New Roman"/>
              </a:rPr>
              <a:t>So </a:t>
            </a:r>
            <a:r>
              <a:rPr lang="en-US" sz="2700" b="1" u="sng" dirty="0" smtClean="0">
                <a:solidFill>
                  <a:srgbClr val="FF2929"/>
                </a:solidFill>
                <a:latin typeface="Times New Roman"/>
                <a:cs typeface="Times New Roman"/>
              </a:rPr>
              <a:t>I can </a:t>
            </a:r>
            <a:r>
              <a:rPr lang="en-US" sz="2700" b="1" u="sng" dirty="0">
                <a:solidFill>
                  <a:srgbClr val="FF2929"/>
                </a:solidFill>
                <a:latin typeface="Times New Roman"/>
                <a:cs typeface="Times New Roman"/>
              </a:rPr>
              <a:t>describe even the place where the blessed Polycarp sat </a:t>
            </a:r>
            <a:r>
              <a:rPr lang="en-US" sz="2700" b="1" u="sng" dirty="0" smtClean="0">
                <a:solidFill>
                  <a:srgbClr val="FF2929"/>
                </a:solidFill>
                <a:latin typeface="Times New Roman"/>
                <a:cs typeface="Times New Roman"/>
              </a:rPr>
              <a:t>and held </a:t>
            </a:r>
            <a:r>
              <a:rPr lang="en-US" sz="2700" b="1" u="sng" dirty="0">
                <a:solidFill>
                  <a:srgbClr val="FF2929"/>
                </a:solidFill>
                <a:latin typeface="Times New Roman"/>
                <a:cs typeface="Times New Roman"/>
              </a:rPr>
              <a:t>discourse, how he came in and went out, his manner of </a:t>
            </a:r>
            <a:r>
              <a:rPr lang="en-US" sz="2700" b="1" u="sng" dirty="0" smtClean="0">
                <a:solidFill>
                  <a:srgbClr val="FF2929"/>
                </a:solidFill>
                <a:latin typeface="Times New Roman"/>
                <a:cs typeface="Times New Roman"/>
              </a:rPr>
              <a:t>life and </a:t>
            </a:r>
            <a:r>
              <a:rPr lang="en-US" sz="2700" b="1" u="sng" dirty="0">
                <a:solidFill>
                  <a:srgbClr val="FF2929"/>
                </a:solidFill>
                <a:latin typeface="Times New Roman"/>
                <a:cs typeface="Times New Roman"/>
              </a:rPr>
              <a:t>personal appearance</a:t>
            </a:r>
            <a:r>
              <a:rPr lang="en-US" sz="2700" b="1" dirty="0">
                <a:latin typeface="Times New Roman"/>
                <a:cs typeface="Times New Roman"/>
              </a:rPr>
              <a:t>, the discourses which he delivered </a:t>
            </a:r>
            <a:r>
              <a:rPr lang="en-US" sz="2700" b="1" dirty="0" smtClean="0">
                <a:latin typeface="Times New Roman"/>
                <a:cs typeface="Times New Roman"/>
              </a:rPr>
              <a:t>to the </a:t>
            </a:r>
            <a:r>
              <a:rPr lang="en-US" sz="2700" b="1" dirty="0">
                <a:latin typeface="Times New Roman"/>
                <a:cs typeface="Times New Roman"/>
              </a:rPr>
              <a:t>people, </a:t>
            </a:r>
            <a:r>
              <a:rPr lang="en-US" sz="2700" b="1" u="sng" dirty="0">
                <a:solidFill>
                  <a:srgbClr val="FF2929"/>
                </a:solidFill>
                <a:latin typeface="Times New Roman"/>
                <a:cs typeface="Times New Roman"/>
              </a:rPr>
              <a:t>and how he reported his communications with </a:t>
            </a:r>
            <a:r>
              <a:rPr lang="en-US" sz="2700" b="1" u="sng" dirty="0" smtClean="0">
                <a:solidFill>
                  <a:srgbClr val="FF2929"/>
                </a:solidFill>
                <a:latin typeface="Times New Roman"/>
                <a:cs typeface="Times New Roman"/>
              </a:rPr>
              <a:t>John </a:t>
            </a:r>
            <a:r>
              <a:rPr lang="en-US" sz="2700" b="1" dirty="0" smtClean="0">
                <a:latin typeface="Times New Roman"/>
                <a:cs typeface="Times New Roman"/>
              </a:rPr>
              <a:t>and </a:t>
            </a:r>
            <a:r>
              <a:rPr lang="en-US" sz="2700" b="1" dirty="0">
                <a:latin typeface="Times New Roman"/>
                <a:cs typeface="Times New Roman"/>
              </a:rPr>
              <a:t>with the others who had seen the </a:t>
            </a:r>
            <a:r>
              <a:rPr lang="en-US" sz="2700" b="1" dirty="0" smtClean="0">
                <a:latin typeface="Times New Roman"/>
                <a:cs typeface="Times New Roman"/>
              </a:rPr>
              <a:t>Lord.”</a:t>
            </a:r>
            <a:endParaRPr lang="en-US" sz="2700" dirty="0">
              <a:latin typeface="Times New Roman"/>
              <a:cs typeface="Times New Roman"/>
            </a:endParaRPr>
          </a:p>
        </p:txBody>
      </p:sp>
    </p:spTree>
    <p:extLst>
      <p:ext uri="{BB962C8B-B14F-4D97-AF65-F5344CB8AC3E}">
        <p14:creationId xmlns:p14="http://schemas.microsoft.com/office/powerpoint/2010/main" val="3014344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err="1" smtClean="0">
                <a:latin typeface="Times"/>
                <a:cs typeface="Times"/>
              </a:rPr>
              <a:t>T.Ware</a:t>
            </a:r>
            <a:r>
              <a:rPr lang="en-US" sz="4400" b="1" dirty="0">
                <a:latin typeface="Times"/>
                <a:cs typeface="Times"/>
              </a:rPr>
              <a:t>, </a:t>
            </a:r>
            <a:r>
              <a:rPr lang="en-US" sz="4400" b="1" dirty="0" smtClean="0">
                <a:latin typeface="Times"/>
                <a:cs typeface="Times"/>
              </a:rPr>
              <a:t/>
            </a:r>
            <a:br>
              <a:rPr lang="en-US" sz="4400" b="1" dirty="0" smtClean="0">
                <a:latin typeface="Times"/>
                <a:cs typeface="Times"/>
              </a:rPr>
            </a:br>
            <a:r>
              <a:rPr lang="en-US" sz="2400" b="1" i="1" dirty="0" smtClean="0">
                <a:latin typeface="Times"/>
                <a:cs typeface="Times"/>
              </a:rPr>
              <a:t>The </a:t>
            </a:r>
            <a:r>
              <a:rPr lang="en-US" sz="2400" b="1" i="1" dirty="0">
                <a:latin typeface="Times"/>
                <a:cs typeface="Times"/>
              </a:rPr>
              <a:t>Orthodox Church</a:t>
            </a:r>
            <a:r>
              <a:rPr lang="en-US" sz="2400" b="1" dirty="0">
                <a:latin typeface="Times"/>
                <a:cs typeface="Times"/>
              </a:rPr>
              <a:t>, </a:t>
            </a:r>
            <a:r>
              <a:rPr lang="en-US" sz="2400" b="1" dirty="0" smtClean="0">
                <a:latin typeface="Times"/>
                <a:cs typeface="Times"/>
              </a:rPr>
              <a:t>215</a:t>
            </a:r>
            <a:endParaRPr lang="en-US" sz="2400" b="1" dirty="0">
              <a:latin typeface="Times"/>
              <a:cs typeface="Times"/>
            </a:endParaRPr>
          </a:p>
        </p:txBody>
      </p:sp>
      <p:sp>
        <p:nvSpPr>
          <p:cNvPr id="3" name="Content Placeholder 2"/>
          <p:cNvSpPr>
            <a:spLocks noGrp="1"/>
          </p:cNvSpPr>
          <p:nvPr>
            <p:ph idx="1"/>
          </p:nvPr>
        </p:nvSpPr>
        <p:spPr>
          <a:xfrm>
            <a:off x="457199" y="2057400"/>
            <a:ext cx="8143676" cy="4516475"/>
          </a:xfrm>
        </p:spPr>
        <p:txBody>
          <a:bodyPr>
            <a:normAutofit fontScale="92500" lnSpcReduction="20000"/>
          </a:bodyPr>
          <a:lstStyle/>
          <a:p>
            <a:pPr algn="ctr"/>
            <a:r>
              <a:rPr lang="en-GB" sz="2800" b="1" u="sng" dirty="0">
                <a:solidFill>
                  <a:srgbClr val="FF2929"/>
                </a:solidFill>
                <a:latin typeface="Times" panose="02020603050405020304" pitchFamily="18" charset="0"/>
                <a:cs typeface="Times" panose="02020603050405020304" pitchFamily="18" charset="0"/>
              </a:rPr>
              <a:t>All True Orthodox theology is mystical</a:t>
            </a:r>
            <a:r>
              <a:rPr lang="en-GB" sz="2800" b="1" dirty="0">
                <a:latin typeface="Times" panose="02020603050405020304" pitchFamily="18" charset="0"/>
                <a:cs typeface="Times" panose="02020603050405020304" pitchFamily="18" charset="0"/>
              </a:rPr>
              <a:t>; just as mysticism divorced from theology </a:t>
            </a:r>
            <a:r>
              <a:rPr lang="en-GB" sz="2800" b="1" u="sng" dirty="0">
                <a:solidFill>
                  <a:srgbClr val="FF0000"/>
                </a:solidFill>
                <a:latin typeface="Times" panose="02020603050405020304" pitchFamily="18" charset="0"/>
                <a:cs typeface="Times" panose="02020603050405020304" pitchFamily="18" charset="0"/>
              </a:rPr>
              <a:t>becomes subjective and heretical,</a:t>
            </a:r>
            <a:r>
              <a:rPr lang="en-GB" sz="2800" b="1" dirty="0">
                <a:latin typeface="Times" panose="02020603050405020304" pitchFamily="18" charset="0"/>
                <a:cs typeface="Times" panose="02020603050405020304" pitchFamily="18" charset="0"/>
              </a:rPr>
              <a:t> so, theology when it is not mystical, degenerates into </a:t>
            </a:r>
            <a:r>
              <a:rPr lang="en-GB" sz="2800" b="1" u="sng" dirty="0">
                <a:solidFill>
                  <a:srgbClr val="FF0000"/>
                </a:solidFill>
                <a:latin typeface="Times" panose="02020603050405020304" pitchFamily="18" charset="0"/>
                <a:cs typeface="Times" panose="02020603050405020304" pitchFamily="18" charset="0"/>
              </a:rPr>
              <a:t>an arid scholasticism</a:t>
            </a:r>
            <a:r>
              <a:rPr lang="en-GB" sz="2800" b="1" dirty="0">
                <a:latin typeface="Times" panose="02020603050405020304" pitchFamily="18" charset="0"/>
                <a:cs typeface="Times" panose="02020603050405020304" pitchFamily="18" charset="0"/>
              </a:rPr>
              <a:t>, ‘academic’ in the bad sense of the word. Theology, mysticism, spirituality, moral rules, worship, art; these things must not be kept in a separate compartment. Doctrine cannot be understood unless it is prayed; a </a:t>
            </a:r>
            <a:r>
              <a:rPr lang="en-GB" sz="2800" b="1" u="sng" dirty="0">
                <a:solidFill>
                  <a:schemeClr val="accent1">
                    <a:lumMod val="60000"/>
                    <a:lumOff val="40000"/>
                  </a:schemeClr>
                </a:solidFill>
                <a:latin typeface="Times" panose="02020603050405020304" pitchFamily="18" charset="0"/>
                <a:cs typeface="Times" panose="02020603050405020304" pitchFamily="18" charset="0"/>
              </a:rPr>
              <a:t>theologian, said </a:t>
            </a:r>
            <a:r>
              <a:rPr lang="en-GB" sz="2800" b="1" u="sng" dirty="0" err="1">
                <a:solidFill>
                  <a:schemeClr val="accent1">
                    <a:lumMod val="60000"/>
                    <a:lumOff val="40000"/>
                  </a:schemeClr>
                </a:solidFill>
                <a:latin typeface="Times" panose="02020603050405020304" pitchFamily="18" charset="0"/>
                <a:cs typeface="Times" panose="02020603050405020304" pitchFamily="18" charset="0"/>
              </a:rPr>
              <a:t>Evagrius</a:t>
            </a:r>
            <a:r>
              <a:rPr lang="en-GB" sz="2800" b="1" u="sng" dirty="0">
                <a:solidFill>
                  <a:schemeClr val="accent1">
                    <a:lumMod val="60000"/>
                    <a:lumOff val="40000"/>
                  </a:schemeClr>
                </a:solidFill>
                <a:latin typeface="Times" panose="02020603050405020304" pitchFamily="18" charset="0"/>
                <a:cs typeface="Times" panose="02020603050405020304" pitchFamily="18" charset="0"/>
              </a:rPr>
              <a:t>, is one who knows how to pray, and he who prays in spirit and in truth is by that very act a theologian</a:t>
            </a:r>
            <a:r>
              <a:rPr lang="en-GB" sz="2800" b="1" dirty="0">
                <a:latin typeface="Times" panose="02020603050405020304" pitchFamily="18" charset="0"/>
                <a:cs typeface="Times" panose="02020603050405020304" pitchFamily="18" charset="0"/>
              </a:rPr>
              <a:t>. And doctrine, if it is to be prayed, must also be lived</a:t>
            </a:r>
            <a:r>
              <a:rPr lang="en-GB" sz="2800" b="1" u="sng" dirty="0">
                <a:solidFill>
                  <a:srgbClr val="FF2929"/>
                </a:solidFill>
                <a:latin typeface="Times" panose="02020603050405020304" pitchFamily="18" charset="0"/>
                <a:cs typeface="Times" panose="02020603050405020304" pitchFamily="18" charset="0"/>
              </a:rPr>
              <a:t>; theology without action, as Saint Maximus put it, is the theology of demons. </a:t>
            </a:r>
          </a:p>
        </p:txBody>
      </p:sp>
    </p:spTree>
    <p:extLst>
      <p:ext uri="{BB962C8B-B14F-4D97-AF65-F5344CB8AC3E}">
        <p14:creationId xmlns:p14="http://schemas.microsoft.com/office/powerpoint/2010/main" val="101276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853" y="914400"/>
            <a:ext cx="6508377" cy="1143000"/>
          </a:xfrm>
        </p:spPr>
        <p:txBody>
          <a:bodyPr/>
          <a:lstStyle/>
          <a:p>
            <a:pPr algn="ctr"/>
            <a:r>
              <a:rPr lang="en-US" b="1" dirty="0" smtClean="0">
                <a:latin typeface="Times" panose="02020603050405020304" pitchFamily="18" charset="0"/>
                <a:cs typeface="Times" panose="02020603050405020304" pitchFamily="18" charset="0"/>
              </a:rPr>
              <a:t>Introduction</a:t>
            </a:r>
            <a:endParaRPr lang="en-US" b="1" dirty="0">
              <a:latin typeface="Times" panose="02020603050405020304" pitchFamily="18" charset="0"/>
              <a:cs typeface="Times"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96" y="2533648"/>
            <a:ext cx="6902588" cy="249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02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dirty="0" smtClean="0">
                <a:latin typeface="Times New Roman"/>
                <a:cs typeface="Times New Roman"/>
              </a:rPr>
              <a:t>Orthodoxy and Tradition</a:t>
            </a:r>
            <a:br>
              <a:rPr lang="en-US" dirty="0" smtClean="0">
                <a:latin typeface="Times New Roman"/>
                <a:cs typeface="Times New Roman"/>
              </a:rPr>
            </a:br>
            <a:r>
              <a:rPr lang="en-US" sz="2400" dirty="0" err="1" smtClean="0">
                <a:latin typeface="Times New Roman"/>
                <a:cs typeface="Times New Roman"/>
              </a:rPr>
              <a:t>Fr</a:t>
            </a:r>
            <a:r>
              <a:rPr lang="en-US" sz="2400" dirty="0" smtClean="0">
                <a:latin typeface="Times New Roman"/>
                <a:cs typeface="Times New Roman"/>
              </a:rPr>
              <a:t> </a:t>
            </a:r>
            <a:r>
              <a:rPr lang="en-US" sz="2400" dirty="0" err="1" smtClean="0">
                <a:latin typeface="Times New Roman"/>
                <a:cs typeface="Times New Roman"/>
              </a:rPr>
              <a:t>Tadros</a:t>
            </a:r>
            <a:r>
              <a:rPr lang="en-US" sz="2400" dirty="0" smtClean="0">
                <a:latin typeface="Times New Roman"/>
                <a:cs typeface="Times New Roman"/>
              </a:rPr>
              <a:t> </a:t>
            </a:r>
            <a:r>
              <a:rPr lang="en-US" sz="2400" dirty="0" err="1" smtClean="0">
                <a:latin typeface="Times New Roman"/>
                <a:cs typeface="Times New Roman"/>
              </a:rPr>
              <a:t>Malaty</a:t>
            </a:r>
            <a:endParaRPr lang="en-US" sz="2400" dirty="0">
              <a:latin typeface="Times New Roman"/>
              <a:cs typeface="Times New Roman"/>
            </a:endParaRPr>
          </a:p>
        </p:txBody>
      </p:sp>
      <p:sp>
        <p:nvSpPr>
          <p:cNvPr id="3" name="Content Placeholder 2"/>
          <p:cNvSpPr>
            <a:spLocks noGrp="1"/>
          </p:cNvSpPr>
          <p:nvPr>
            <p:ph idx="1"/>
          </p:nvPr>
        </p:nvSpPr>
        <p:spPr>
          <a:xfrm>
            <a:off x="457199" y="1956994"/>
            <a:ext cx="8014597" cy="4369557"/>
          </a:xfrm>
        </p:spPr>
        <p:txBody>
          <a:bodyPr>
            <a:noAutofit/>
          </a:bodyPr>
          <a:lstStyle/>
          <a:p>
            <a:pPr algn="ctr"/>
            <a:r>
              <a:rPr lang="en-US" sz="3000" b="1" dirty="0">
                <a:latin typeface="Times New Roman"/>
                <a:cs typeface="Times New Roman"/>
              </a:rPr>
              <a:t>For a long time some western writers looked to “tradition</a:t>
            </a:r>
            <a:r>
              <a:rPr lang="en-US" sz="3000" b="1" dirty="0" smtClean="0">
                <a:latin typeface="Times New Roman"/>
                <a:cs typeface="Times New Roman"/>
              </a:rPr>
              <a:t>” as </a:t>
            </a:r>
            <a:r>
              <a:rPr lang="en-US" sz="3000" b="1" dirty="0">
                <a:latin typeface="Times New Roman"/>
                <a:cs typeface="Times New Roman"/>
              </a:rPr>
              <a:t>a blind obedience to the past and a </a:t>
            </a:r>
            <a:r>
              <a:rPr lang="en-US" sz="3000" b="1" u="sng" dirty="0">
                <a:solidFill>
                  <a:schemeClr val="accent1">
                    <a:lumMod val="60000"/>
                    <a:lumOff val="40000"/>
                  </a:schemeClr>
                </a:solidFill>
                <a:latin typeface="Times New Roman"/>
                <a:cs typeface="Times New Roman"/>
              </a:rPr>
              <a:t>mechanical </a:t>
            </a:r>
            <a:r>
              <a:rPr lang="en-US" sz="3000" b="1" u="sng" dirty="0" smtClean="0">
                <a:solidFill>
                  <a:schemeClr val="accent1">
                    <a:lumMod val="60000"/>
                    <a:lumOff val="40000"/>
                  </a:schemeClr>
                </a:solidFill>
                <a:latin typeface="Times New Roman"/>
                <a:cs typeface="Times New Roman"/>
              </a:rPr>
              <a:t>transmission of </a:t>
            </a:r>
            <a:r>
              <a:rPr lang="en-US" sz="3000" b="1" u="sng" dirty="0">
                <a:solidFill>
                  <a:schemeClr val="accent1">
                    <a:lumMod val="60000"/>
                    <a:lumOff val="40000"/>
                  </a:schemeClr>
                </a:solidFill>
                <a:latin typeface="Times New Roman"/>
                <a:cs typeface="Times New Roman"/>
              </a:rPr>
              <a:t>a passive deposit.</a:t>
            </a:r>
            <a:r>
              <a:rPr lang="en-US" sz="3000" b="1" dirty="0">
                <a:latin typeface="Times New Roman"/>
                <a:cs typeface="Times New Roman"/>
              </a:rPr>
              <a:t> In their point of view, tradition is a </a:t>
            </a:r>
            <a:r>
              <a:rPr lang="en-US" sz="3000" b="1" dirty="0" smtClean="0">
                <a:latin typeface="Times New Roman"/>
                <a:cs typeface="Times New Roman"/>
              </a:rPr>
              <a:t>precise catalogue </a:t>
            </a:r>
            <a:r>
              <a:rPr lang="en-US" sz="3000" b="1" dirty="0">
                <a:latin typeface="Times New Roman"/>
                <a:cs typeface="Times New Roman"/>
              </a:rPr>
              <a:t>of a </a:t>
            </a:r>
            <a:r>
              <a:rPr lang="en-US" sz="3000" b="1" dirty="0">
                <a:solidFill>
                  <a:srgbClr val="FF2929"/>
                </a:solidFill>
                <a:latin typeface="Times New Roman"/>
                <a:cs typeface="Times New Roman"/>
              </a:rPr>
              <a:t>set of ancient doctrines, canons and rites, or it </a:t>
            </a:r>
            <a:r>
              <a:rPr lang="en-US" sz="3000" b="1" dirty="0" smtClean="0">
                <a:solidFill>
                  <a:srgbClr val="FF2929"/>
                </a:solidFill>
                <a:latin typeface="Times New Roman"/>
                <a:cs typeface="Times New Roman"/>
              </a:rPr>
              <a:t>is a </a:t>
            </a:r>
            <a:r>
              <a:rPr lang="en-US" sz="3000" b="1" dirty="0">
                <a:solidFill>
                  <a:srgbClr val="FF2929"/>
                </a:solidFill>
                <a:latin typeface="Times New Roman"/>
                <a:cs typeface="Times New Roman"/>
              </a:rPr>
              <a:t>museum for antiquity.</a:t>
            </a:r>
            <a:r>
              <a:rPr lang="en-US" sz="3000" b="1" dirty="0">
                <a:latin typeface="Times New Roman"/>
                <a:cs typeface="Times New Roman"/>
              </a:rPr>
              <a:t> Therefore, the traditional church, </a:t>
            </a:r>
            <a:r>
              <a:rPr lang="en-US" sz="3000" b="1" dirty="0" smtClean="0">
                <a:latin typeface="Times New Roman"/>
                <a:cs typeface="Times New Roman"/>
              </a:rPr>
              <a:t>in their </a:t>
            </a:r>
            <a:r>
              <a:rPr lang="en-US" sz="3000" b="1" dirty="0">
                <a:latin typeface="Times New Roman"/>
                <a:cs typeface="Times New Roman"/>
              </a:rPr>
              <a:t>view, seems to be a solid </a:t>
            </a:r>
            <a:r>
              <a:rPr lang="en-US" sz="3000" b="1" dirty="0" smtClean="0">
                <a:latin typeface="Times New Roman"/>
                <a:cs typeface="Times New Roman"/>
              </a:rPr>
              <a:t>one and attached </a:t>
            </a:r>
            <a:r>
              <a:rPr lang="en-US" sz="3000" b="1" dirty="0">
                <a:latin typeface="Times New Roman"/>
                <a:cs typeface="Times New Roman"/>
              </a:rPr>
              <a:t>to what is old simply for its antiquity.</a:t>
            </a:r>
          </a:p>
        </p:txBody>
      </p:sp>
    </p:spTree>
    <p:extLst>
      <p:ext uri="{BB962C8B-B14F-4D97-AF65-F5344CB8AC3E}">
        <p14:creationId xmlns:p14="http://schemas.microsoft.com/office/powerpoint/2010/main" val="50082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u="sng" dirty="0" smtClean="0">
                <a:latin typeface="Times" panose="02020603050405020304" pitchFamily="18" charset="0"/>
                <a:cs typeface="Times" panose="02020603050405020304" pitchFamily="18" charset="0"/>
              </a:rPr>
              <a:t>Definition</a:t>
            </a:r>
            <a:endParaRPr lang="en-US" sz="4800" b="1" u="sng" dirty="0">
              <a:latin typeface="Times" panose="02020603050405020304" pitchFamily="18" charset="0"/>
              <a:cs typeface="Times"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4" y="2307649"/>
            <a:ext cx="6315075" cy="365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64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u="sng" dirty="0" err="1" smtClean="0">
                <a:latin typeface="Times" panose="02020603050405020304" pitchFamily="18" charset="0"/>
                <a:cs typeface="Times" panose="02020603050405020304" pitchFamily="18" charset="0"/>
              </a:rPr>
              <a:t>Difinition</a:t>
            </a:r>
            <a:endParaRPr lang="en-US" sz="4800" b="1" u="sng"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457199" y="2209800"/>
            <a:ext cx="7065819" cy="4204855"/>
          </a:xfrm>
        </p:spPr>
        <p:txBody>
          <a:bodyPr>
            <a:normAutofit lnSpcReduction="10000"/>
          </a:bodyPr>
          <a:lstStyle/>
          <a:p>
            <a:pPr algn="ctr"/>
            <a:r>
              <a:rPr lang="en-GB" b="1" i="1" dirty="0">
                <a:latin typeface="Times" panose="02020603050405020304" pitchFamily="18" charset="0"/>
                <a:cs typeface="Times" panose="02020603050405020304" pitchFamily="18" charset="0"/>
              </a:rPr>
              <a:t>The New International Dictionary of the Christian Church</a:t>
            </a:r>
            <a:r>
              <a:rPr lang="en-GB" b="1" dirty="0">
                <a:latin typeface="Times" panose="02020603050405020304" pitchFamily="18" charset="0"/>
                <a:cs typeface="Times" panose="02020603050405020304" pitchFamily="18" charset="0"/>
              </a:rPr>
              <a:t> defines “tradition”, or the Greek word </a:t>
            </a:r>
            <a:r>
              <a:rPr lang="en-GB" b="1" i="1" dirty="0" err="1">
                <a:latin typeface="Times" panose="02020603050405020304" pitchFamily="18" charset="0"/>
                <a:cs typeface="Times" panose="02020603050405020304" pitchFamily="18" charset="0"/>
              </a:rPr>
              <a:t>paradosis</a:t>
            </a:r>
            <a:r>
              <a:rPr lang="en-GB" b="1" i="1" dirty="0">
                <a:latin typeface="Times" panose="02020603050405020304" pitchFamily="18" charset="0"/>
                <a:cs typeface="Times" panose="02020603050405020304" pitchFamily="18" charset="0"/>
              </a:rPr>
              <a:t>,</a:t>
            </a:r>
            <a:r>
              <a:rPr lang="en-GB" b="1" dirty="0">
                <a:latin typeface="Times" panose="02020603050405020304" pitchFamily="18" charset="0"/>
                <a:cs typeface="Times" panose="02020603050405020304" pitchFamily="18" charset="0"/>
              </a:rPr>
              <a:t> as handing something over, or a teaching which has been handed down. “</a:t>
            </a:r>
            <a:r>
              <a:rPr lang="en-GB" b="1" i="1" dirty="0" err="1">
                <a:latin typeface="Times" panose="02020603050405020304" pitchFamily="18" charset="0"/>
                <a:cs typeface="Times" panose="02020603050405020304" pitchFamily="18" charset="0"/>
              </a:rPr>
              <a:t>Paradosis</a:t>
            </a:r>
            <a:r>
              <a:rPr lang="en-GB" b="1" i="1" dirty="0">
                <a:latin typeface="Times" panose="02020603050405020304" pitchFamily="18" charset="0"/>
                <a:cs typeface="Times" panose="02020603050405020304" pitchFamily="18" charset="0"/>
              </a:rPr>
              <a:t>” </a:t>
            </a:r>
            <a:r>
              <a:rPr lang="en-GB" b="1" dirty="0">
                <a:latin typeface="Times" panose="02020603050405020304" pitchFamily="18" charset="0"/>
                <a:cs typeface="Times" panose="02020603050405020304" pitchFamily="18" charset="0"/>
              </a:rPr>
              <a:t>occurs thirteen times in the New Testament, including eight times in the Gospel of Matthew Chapter </a:t>
            </a:r>
            <a:r>
              <a:rPr lang="en-GB" b="1" dirty="0" smtClean="0">
                <a:latin typeface="Times" panose="02020603050405020304" pitchFamily="18" charset="0"/>
                <a:cs typeface="Times" panose="02020603050405020304" pitchFamily="18" charset="0"/>
              </a:rPr>
              <a:t>15 </a:t>
            </a:r>
            <a:r>
              <a:rPr lang="en-GB" b="1" dirty="0">
                <a:latin typeface="Times" panose="02020603050405020304" pitchFamily="18" charset="0"/>
                <a:cs typeface="Times" panose="02020603050405020304" pitchFamily="18" charset="0"/>
              </a:rPr>
              <a:t>and Mark Chapter 7</a:t>
            </a:r>
            <a:r>
              <a:rPr lang="en-GB" b="1" dirty="0" smtClean="0">
                <a:latin typeface="Times" panose="02020603050405020304" pitchFamily="18" charset="0"/>
                <a:cs typeface="Times" panose="02020603050405020304" pitchFamily="18" charset="0"/>
              </a:rPr>
              <a:t> </a:t>
            </a:r>
            <a:r>
              <a:rPr lang="en-GB" b="1" dirty="0">
                <a:latin typeface="Times" panose="02020603050405020304" pitchFamily="18" charset="0"/>
                <a:cs typeface="Times" panose="02020603050405020304" pitchFamily="18" charset="0"/>
              </a:rPr>
              <a:t>where we find the Lord rebuking the Jews for forsaking the Commandments and keeping their fathers’ traditions. St. Paul also uses “</a:t>
            </a:r>
            <a:r>
              <a:rPr lang="en-GB" b="1" i="1" dirty="0" err="1">
                <a:latin typeface="Times" panose="02020603050405020304" pitchFamily="18" charset="0"/>
                <a:cs typeface="Times" panose="02020603050405020304" pitchFamily="18" charset="0"/>
              </a:rPr>
              <a:t>paradosis</a:t>
            </a:r>
            <a:r>
              <a:rPr lang="en-GB" b="1" i="1" dirty="0">
                <a:latin typeface="Times" panose="02020603050405020304" pitchFamily="18" charset="0"/>
                <a:cs typeface="Times" panose="02020603050405020304" pitchFamily="18" charset="0"/>
              </a:rPr>
              <a:t>”</a:t>
            </a:r>
            <a:r>
              <a:rPr lang="en-GB" b="1" dirty="0">
                <a:latin typeface="Times" panose="02020603050405020304" pitchFamily="18" charset="0"/>
                <a:cs typeface="Times" panose="02020603050405020304" pitchFamily="18" charset="0"/>
              </a:rPr>
              <a:t> to describe the old traditions and customs of the Jews and the Gentiles, and again to describe what he taught the Churches by words or by letters. At one point St. Paul instructs the Thessalonians Church to: “Stand firm, then, brothers, and keep the traditions that we taught you, whether by word of mouth or by letter”. </a:t>
            </a:r>
            <a:endParaRPr lang="en-US"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6310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u="sng" dirty="0">
                <a:latin typeface="Times New Roman"/>
                <a:cs typeface="Times New Roman"/>
              </a:rPr>
              <a:t>Origen</a:t>
            </a:r>
          </a:p>
        </p:txBody>
      </p:sp>
      <p:sp>
        <p:nvSpPr>
          <p:cNvPr id="3" name="Content Placeholder 2"/>
          <p:cNvSpPr>
            <a:spLocks noGrp="1"/>
          </p:cNvSpPr>
          <p:nvPr>
            <p:ph idx="1"/>
          </p:nvPr>
        </p:nvSpPr>
        <p:spPr/>
        <p:txBody>
          <a:bodyPr>
            <a:normAutofit/>
          </a:bodyPr>
          <a:lstStyle/>
          <a:p>
            <a:pPr algn="ctr"/>
            <a:r>
              <a:rPr lang="en-US" sz="5400" dirty="0">
                <a:latin typeface="Times New Roman"/>
                <a:cs typeface="Times New Roman"/>
              </a:rPr>
              <a:t>By </a:t>
            </a:r>
            <a:r>
              <a:rPr lang="en-US" sz="5400" b="1" u="sng" dirty="0" smtClean="0">
                <a:solidFill>
                  <a:schemeClr val="accent2">
                    <a:lumMod val="50000"/>
                    <a:lumOff val="50000"/>
                  </a:schemeClr>
                </a:solidFill>
                <a:latin typeface="Times New Roman"/>
                <a:cs typeface="Times New Roman"/>
              </a:rPr>
              <a:t>Tradition</a:t>
            </a:r>
            <a:r>
              <a:rPr lang="en-US" sz="5400" dirty="0">
                <a:latin typeface="Times New Roman"/>
                <a:cs typeface="Times New Roman"/>
              </a:rPr>
              <a:t>, I knew the four gospels, and that they </a:t>
            </a:r>
            <a:r>
              <a:rPr lang="en-US" sz="5400" dirty="0" smtClean="0">
                <a:latin typeface="Times New Roman"/>
                <a:cs typeface="Times New Roman"/>
              </a:rPr>
              <a:t>are </a:t>
            </a:r>
            <a:r>
              <a:rPr lang="en-US" sz="5400" b="1" u="sng" dirty="0" smtClean="0">
                <a:solidFill>
                  <a:srgbClr val="FD2F2F"/>
                </a:solidFill>
                <a:latin typeface="Times New Roman"/>
                <a:cs typeface="Times New Roman"/>
              </a:rPr>
              <a:t>the </a:t>
            </a:r>
            <a:r>
              <a:rPr lang="en-US" sz="5400" b="1" u="sng" dirty="0">
                <a:solidFill>
                  <a:srgbClr val="FD2F2F"/>
                </a:solidFill>
                <a:latin typeface="Times New Roman"/>
                <a:cs typeface="Times New Roman"/>
              </a:rPr>
              <a:t>true ones.</a:t>
            </a:r>
          </a:p>
          <a:p>
            <a:pPr marL="0" indent="0">
              <a:buNone/>
            </a:pPr>
            <a:endParaRPr lang="en-US" b="1" u="sng" dirty="0">
              <a:solidFill>
                <a:srgbClr val="FD2F2F"/>
              </a:solidFill>
            </a:endParaRPr>
          </a:p>
        </p:txBody>
      </p:sp>
    </p:spTree>
    <p:extLst>
      <p:ext uri="{BB962C8B-B14F-4D97-AF65-F5344CB8AC3E}">
        <p14:creationId xmlns:p14="http://schemas.microsoft.com/office/powerpoint/2010/main" val="66413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u="sng" dirty="0">
                <a:latin typeface="Times New Roman"/>
                <a:cs typeface="Times New Roman"/>
              </a:rPr>
              <a:t>St. Cyril of Jerusalem</a:t>
            </a:r>
            <a:endParaRPr lang="en-US" b="1" u="sng" dirty="0">
              <a:latin typeface="Times New Roman"/>
              <a:cs typeface="Times New Roman"/>
            </a:endParaRPr>
          </a:p>
        </p:txBody>
      </p:sp>
      <p:sp>
        <p:nvSpPr>
          <p:cNvPr id="3" name="Content Placeholder 2"/>
          <p:cNvSpPr>
            <a:spLocks noGrp="1"/>
          </p:cNvSpPr>
          <p:nvPr>
            <p:ph idx="1"/>
          </p:nvPr>
        </p:nvSpPr>
        <p:spPr/>
        <p:txBody>
          <a:bodyPr/>
          <a:lstStyle/>
          <a:p>
            <a:pPr algn="ctr"/>
            <a:r>
              <a:rPr lang="en-US" sz="4000" dirty="0" smtClean="0">
                <a:latin typeface="Times New Roman"/>
                <a:cs typeface="Times New Roman"/>
              </a:rPr>
              <a:t>Learn </a:t>
            </a:r>
            <a:r>
              <a:rPr lang="en-US" sz="4000" dirty="0">
                <a:latin typeface="Times New Roman"/>
                <a:cs typeface="Times New Roman"/>
              </a:rPr>
              <a:t>also diligently, and </a:t>
            </a:r>
            <a:r>
              <a:rPr lang="en-US" sz="4000" b="1" u="sng" dirty="0">
                <a:solidFill>
                  <a:srgbClr val="FF2929"/>
                </a:solidFill>
                <a:latin typeface="Times New Roman"/>
                <a:cs typeface="Times New Roman"/>
              </a:rPr>
              <a:t>from the Church </a:t>
            </a:r>
            <a:r>
              <a:rPr lang="en-US" sz="4000" dirty="0">
                <a:latin typeface="Times New Roman"/>
                <a:cs typeface="Times New Roman"/>
              </a:rPr>
              <a:t>what are </a:t>
            </a:r>
            <a:r>
              <a:rPr lang="en-US" sz="4000" dirty="0" smtClean="0">
                <a:latin typeface="Times New Roman"/>
                <a:cs typeface="Times New Roman"/>
              </a:rPr>
              <a:t>the books </a:t>
            </a:r>
            <a:r>
              <a:rPr lang="en-US" sz="4000" dirty="0">
                <a:latin typeface="Times New Roman"/>
                <a:cs typeface="Times New Roman"/>
              </a:rPr>
              <a:t>of the Old Testament, and what are those of the New.</a:t>
            </a:r>
          </a:p>
          <a:p>
            <a:pPr marL="0" indent="0">
              <a:buNone/>
            </a:pPr>
            <a:endParaRPr lang="en-US" dirty="0"/>
          </a:p>
          <a:p>
            <a:endParaRPr lang="en-US" dirty="0"/>
          </a:p>
        </p:txBody>
      </p:sp>
    </p:spTree>
    <p:extLst>
      <p:ext uri="{BB962C8B-B14F-4D97-AF65-F5344CB8AC3E}">
        <p14:creationId xmlns:p14="http://schemas.microsoft.com/office/powerpoint/2010/main" val="185647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u="sng" dirty="0">
                <a:latin typeface="Times New Roman"/>
                <a:cs typeface="Times New Roman"/>
              </a:rPr>
              <a:t>St. </a:t>
            </a:r>
            <a:r>
              <a:rPr lang="en-US" sz="4400" u="sng" dirty="0" smtClean="0">
                <a:latin typeface="Times New Roman"/>
                <a:cs typeface="Times New Roman"/>
              </a:rPr>
              <a:t>Augustine</a:t>
            </a:r>
            <a:br>
              <a:rPr lang="en-US" sz="4400" u="sng" dirty="0" smtClean="0">
                <a:latin typeface="Times New Roman"/>
                <a:cs typeface="Times New Roman"/>
              </a:rPr>
            </a:br>
            <a:r>
              <a:rPr lang="en-US" sz="1600" b="1" dirty="0"/>
              <a:t>Contra Epist. </a:t>
            </a:r>
            <a:r>
              <a:rPr lang="en-US" sz="1600" b="1" dirty="0" err="1"/>
              <a:t>Manichae</a:t>
            </a:r>
            <a:r>
              <a:rPr lang="en-US" sz="1600" b="1" dirty="0"/>
              <a:t> quam V Cant Fundamentals</a:t>
            </a:r>
            <a:endParaRPr lang="en-US" sz="1600" b="1" u="sng" dirty="0">
              <a:latin typeface="Times New Roman"/>
              <a:cs typeface="Times New Roman"/>
            </a:endParaRPr>
          </a:p>
        </p:txBody>
      </p:sp>
      <p:sp>
        <p:nvSpPr>
          <p:cNvPr id="3" name="Content Placeholder 2"/>
          <p:cNvSpPr>
            <a:spLocks noGrp="1"/>
          </p:cNvSpPr>
          <p:nvPr>
            <p:ph idx="1"/>
          </p:nvPr>
        </p:nvSpPr>
        <p:spPr/>
        <p:txBody>
          <a:bodyPr>
            <a:noAutofit/>
          </a:bodyPr>
          <a:lstStyle/>
          <a:p>
            <a:pPr algn="ctr"/>
            <a:r>
              <a:rPr lang="en-US" sz="4800" dirty="0" smtClean="0">
                <a:latin typeface="Times New Roman"/>
                <a:cs typeface="Times New Roman"/>
              </a:rPr>
              <a:t> </a:t>
            </a:r>
            <a:r>
              <a:rPr lang="en-US" sz="4800" dirty="0">
                <a:latin typeface="Times New Roman"/>
                <a:cs typeface="Times New Roman"/>
              </a:rPr>
              <a:t>I would not have </a:t>
            </a:r>
            <a:r>
              <a:rPr lang="en-US" sz="4800" u="sng" dirty="0">
                <a:solidFill>
                  <a:srgbClr val="FF2929"/>
                </a:solidFill>
                <a:latin typeface="Times New Roman"/>
                <a:cs typeface="Times New Roman"/>
              </a:rPr>
              <a:t>believed in the gospel</a:t>
            </a:r>
            <a:r>
              <a:rPr lang="en-US" sz="4800" dirty="0">
                <a:latin typeface="Times New Roman"/>
                <a:cs typeface="Times New Roman"/>
              </a:rPr>
              <a:t>, unless </a:t>
            </a:r>
            <a:r>
              <a:rPr lang="en-US" sz="4800" b="1" u="sng" dirty="0">
                <a:solidFill>
                  <a:srgbClr val="FF2929"/>
                </a:solidFill>
                <a:latin typeface="Times New Roman"/>
                <a:cs typeface="Times New Roman"/>
              </a:rPr>
              <a:t>the voice </a:t>
            </a:r>
            <a:r>
              <a:rPr lang="en-US" sz="4800" b="1" u="sng" dirty="0" smtClean="0">
                <a:solidFill>
                  <a:srgbClr val="FF2929"/>
                </a:solidFill>
                <a:latin typeface="Times New Roman"/>
                <a:cs typeface="Times New Roman"/>
              </a:rPr>
              <a:t>of the </a:t>
            </a:r>
            <a:r>
              <a:rPr lang="en-US" sz="4800" b="1" u="sng" dirty="0">
                <a:solidFill>
                  <a:srgbClr val="FF2929"/>
                </a:solidFill>
                <a:latin typeface="Times New Roman"/>
                <a:cs typeface="Times New Roman"/>
              </a:rPr>
              <a:t>Universal Church convinced me</a:t>
            </a:r>
            <a:r>
              <a:rPr lang="en-US" sz="4800" dirty="0" smtClean="0">
                <a:latin typeface="Times New Roman"/>
                <a:cs typeface="Times New Roman"/>
              </a:rPr>
              <a:t>.</a:t>
            </a:r>
            <a:endParaRPr lang="en-US" sz="4800" dirty="0">
              <a:latin typeface="Times New Roman"/>
              <a:cs typeface="Times New Roman"/>
            </a:endParaRPr>
          </a:p>
        </p:txBody>
      </p:sp>
    </p:spTree>
    <p:extLst>
      <p:ext uri="{BB962C8B-B14F-4D97-AF65-F5344CB8AC3E}">
        <p14:creationId xmlns:p14="http://schemas.microsoft.com/office/powerpoint/2010/main" val="3795824482"/>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1844</TotalTime>
  <Words>1453</Words>
  <Application>Microsoft Macintosh PowerPoint</Application>
  <PresentationFormat>On-screen Show (4:3)</PresentationFormat>
  <Paragraphs>66</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Plaza</vt:lpstr>
      <vt:lpstr>Document</vt:lpstr>
      <vt:lpstr>The Holy Tradition and the Church: The Full Experience of God </vt:lpstr>
      <vt:lpstr>Main Points</vt:lpstr>
      <vt:lpstr>Introduction</vt:lpstr>
      <vt:lpstr>Orthodoxy and Tradition Fr Tadros Malaty</vt:lpstr>
      <vt:lpstr>Definition</vt:lpstr>
      <vt:lpstr>Difinition</vt:lpstr>
      <vt:lpstr>Origen</vt:lpstr>
      <vt:lpstr>St. Cyril of Jerusalem</vt:lpstr>
      <vt:lpstr>St. Augustine Contra Epist. Manichae quam V Cant Fundamentals</vt:lpstr>
      <vt:lpstr>St. Basil The Great</vt:lpstr>
      <vt:lpstr>Text and Event</vt:lpstr>
      <vt:lpstr>Church or Scriptures, where is the dilemma ?</vt:lpstr>
      <vt:lpstr>The Revelation before 1054</vt:lpstr>
      <vt:lpstr>Timothy Ware,  The Orthodox Church, (England: Penguin Books, 1983), 204</vt:lpstr>
      <vt:lpstr>The Revelation in The Catholic church after 1054</vt:lpstr>
      <vt:lpstr>Tradition and traditions Bishop Aghiorgoussis of Pittsburgh</vt:lpstr>
      <vt:lpstr>      </vt:lpstr>
      <vt:lpstr>PowerPoint Presentation</vt:lpstr>
      <vt:lpstr>Development of the Revelation on St Gregory the Theologain teachings!!!</vt:lpstr>
      <vt:lpstr>St Gregory The Theologian On the Holy Spirit</vt:lpstr>
      <vt:lpstr>John Meyendorff  Living Tradition, (Crestwood, NY :St. Vladimir’s Seminary Press, 1978), 17</vt:lpstr>
      <vt:lpstr>John Meyendorff  Living Tradition, (Crestwood, NY :St. Vladimir’s Seminary Press, 1978), </vt:lpstr>
      <vt:lpstr>Tradition and my Spiritual life today</vt:lpstr>
      <vt:lpstr>Orthodoxy and Tradition  Fr Tadros Malaty</vt:lpstr>
      <vt:lpstr>J.N.D. Kelly </vt:lpstr>
      <vt:lpstr>ST. IRENAEUS</vt:lpstr>
      <vt:lpstr>T.Ware,  The Orthodox Church, 215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Tradition and the Church: The Full Experience of God </dc:title>
  <dc:creator>Father Mark Aziz</dc:creator>
  <cp:lastModifiedBy>Abouna</cp:lastModifiedBy>
  <cp:revision>22</cp:revision>
  <cp:lastPrinted>2014-08-28T21:14:33Z</cp:lastPrinted>
  <dcterms:created xsi:type="dcterms:W3CDTF">2014-08-12T16:13:45Z</dcterms:created>
  <dcterms:modified xsi:type="dcterms:W3CDTF">2016-08-27T13:54:16Z</dcterms:modified>
</cp:coreProperties>
</file>