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2" d="100"/>
          <a:sy n="72" d="100"/>
        </p:scale>
        <p:origin x="-15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10‏/9‏/16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10‏/9‏/16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10‏/9‏/16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10‏/9‏/16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10‏/9‏/16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orthodoxwiki.org/Church_of_Rome" TargetMode="External"/><Relationship Id="rId4" Type="http://schemas.openxmlformats.org/officeDocument/2006/relationships/hyperlink" Target="https://orthodoxwiki.org/Great_Schism" TargetMode="External"/><Relationship Id="rId5" Type="http://schemas.openxmlformats.org/officeDocument/2006/relationships/hyperlink" Target="https://orthodoxwiki.org/Holy_Spirit" TargetMode="External"/><Relationship Id="rId1" Type="http://schemas.openxmlformats.org/officeDocument/2006/relationships/slideLayout" Target="../slideLayouts/slideLayout2.xml"/><Relationship Id="rId2" Type="http://schemas.openxmlformats.org/officeDocument/2006/relationships/hyperlink" Target="https://orthodoxwiki.org/Nicene-Constantinopolitan_Cre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orthodoxwiki.org/Christ" TargetMode="External"/><Relationship Id="rId4" Type="http://schemas.openxmlformats.org/officeDocument/2006/relationships/hyperlink" Target="https://orthodoxwiki.org/God_the_Father" TargetMode="External"/><Relationship Id="rId5" Type="http://schemas.openxmlformats.org/officeDocument/2006/relationships/hyperlink" Target="https://orthodoxwiki.org/Holy_Spirit" TargetMode="External"/><Relationship Id="rId6" Type="http://schemas.openxmlformats.org/officeDocument/2006/relationships/hyperlink" Target="https://orthodoxwiki.org/index.php?title=Hypostasis&amp;action=edit&amp;redlink=1" TargetMode="External"/><Relationship Id="rId7" Type="http://schemas.openxmlformats.org/officeDocument/2006/relationships/hyperlink" Target="https://orthodoxwiki.org/Holy_Trinity" TargetMode="External"/><Relationship Id="rId1" Type="http://schemas.openxmlformats.org/officeDocument/2006/relationships/slideLayout" Target="../slideLayouts/slideLayout2.xml"/><Relationship Id="rId2" Type="http://schemas.openxmlformats.org/officeDocument/2006/relationships/hyperlink" Target="https://orthodoxwiki.org/Semi-Arianis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596" y="4208929"/>
            <a:ext cx="8394772" cy="1048684"/>
          </a:xfrm>
        </p:spPr>
        <p:txBody>
          <a:bodyPr>
            <a:normAutofit/>
          </a:bodyPr>
          <a:lstStyle/>
          <a:p>
            <a:pPr algn="ctr"/>
            <a:r>
              <a:rPr lang="en-US" b="1" dirty="0" smtClean="0">
                <a:latin typeface="Times New Roman"/>
                <a:cs typeface="Times New Roman"/>
              </a:rPr>
              <a:t>The Holy Tradition and Schisms</a:t>
            </a:r>
            <a:endParaRPr lang="en-US" b="1" dirty="0">
              <a:latin typeface="Times New Roman"/>
              <a:cs typeface="Times New Roman"/>
            </a:endParaRPr>
          </a:p>
        </p:txBody>
      </p:sp>
      <p:sp>
        <p:nvSpPr>
          <p:cNvPr id="3" name="Subtitle 2"/>
          <p:cNvSpPr>
            <a:spLocks noGrp="1"/>
          </p:cNvSpPr>
          <p:nvPr>
            <p:ph type="subTitle" idx="1"/>
          </p:nvPr>
        </p:nvSpPr>
        <p:spPr>
          <a:xfrm>
            <a:off x="2000898" y="5257613"/>
            <a:ext cx="5458968" cy="621792"/>
          </a:xfrm>
        </p:spPr>
        <p:txBody>
          <a:bodyPr>
            <a:noAutofit/>
          </a:bodyPr>
          <a:lstStyle/>
          <a:p>
            <a:pPr algn="ctr"/>
            <a:r>
              <a:rPr lang="en-US" sz="2000" b="1" dirty="0" smtClean="0">
                <a:latin typeface="Times New Roman"/>
                <a:cs typeface="Times New Roman"/>
              </a:rPr>
              <a:t>SMSV</a:t>
            </a:r>
          </a:p>
          <a:p>
            <a:pPr algn="ctr"/>
            <a:r>
              <a:rPr lang="en-US" sz="2000" b="1" dirty="0" smtClean="0">
                <a:latin typeface="Times New Roman"/>
                <a:cs typeface="Times New Roman"/>
              </a:rPr>
              <a:t>Discipleship group</a:t>
            </a:r>
            <a:endParaRPr lang="en-US" sz="2000" b="1" dirty="0">
              <a:latin typeface="Times New Roman"/>
              <a:cs typeface="Times New Roman"/>
            </a:endParaRPr>
          </a:p>
        </p:txBody>
      </p:sp>
      <p:pic>
        <p:nvPicPr>
          <p:cNvPr id="4" name="Picture 3"/>
          <p:cNvPicPr>
            <a:picLocks noChangeAspect="1"/>
          </p:cNvPicPr>
          <p:nvPr/>
        </p:nvPicPr>
        <p:blipFill>
          <a:blip r:embed="rId2"/>
          <a:stretch>
            <a:fillRect/>
          </a:stretch>
        </p:blipFill>
        <p:spPr>
          <a:xfrm>
            <a:off x="730119" y="500772"/>
            <a:ext cx="2286000" cy="3175000"/>
          </a:xfrm>
          <a:prstGeom prst="rect">
            <a:avLst/>
          </a:prstGeom>
        </p:spPr>
      </p:pic>
    </p:spTree>
    <p:extLst>
      <p:ext uri="{BB962C8B-B14F-4D97-AF65-F5344CB8AC3E}">
        <p14:creationId xmlns:p14="http://schemas.microsoft.com/office/powerpoint/2010/main" val="42646517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err="1" smtClean="0">
                <a:latin typeface="Times New Roman"/>
                <a:cs typeface="Times New Roman"/>
              </a:rPr>
              <a:t>Filioque</a:t>
            </a:r>
            <a:endParaRPr lang="en-US" sz="4000" b="1" u="sng" dirty="0">
              <a:latin typeface="Times New Roman"/>
              <a:cs typeface="Times New Roman"/>
            </a:endParaRPr>
          </a:p>
        </p:txBody>
      </p:sp>
      <p:sp>
        <p:nvSpPr>
          <p:cNvPr id="3" name="Content Placeholder 2"/>
          <p:cNvSpPr>
            <a:spLocks noGrp="1"/>
          </p:cNvSpPr>
          <p:nvPr>
            <p:ph idx="1"/>
          </p:nvPr>
        </p:nvSpPr>
        <p:spPr>
          <a:xfrm>
            <a:off x="457199" y="2209800"/>
            <a:ext cx="7039690" cy="4176299"/>
          </a:xfrm>
        </p:spPr>
        <p:txBody>
          <a:bodyPr>
            <a:noAutofit/>
          </a:bodyPr>
          <a:lstStyle/>
          <a:p>
            <a:pPr algn="ctr"/>
            <a:r>
              <a:rPr lang="en-US" sz="2800" b="1" i="1" dirty="0" err="1">
                <a:latin typeface="Times New Roman"/>
                <a:cs typeface="Times New Roman"/>
              </a:rPr>
              <a:t>Filioque</a:t>
            </a:r>
            <a:r>
              <a:rPr lang="en-US" sz="2800" dirty="0">
                <a:latin typeface="Times New Roman"/>
                <a:cs typeface="Times New Roman"/>
              </a:rPr>
              <a:t> is a Latin word meaning "and the Son" which was added to the </a:t>
            </a:r>
            <a:r>
              <a:rPr lang="en-US" sz="2800" dirty="0">
                <a:latin typeface="Times New Roman"/>
                <a:cs typeface="Times New Roman"/>
                <a:hlinkClick r:id="rId2"/>
              </a:rPr>
              <a:t>Nicene-Constantinopolitan Creed by the </a:t>
            </a:r>
            <a:r>
              <a:rPr lang="en-US" sz="2800" dirty="0">
                <a:latin typeface="Times New Roman"/>
                <a:cs typeface="Times New Roman"/>
                <a:hlinkClick r:id="rId3"/>
              </a:rPr>
              <a:t>Church of Rome in the 11th century, one of the major factors leading to the </a:t>
            </a:r>
            <a:r>
              <a:rPr lang="en-US" sz="2800" dirty="0">
                <a:latin typeface="Times New Roman"/>
                <a:cs typeface="Times New Roman"/>
                <a:hlinkClick r:id="rId4"/>
              </a:rPr>
              <a:t>Great Schism between East and West. This inclusion in the Creedal article regarding the </a:t>
            </a:r>
            <a:r>
              <a:rPr lang="en-US" sz="2800" dirty="0">
                <a:latin typeface="Times New Roman"/>
                <a:cs typeface="Times New Roman"/>
                <a:hlinkClick r:id="rId5"/>
              </a:rPr>
              <a:t>Holy Spirit thus states that the Spirit "proceeds from the Father </a:t>
            </a:r>
            <a:r>
              <a:rPr lang="en-US" sz="2800" b="1" i="1" dirty="0">
                <a:latin typeface="Times New Roman"/>
                <a:cs typeface="Times New Roman"/>
                <a:hlinkClick r:id="rId5"/>
              </a:rPr>
              <a:t>and the Son</a:t>
            </a:r>
            <a:r>
              <a:rPr lang="en-US" sz="2800" dirty="0">
                <a:latin typeface="Times New Roman"/>
                <a:cs typeface="Times New Roman"/>
                <a:hlinkClick r:id="rId5"/>
              </a:rPr>
              <a:t>."</a:t>
            </a:r>
            <a:endParaRPr lang="en-US" sz="2800" dirty="0">
              <a:latin typeface="Times New Roman"/>
              <a:cs typeface="Times New Roman"/>
            </a:endParaRPr>
          </a:p>
        </p:txBody>
      </p:sp>
    </p:spTree>
    <p:extLst>
      <p:ext uri="{BB962C8B-B14F-4D97-AF65-F5344CB8AC3E}">
        <p14:creationId xmlns:p14="http://schemas.microsoft.com/office/powerpoint/2010/main" val="407754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Summary of the Church Schisms</a:t>
            </a:r>
            <a:endParaRPr lang="en-US" b="1" u="sng" dirty="0">
              <a:latin typeface="Times New Roman"/>
              <a:cs typeface="Times New Roman"/>
            </a:endParaRPr>
          </a:p>
        </p:txBody>
      </p:sp>
      <p:pic>
        <p:nvPicPr>
          <p:cNvPr id="6" name="Picture 5"/>
          <p:cNvPicPr>
            <a:picLocks noChangeAspect="1"/>
          </p:cNvPicPr>
          <p:nvPr/>
        </p:nvPicPr>
        <p:blipFill>
          <a:blip r:embed="rId2"/>
          <a:stretch>
            <a:fillRect/>
          </a:stretch>
        </p:blipFill>
        <p:spPr>
          <a:xfrm>
            <a:off x="457199" y="1710183"/>
            <a:ext cx="8096769" cy="4881283"/>
          </a:xfrm>
          <a:prstGeom prst="rect">
            <a:avLst/>
          </a:prstGeom>
        </p:spPr>
      </p:pic>
      <p:sp>
        <p:nvSpPr>
          <p:cNvPr id="7" name="TextBox 6"/>
          <p:cNvSpPr txBox="1"/>
          <p:nvPr/>
        </p:nvSpPr>
        <p:spPr>
          <a:xfrm>
            <a:off x="3043008" y="3593713"/>
            <a:ext cx="2466006"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dirty="0" smtClean="0"/>
              <a:t>Chalcedon 451 </a:t>
            </a:r>
            <a:endParaRPr lang="en-US" dirty="0"/>
          </a:p>
        </p:txBody>
      </p:sp>
      <p:cxnSp>
        <p:nvCxnSpPr>
          <p:cNvPr id="9" name="Straight Arrow Connector 8"/>
          <p:cNvCxnSpPr/>
          <p:nvPr/>
        </p:nvCxnSpPr>
        <p:spPr>
          <a:xfrm flipH="1">
            <a:off x="2252306" y="3785376"/>
            <a:ext cx="958427" cy="15093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875283" y="6406800"/>
            <a:ext cx="2372109"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dirty="0" smtClean="0"/>
              <a:t>Oriental Orthodox</a:t>
            </a:r>
            <a:endParaRPr lang="en-US" dirty="0"/>
          </a:p>
        </p:txBody>
      </p:sp>
      <p:sp>
        <p:nvSpPr>
          <p:cNvPr id="14" name="TextBox 13"/>
          <p:cNvSpPr txBox="1"/>
          <p:nvPr/>
        </p:nvSpPr>
        <p:spPr>
          <a:xfrm>
            <a:off x="167725" y="5845771"/>
            <a:ext cx="1341799" cy="92333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en-US" dirty="0" smtClean="0"/>
              <a:t>We believe in 3 only</a:t>
            </a:r>
            <a:endParaRPr lang="en-US" dirty="0"/>
          </a:p>
        </p:txBody>
      </p:sp>
    </p:spTree>
    <p:extLst>
      <p:ext uri="{BB962C8B-B14F-4D97-AF65-F5344CB8AC3E}">
        <p14:creationId xmlns:p14="http://schemas.microsoft.com/office/powerpoint/2010/main" val="18610515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err="1"/>
              <a:t>Adoptionism</a:t>
            </a:r>
            <a:endParaRPr lang="en-US" u="sng" dirty="0"/>
          </a:p>
        </p:txBody>
      </p:sp>
      <p:sp>
        <p:nvSpPr>
          <p:cNvPr id="3" name="Content Placeholder 2"/>
          <p:cNvSpPr>
            <a:spLocks noGrp="1"/>
          </p:cNvSpPr>
          <p:nvPr>
            <p:ph idx="1"/>
          </p:nvPr>
        </p:nvSpPr>
        <p:spPr>
          <a:xfrm>
            <a:off x="457199" y="2209800"/>
            <a:ext cx="7809241" cy="4234923"/>
          </a:xfrm>
        </p:spPr>
        <p:txBody>
          <a:bodyPr>
            <a:normAutofit/>
          </a:bodyPr>
          <a:lstStyle/>
          <a:p>
            <a:r>
              <a:rPr lang="en-US" sz="2400" b="1" dirty="0" smtClean="0">
                <a:latin typeface="Times New Roman"/>
                <a:cs typeface="Times New Roman"/>
              </a:rPr>
              <a:t>.</a:t>
            </a:r>
            <a:r>
              <a:rPr lang="en-US" sz="2400" dirty="0" smtClean="0">
                <a:latin typeface="Times New Roman"/>
                <a:cs typeface="Times New Roman"/>
              </a:rPr>
              <a:t> </a:t>
            </a:r>
            <a:r>
              <a:rPr lang="en-US" sz="2400" dirty="0" err="1">
                <a:latin typeface="Times New Roman"/>
                <a:cs typeface="Times New Roman"/>
              </a:rPr>
              <a:t>Adoptionism</a:t>
            </a:r>
            <a:r>
              <a:rPr lang="en-US" sz="2400" dirty="0">
                <a:latin typeface="Times New Roman"/>
                <a:cs typeface="Times New Roman"/>
              </a:rPr>
              <a:t> held that Jesus was not really God but merely a man to whom special graces had been given and who achieved a kind of divine status at his baptism. This idea that Christ as a man was only the "adopted" son of God proved to be a persistent heresy. It was condemned by Pope St. Victor </a:t>
            </a:r>
            <a:r>
              <a:rPr lang="en-US" sz="2400" dirty="0" smtClean="0">
                <a:latin typeface="Times New Roman"/>
                <a:cs typeface="Times New Roman"/>
              </a:rPr>
              <a:t>1 (D 199), </a:t>
            </a:r>
            <a:r>
              <a:rPr lang="en-US" sz="2400" dirty="0">
                <a:latin typeface="Times New Roman"/>
                <a:cs typeface="Times New Roman"/>
              </a:rPr>
              <a:t>who excommunicated </a:t>
            </a:r>
            <a:r>
              <a:rPr lang="en-US" sz="2400" dirty="0" err="1">
                <a:latin typeface="Times New Roman"/>
                <a:cs typeface="Times New Roman"/>
              </a:rPr>
              <a:t>Theodotus</a:t>
            </a:r>
            <a:r>
              <a:rPr lang="en-US" sz="2400" dirty="0">
                <a:latin typeface="Times New Roman"/>
                <a:cs typeface="Times New Roman"/>
              </a:rPr>
              <a:t> of Byzantium for </a:t>
            </a:r>
            <a:r>
              <a:rPr lang="en-US" sz="2400" dirty="0" err="1">
                <a:latin typeface="Times New Roman"/>
                <a:cs typeface="Times New Roman"/>
              </a:rPr>
              <a:t>Adoptionism</a:t>
            </a:r>
            <a:r>
              <a:rPr lang="en-US" sz="2400" dirty="0">
                <a:latin typeface="Times New Roman"/>
                <a:cs typeface="Times New Roman"/>
              </a:rPr>
              <a:t>. The same heresy was condemned in 785 and again in 794 by Pope Adrian 1. Revived by Peter Abelard in the twelfth century, </a:t>
            </a:r>
            <a:r>
              <a:rPr lang="en-US" sz="2400" dirty="0" err="1">
                <a:latin typeface="Times New Roman"/>
                <a:cs typeface="Times New Roman"/>
              </a:rPr>
              <a:t>Adoptionism</a:t>
            </a:r>
            <a:r>
              <a:rPr lang="en-US" sz="2400" dirty="0">
                <a:latin typeface="Times New Roman"/>
                <a:cs typeface="Times New Roman"/>
              </a:rPr>
              <a:t> was again condemned by Pope Alexander III in 1177.</a:t>
            </a:r>
          </a:p>
          <a:p>
            <a:endParaRPr lang="en-US" dirty="0"/>
          </a:p>
        </p:txBody>
      </p:sp>
    </p:spTree>
    <p:extLst>
      <p:ext uri="{BB962C8B-B14F-4D97-AF65-F5344CB8AC3E}">
        <p14:creationId xmlns:p14="http://schemas.microsoft.com/office/powerpoint/2010/main" val="1024515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Times New Roman"/>
                <a:cs typeface="Times New Roman"/>
              </a:rPr>
              <a:t>Apollinarianism</a:t>
            </a:r>
            <a:r>
              <a:rPr lang="en-US" b="1" dirty="0">
                <a:latin typeface="Times New Roman"/>
                <a:cs typeface="Times New Roman"/>
              </a:rPr>
              <a:t>.</a:t>
            </a:r>
            <a:r>
              <a:rPr lang="en-US" dirty="0">
                <a:latin typeface="Times New Roman"/>
                <a:cs typeface="Times New Roman"/>
              </a:rPr>
              <a:t> </a:t>
            </a:r>
          </a:p>
        </p:txBody>
      </p:sp>
      <p:sp>
        <p:nvSpPr>
          <p:cNvPr id="3" name="Content Placeholder 2"/>
          <p:cNvSpPr>
            <a:spLocks noGrp="1"/>
          </p:cNvSpPr>
          <p:nvPr>
            <p:ph idx="1"/>
          </p:nvPr>
        </p:nvSpPr>
        <p:spPr>
          <a:xfrm>
            <a:off x="457199" y="2209800"/>
            <a:ext cx="8120730" cy="4163049"/>
          </a:xfrm>
        </p:spPr>
        <p:txBody>
          <a:bodyPr>
            <a:normAutofit/>
          </a:bodyPr>
          <a:lstStyle/>
          <a:p>
            <a:pPr algn="ctr"/>
            <a:r>
              <a:rPr lang="en-US" sz="2800" dirty="0">
                <a:latin typeface="Times New Roman"/>
                <a:cs typeface="Times New Roman"/>
              </a:rPr>
              <a:t>This heretical doctrine of </a:t>
            </a:r>
            <a:r>
              <a:rPr lang="en-US" sz="2800" dirty="0" err="1">
                <a:latin typeface="Times New Roman"/>
                <a:cs typeface="Times New Roman"/>
              </a:rPr>
              <a:t>Apollinaris</a:t>
            </a:r>
            <a:r>
              <a:rPr lang="en-US" sz="2800" dirty="0">
                <a:latin typeface="Times New Roman"/>
                <a:cs typeface="Times New Roman"/>
              </a:rPr>
              <a:t> (310-390), bishop of Laodicea in Asia Minor, held that Christ had a human body but only a sensitive soul-and no rational human mind or human free will, these having been replaced in Christ by the divine Logos, or Word of God. This theory was condemned by Roman synods in 377 and 381 and by the ecumenical Council of Constantinople in the latter year.</a:t>
            </a:r>
          </a:p>
          <a:p>
            <a:endParaRPr lang="en-US" b="1" dirty="0"/>
          </a:p>
        </p:txBody>
      </p:sp>
    </p:spTree>
    <p:extLst>
      <p:ext uri="{BB962C8B-B14F-4D97-AF65-F5344CB8AC3E}">
        <p14:creationId xmlns:p14="http://schemas.microsoft.com/office/powerpoint/2010/main" val="1717291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a:cs typeface="Times New Roman"/>
              </a:rPr>
              <a:t>Arianism.</a:t>
            </a:r>
            <a:r>
              <a:rPr lang="en-US" dirty="0">
                <a:latin typeface="Times New Roman"/>
                <a:cs typeface="Times New Roman"/>
              </a:rPr>
              <a:t> </a:t>
            </a:r>
          </a:p>
        </p:txBody>
      </p:sp>
      <p:sp>
        <p:nvSpPr>
          <p:cNvPr id="3" name="Content Placeholder 2"/>
          <p:cNvSpPr>
            <a:spLocks noGrp="1"/>
          </p:cNvSpPr>
          <p:nvPr>
            <p:ph idx="1"/>
          </p:nvPr>
        </p:nvSpPr>
        <p:spPr>
          <a:xfrm>
            <a:off x="457199" y="2209800"/>
            <a:ext cx="7851118" cy="4229223"/>
          </a:xfrm>
        </p:spPr>
        <p:txBody>
          <a:bodyPr>
            <a:normAutofit/>
          </a:bodyPr>
          <a:lstStyle/>
          <a:p>
            <a:pPr algn="ctr"/>
            <a:r>
              <a:rPr lang="en-US" sz="2400" dirty="0" smtClean="0">
                <a:latin typeface="Times New Roman"/>
                <a:cs typeface="Times New Roman"/>
              </a:rPr>
              <a:t>A </a:t>
            </a:r>
            <a:r>
              <a:rPr lang="en-US" sz="2400" dirty="0">
                <a:latin typeface="Times New Roman"/>
                <a:cs typeface="Times New Roman"/>
              </a:rPr>
              <a:t>major heresy that arose in the fourth century and denied the divinity of Jesus Christ. First effectively advanced by Arius (256-336), a priest of Alexandria, who denied that there were three distinct divine Persons in God. For Arius, there was only one Person, the Father. According to Arian theory, the Son was created ("There was a time when he was not"). Christ was thus a son of God, not by nature, but only by grace and adoption. This theory logically evacuates the doctrine of the Incarnation of God in Christ of all meaning: if God did not become man, then the world has not been redeemed and the faith itself eventually dissolves. </a:t>
            </a:r>
            <a:endParaRPr lang="en-US" sz="2400" dirty="0">
              <a:latin typeface="Times New Roman"/>
              <a:cs typeface="Times New Roman"/>
            </a:endParaRPr>
          </a:p>
        </p:txBody>
      </p:sp>
    </p:spTree>
    <p:extLst>
      <p:ext uri="{BB962C8B-B14F-4D97-AF65-F5344CB8AC3E}">
        <p14:creationId xmlns:p14="http://schemas.microsoft.com/office/powerpoint/2010/main" val="417787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a:cs typeface="Times New Roman"/>
              </a:rPr>
              <a:t>Arianism.</a:t>
            </a:r>
            <a:r>
              <a:rPr lang="en-US" dirty="0">
                <a:latin typeface="Times New Roman"/>
                <a:cs typeface="Times New Roman"/>
              </a:rPr>
              <a:t> </a:t>
            </a:r>
            <a:endParaRPr lang="en-US" dirty="0"/>
          </a:p>
        </p:txBody>
      </p:sp>
      <p:sp>
        <p:nvSpPr>
          <p:cNvPr id="3" name="Content Placeholder 2"/>
          <p:cNvSpPr>
            <a:spLocks noGrp="1"/>
          </p:cNvSpPr>
          <p:nvPr>
            <p:ph idx="1"/>
          </p:nvPr>
        </p:nvSpPr>
        <p:spPr/>
        <p:txBody>
          <a:bodyPr>
            <a:normAutofit lnSpcReduction="10000"/>
          </a:bodyPr>
          <a:lstStyle/>
          <a:p>
            <a:pPr algn="ctr"/>
            <a:r>
              <a:rPr lang="en-US" sz="2400" dirty="0">
                <a:latin typeface="Times New Roman"/>
                <a:cs typeface="Times New Roman"/>
              </a:rPr>
              <a:t>Arianism was formally condemned in 325 by the first ecumenical Council of Nicaea, which formulated and promulgated the original version of the Nicene Creed; but Arianism and Semi-Arianism (see below) nevertheless continued to prevail in its original form in many areas for more than a century. Arianism was combatted by the great St. Athanasius of Alexandria (296-373) among others; but the heresy nevertheless persisted, especially among the barbarians, for several centuries.</a:t>
            </a:r>
          </a:p>
          <a:p>
            <a:endParaRPr lang="en-US" dirty="0"/>
          </a:p>
        </p:txBody>
      </p:sp>
    </p:spTree>
    <p:extLst>
      <p:ext uri="{BB962C8B-B14F-4D97-AF65-F5344CB8AC3E}">
        <p14:creationId xmlns:p14="http://schemas.microsoft.com/office/powerpoint/2010/main" val="381587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err="1">
                <a:latin typeface="Times New Roman"/>
                <a:cs typeface="Times New Roman"/>
              </a:rPr>
              <a:t>Macedonianism</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2400" dirty="0" err="1">
                <a:latin typeface="Times New Roman"/>
                <a:cs typeface="Times New Roman"/>
              </a:rPr>
              <a:t>Macedonius</a:t>
            </a:r>
            <a:r>
              <a:rPr lang="en-US" sz="2400" dirty="0">
                <a:latin typeface="Times New Roman"/>
                <a:cs typeface="Times New Roman"/>
              </a:rPr>
              <a:t> and his followers were </a:t>
            </a:r>
            <a:r>
              <a:rPr lang="en-US" sz="2400" dirty="0">
                <a:latin typeface="Times New Roman"/>
                <a:cs typeface="Times New Roman"/>
                <a:hlinkClick r:id="rId2"/>
              </a:rPr>
              <a:t>semi-Arian, and taught that though the </a:t>
            </a:r>
            <a:r>
              <a:rPr lang="en-US" sz="2400" dirty="0">
                <a:latin typeface="Times New Roman"/>
                <a:cs typeface="Times New Roman"/>
                <a:hlinkClick r:id="rId3"/>
              </a:rPr>
              <a:t>Son was eternal, He was not of one essence (Latin: consubstanciales, Greek: homoousios) with the </a:t>
            </a:r>
            <a:r>
              <a:rPr lang="en-US" sz="2400" dirty="0">
                <a:latin typeface="Times New Roman"/>
                <a:cs typeface="Times New Roman"/>
                <a:hlinkClick r:id="rId4"/>
              </a:rPr>
              <a:t>Father but of like essence (Greek: homoiousios) with the Father. They also taught that the </a:t>
            </a:r>
            <a:r>
              <a:rPr lang="en-US" sz="2400" dirty="0">
                <a:latin typeface="Times New Roman"/>
                <a:cs typeface="Times New Roman"/>
                <a:hlinkClick r:id="rId5"/>
              </a:rPr>
              <a:t>Holy Spirit was not eternal and consubstantial with the Father and the Son but a creation of the Father and an action of the Son. Thus, the Macedonians denied that the Holy Spirit was a </a:t>
            </a:r>
            <a:r>
              <a:rPr lang="en-US" sz="2400" dirty="0">
                <a:latin typeface="Times New Roman"/>
                <a:cs typeface="Times New Roman"/>
                <a:hlinkClick r:id="rId6"/>
              </a:rPr>
              <a:t>hypostasis, or person, of the </a:t>
            </a:r>
            <a:r>
              <a:rPr lang="en-US" sz="2400" dirty="0">
                <a:latin typeface="Times New Roman"/>
                <a:cs typeface="Times New Roman"/>
                <a:hlinkClick r:id="rId7"/>
              </a:rPr>
              <a:t>Holy Trinity.</a:t>
            </a:r>
            <a:endParaRPr lang="en-US" sz="2400" dirty="0">
              <a:latin typeface="Times New Roman"/>
              <a:cs typeface="Times New Roman"/>
            </a:endParaRPr>
          </a:p>
        </p:txBody>
      </p:sp>
    </p:spTree>
    <p:extLst>
      <p:ext uri="{BB962C8B-B14F-4D97-AF65-F5344CB8AC3E}">
        <p14:creationId xmlns:p14="http://schemas.microsoft.com/office/powerpoint/2010/main" val="316916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Times New Roman"/>
                <a:cs typeface="Times New Roman"/>
              </a:rPr>
              <a:t>Donatism</a:t>
            </a:r>
            <a:r>
              <a:rPr lang="en-US" b="1" dirty="0">
                <a:latin typeface="Times New Roman"/>
                <a:cs typeface="Times New Roman"/>
              </a:rPr>
              <a:t>.</a:t>
            </a:r>
            <a:r>
              <a:rPr lang="en-US" dirty="0">
                <a:latin typeface="Times New Roman"/>
                <a:cs typeface="Times New Roman"/>
              </a:rPr>
              <a:t> </a:t>
            </a:r>
          </a:p>
        </p:txBody>
      </p:sp>
      <p:sp>
        <p:nvSpPr>
          <p:cNvPr id="3" name="Content Placeholder 2"/>
          <p:cNvSpPr>
            <a:spLocks noGrp="1"/>
          </p:cNvSpPr>
          <p:nvPr>
            <p:ph idx="1"/>
          </p:nvPr>
        </p:nvSpPr>
        <p:spPr/>
        <p:txBody>
          <a:bodyPr>
            <a:normAutofit fontScale="85000" lnSpcReduction="10000"/>
          </a:bodyPr>
          <a:lstStyle/>
          <a:p>
            <a:r>
              <a:rPr lang="en-US" dirty="0" smtClean="0"/>
              <a:t>A </a:t>
            </a:r>
            <a:r>
              <a:rPr lang="en-US" dirty="0"/>
              <a:t>fourth- and fifth-century African heresy holding that the validity of the sacraments depends upon the moral character of the minister of the sacraments and that sinners cannot be true members of the Church or even tolerated by the Church if their sins are publicly known. </a:t>
            </a:r>
            <a:r>
              <a:rPr lang="en-US" dirty="0" err="1"/>
              <a:t>Donatism</a:t>
            </a:r>
            <a:r>
              <a:rPr lang="en-US" dirty="0"/>
              <a:t> began as a schism when rigorists claimed that a bishop of Carthage, Caecilian (fl. ca. 313), was not a true bishop because he had been ordained by a bishop who had been an apostate under the Diocletian persecution. The </a:t>
            </a:r>
            <a:r>
              <a:rPr lang="en-US" dirty="0" err="1"/>
              <a:t>Donatists</a:t>
            </a:r>
            <a:r>
              <a:rPr lang="en-US" dirty="0"/>
              <a:t> ordained their own bishops, one of whom was </a:t>
            </a:r>
            <a:r>
              <a:rPr lang="en-US" dirty="0" err="1"/>
              <a:t>Donatus</a:t>
            </a:r>
            <a:r>
              <a:rPr lang="en-US" dirty="0"/>
              <a:t>, for whom the heresy is named. </a:t>
            </a:r>
            <a:r>
              <a:rPr lang="en-US" dirty="0" err="1"/>
              <a:t>Donatism</a:t>
            </a:r>
            <a:r>
              <a:rPr lang="en-US" dirty="0"/>
              <a:t> was condemned by Pope Miltiades (311-3 14) and by the (local) Council of Arles in 314, but it nevertheless persisted in North Africa until the Muslim conquest in the seventh century. The great St. Augustine (354-430) wrote extensively against </a:t>
            </a:r>
            <a:r>
              <a:rPr lang="en-US" dirty="0" err="1"/>
              <a:t>Donatism</a:t>
            </a:r>
            <a:r>
              <a:rPr lang="en-US" dirty="0"/>
              <a:t>.</a:t>
            </a:r>
            <a:endParaRPr lang="en-US" dirty="0"/>
          </a:p>
        </p:txBody>
      </p:sp>
    </p:spTree>
    <p:extLst>
      <p:ext uri="{BB962C8B-B14F-4D97-AF65-F5344CB8AC3E}">
        <p14:creationId xmlns:p14="http://schemas.microsoft.com/office/powerpoint/2010/main" val="147828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The roots of the Reformation</a:t>
            </a:r>
            <a:endParaRPr lang="en-US" b="1" u="sng" dirty="0">
              <a:latin typeface="Times New Roman"/>
              <a:cs typeface="Times New Roman"/>
            </a:endParaRPr>
          </a:p>
        </p:txBody>
      </p:sp>
      <p:sp>
        <p:nvSpPr>
          <p:cNvPr id="3" name="Content Placeholder 2"/>
          <p:cNvSpPr>
            <a:spLocks noGrp="1"/>
          </p:cNvSpPr>
          <p:nvPr>
            <p:ph idx="1"/>
          </p:nvPr>
        </p:nvSpPr>
        <p:spPr/>
        <p:txBody>
          <a:bodyPr>
            <a:normAutofit/>
          </a:bodyPr>
          <a:lstStyle/>
          <a:p>
            <a:pPr algn="ctr"/>
            <a:r>
              <a:rPr lang="en-US" sz="3200" dirty="0" err="1" smtClean="0"/>
              <a:t>Pelagianism</a:t>
            </a:r>
            <a:r>
              <a:rPr lang="en-US" sz="3200" dirty="0" smtClean="0"/>
              <a:t> , </a:t>
            </a:r>
            <a:r>
              <a:rPr lang="en-US" sz="3200" dirty="0" err="1" smtClean="0"/>
              <a:t>Augustianism</a:t>
            </a:r>
            <a:r>
              <a:rPr lang="en-US" sz="3200" dirty="0" smtClean="0"/>
              <a:t> , Semi-</a:t>
            </a:r>
            <a:r>
              <a:rPr lang="en-US" sz="3200" dirty="0" err="1" smtClean="0"/>
              <a:t>Pegliansim</a:t>
            </a:r>
            <a:r>
              <a:rPr lang="en-US" sz="3200" dirty="0" smtClean="0"/>
              <a:t> and the Root of Reformation</a:t>
            </a:r>
            <a:endParaRPr lang="en-US" sz="3200" dirty="0"/>
          </a:p>
        </p:txBody>
      </p:sp>
    </p:spTree>
    <p:extLst>
      <p:ext uri="{BB962C8B-B14F-4D97-AF65-F5344CB8AC3E}">
        <p14:creationId xmlns:p14="http://schemas.microsoft.com/office/powerpoint/2010/main" val="2869606693"/>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45</TotalTime>
  <Words>808</Words>
  <Application>Microsoft Macintosh PowerPoint</Application>
  <PresentationFormat>On-screen Show (4:3)</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The Holy Tradition and Schisms</vt:lpstr>
      <vt:lpstr>Summary of the Church Schisms</vt:lpstr>
      <vt:lpstr>Adoptionism</vt:lpstr>
      <vt:lpstr>Apollinarianism. </vt:lpstr>
      <vt:lpstr>Arianism. </vt:lpstr>
      <vt:lpstr>Arianism. </vt:lpstr>
      <vt:lpstr>Macedonianism</vt:lpstr>
      <vt:lpstr>Donatism. </vt:lpstr>
      <vt:lpstr>The roots of the Reformation</vt:lpstr>
      <vt:lpstr>Filioque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Abouna</dc:creator>
  <cp:lastModifiedBy>Abouna</cp:lastModifiedBy>
  <cp:revision>5</cp:revision>
  <dcterms:created xsi:type="dcterms:W3CDTF">2016-09-11T01:33:25Z</dcterms:created>
  <dcterms:modified xsi:type="dcterms:W3CDTF">2016-09-11T02:18:44Z</dcterms:modified>
</cp:coreProperties>
</file>