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69" r:id="rId4"/>
    <p:sldId id="257" r:id="rId5"/>
    <p:sldId id="259" r:id="rId6"/>
    <p:sldId id="260" r:id="rId7"/>
    <p:sldId id="262" r:id="rId8"/>
    <p:sldId id="263" r:id="rId9"/>
    <p:sldId id="272" r:id="rId10"/>
    <p:sldId id="270" r:id="rId11"/>
    <p:sldId id="264" r:id="rId12"/>
    <p:sldId id="265" r:id="rId13"/>
    <p:sldId id="267" r:id="rId14"/>
    <p:sldId id="268" r:id="rId15"/>
    <p:sldId id="27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5" autoAdjust="0"/>
    <p:restoredTop sz="94622" autoAdjust="0"/>
  </p:normalViewPr>
  <p:slideViewPr>
    <p:cSldViewPr snapToGrid="0" snapToObjects="1">
      <p:cViewPr varScale="1">
        <p:scale>
          <a:sx n="83" d="100"/>
          <a:sy n="83" d="100"/>
        </p:scale>
        <p:origin x="-180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07/03/2014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07/03/2014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07/03/2014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07/03/2014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07/03/2014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07/03/2014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07/03/2014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07/03/2014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07/03/2014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07/03/2014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07/03/2014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07/03/2014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07/03/2014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07/03/2014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07/03/2014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07/03/2014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07/03/2014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07/03/2014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07/03/2014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4811" y="4560817"/>
            <a:ext cx="7423235" cy="1048684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/>
              <a:t>The Change (3): From Temptation to Victory </a:t>
            </a:r>
            <a:endParaRPr lang="en-US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9849" y="5843392"/>
            <a:ext cx="5458968" cy="621792"/>
          </a:xfrm>
        </p:spPr>
        <p:txBody>
          <a:bodyPr/>
          <a:lstStyle/>
          <a:p>
            <a:r>
              <a:rPr lang="en-US" b="1" dirty="0" smtClean="0"/>
              <a:t>Temptation Sunday – Great Lent 2014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739" y="385872"/>
            <a:ext cx="5925602" cy="3603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170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The Lord’s Advice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/>
              <a:t> However, this kind does not go out </a:t>
            </a:r>
            <a:r>
              <a:rPr lang="en-US" sz="4800" b="1" dirty="0">
                <a:solidFill>
                  <a:srgbClr val="FF0000"/>
                </a:solidFill>
              </a:rPr>
              <a:t>except by prayer and fasting</a:t>
            </a:r>
            <a:r>
              <a:rPr lang="en-US" sz="4800" dirty="0"/>
              <a:t>.</a:t>
            </a:r>
            <a:r>
              <a:rPr lang="en-US" sz="4800" dirty="0" smtClean="0"/>
              <a:t>” Matt </a:t>
            </a:r>
            <a:r>
              <a:rPr lang="en-US" sz="4800" dirty="0" smtClean="0"/>
              <a:t>17:</a:t>
            </a:r>
            <a:r>
              <a:rPr lang="en-US" sz="4800" dirty="0" smtClean="0"/>
              <a:t>21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4936402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Fasting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2209800"/>
            <a:ext cx="8788400" cy="4461933"/>
          </a:xfrm>
        </p:spPr>
        <p:txBody>
          <a:bodyPr>
            <a:noAutofit/>
          </a:bodyPr>
          <a:lstStyle/>
          <a:p>
            <a:pPr algn="ctr"/>
            <a:r>
              <a:rPr lang="en-US" sz="3200" dirty="0"/>
              <a:t> </a:t>
            </a:r>
            <a:r>
              <a:rPr lang="en-US" sz="3000" i="1" dirty="0"/>
              <a:t>“For, as I have often told you before and now say again even </a:t>
            </a:r>
            <a:r>
              <a:rPr lang="en-US" sz="3000" i="1" dirty="0">
                <a:solidFill>
                  <a:srgbClr val="FF0000"/>
                </a:solidFill>
              </a:rPr>
              <a:t>with tears</a:t>
            </a:r>
            <a:r>
              <a:rPr lang="en-US" sz="3000" i="1" dirty="0"/>
              <a:t>, </a:t>
            </a:r>
            <a:r>
              <a:rPr lang="en-US" sz="3000" b="1" i="1" u="sng" dirty="0">
                <a:solidFill>
                  <a:srgbClr val="FF0000"/>
                </a:solidFill>
              </a:rPr>
              <a:t>many live as enemies of the cross of Christ. </a:t>
            </a:r>
            <a:r>
              <a:rPr lang="en-US" sz="3000" i="1" dirty="0"/>
              <a:t> Their destiny is destruction, </a:t>
            </a:r>
            <a:r>
              <a:rPr lang="en-US" sz="3000" b="1" i="1" dirty="0">
                <a:solidFill>
                  <a:srgbClr val="FF0000"/>
                </a:solidFill>
              </a:rPr>
              <a:t>their god is their stomach</a:t>
            </a:r>
            <a:r>
              <a:rPr lang="en-US" sz="3000" i="1" dirty="0"/>
              <a:t>, and </a:t>
            </a:r>
            <a:r>
              <a:rPr lang="en-US" sz="3000" i="1" dirty="0">
                <a:solidFill>
                  <a:srgbClr val="FF0000"/>
                </a:solidFill>
              </a:rPr>
              <a:t>the glory is their shame.  Their mind is on earthly things</a:t>
            </a:r>
            <a:r>
              <a:rPr lang="en-US" sz="3000" i="1" dirty="0"/>
              <a:t>.” </a:t>
            </a:r>
            <a:r>
              <a:rPr lang="en-US" sz="3000" dirty="0"/>
              <a:t> (Phil. 3:18-19 NIV</a:t>
            </a:r>
            <a:r>
              <a:rPr lang="en-US" sz="3000" dirty="0" smtClean="0"/>
              <a:t>)</a:t>
            </a:r>
          </a:p>
          <a:p>
            <a:pPr algn="ctr"/>
            <a:r>
              <a:rPr lang="en-US" sz="3000" i="1" dirty="0"/>
              <a:t> "A stuffed belly produces fornication, while a mortified stomach leads to purity.</a:t>
            </a:r>
            <a:r>
              <a:rPr lang="en-US" sz="3000" i="1" dirty="0" smtClean="0"/>
              <a:t>”</a:t>
            </a:r>
            <a:r>
              <a:rPr lang="en-US" sz="3000" dirty="0"/>
              <a:t> </a:t>
            </a:r>
            <a:r>
              <a:rPr lang="en-US" sz="3000" dirty="0" smtClean="0"/>
              <a:t>St John </a:t>
            </a:r>
            <a:r>
              <a:rPr lang="en-US" sz="3000" dirty="0" err="1" smtClean="0"/>
              <a:t>Climacus</a:t>
            </a:r>
            <a:endParaRPr lang="en-US" sz="3000" dirty="0" smtClean="0"/>
          </a:p>
          <a:p>
            <a:pPr marL="0" indent="0">
              <a:buNone/>
            </a:pPr>
            <a:endParaRPr lang="en-US" sz="2400" dirty="0"/>
          </a:p>
          <a:p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35428708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Repetitious, Meaningful </a:t>
            </a:r>
            <a:r>
              <a:rPr lang="en-US" b="1" u="sng" dirty="0" smtClean="0"/>
              <a:t>Prayer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603068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St</a:t>
            </a:r>
            <a:r>
              <a:rPr lang="en-US" dirty="0"/>
              <a:t>. John </a:t>
            </a:r>
            <a:r>
              <a:rPr lang="en-US" dirty="0" err="1"/>
              <a:t>Climacus</a:t>
            </a:r>
            <a:r>
              <a:rPr lang="en-US" dirty="0"/>
              <a:t> writes:</a:t>
            </a:r>
          </a:p>
          <a:p>
            <a:pPr algn="ctr"/>
            <a:r>
              <a:rPr lang="en-US" sz="2400" b="1" dirty="0"/>
              <a:t> </a:t>
            </a:r>
            <a:r>
              <a:rPr lang="en-US" sz="2800" b="1" i="1" u="sng" dirty="0" smtClean="0">
                <a:solidFill>
                  <a:srgbClr val="FF0000"/>
                </a:solidFill>
              </a:rPr>
              <a:t>One </a:t>
            </a:r>
            <a:r>
              <a:rPr lang="en-US" sz="2800" b="1" i="1" u="sng" dirty="0">
                <a:solidFill>
                  <a:srgbClr val="FF0000"/>
                </a:solidFill>
              </a:rPr>
              <a:t>phrase on the lips of the tax collector was enough to win God's mercy; one humble request made with faith was enough to save the good thief." </a:t>
            </a:r>
            <a:endParaRPr lang="en-US" sz="2800" b="1" u="sng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4176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The Refusal to </a:t>
            </a:r>
            <a:r>
              <a:rPr lang="en-US" b="1" u="sng" dirty="0" smtClean="0"/>
              <a:t>Despair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sz="4000" b="1" i="1" dirty="0" smtClean="0">
                <a:solidFill>
                  <a:srgbClr val="FF0000"/>
                </a:solidFill>
              </a:rPr>
              <a:t>“</a:t>
            </a:r>
            <a:r>
              <a:rPr lang="en-US" sz="4000" b="1" i="1" dirty="0">
                <a:solidFill>
                  <a:srgbClr val="FF0000"/>
                </a:solidFill>
              </a:rPr>
              <a:t>Repentance is the daughter of hope and the refusal to despair</a:t>
            </a:r>
            <a:r>
              <a:rPr lang="en-US" sz="4000" b="1" i="1" dirty="0"/>
              <a:t>.” </a:t>
            </a:r>
            <a:endParaRPr lang="en-US" sz="4000" b="1" i="1" dirty="0" smtClean="0"/>
          </a:p>
          <a:p>
            <a:pPr marL="0" indent="0" algn="ctr">
              <a:buNone/>
            </a:pPr>
            <a:r>
              <a:rPr lang="en-US" sz="4000" b="1" i="1" dirty="0" smtClean="0"/>
              <a:t>(</a:t>
            </a:r>
            <a:r>
              <a:rPr lang="en-US" sz="4000" b="1" i="1" dirty="0"/>
              <a:t>The penitent stands guilty-but </a:t>
            </a:r>
            <a:r>
              <a:rPr lang="en-US" sz="4000" b="1" i="1" dirty="0" smtClean="0"/>
              <a:t>not disgraced</a:t>
            </a:r>
            <a:r>
              <a:rPr lang="en-US" sz="4000" b="1" i="1" dirty="0"/>
              <a:t>.</a:t>
            </a:r>
            <a:r>
              <a:rPr lang="en-US" sz="4000" b="1" i="1" dirty="0" smtClean="0"/>
              <a:t>)</a:t>
            </a:r>
          </a:p>
          <a:p>
            <a:pPr marL="0" indent="0" algn="ctr">
              <a:buNone/>
            </a:pPr>
            <a:r>
              <a:rPr lang="en-US" sz="4000" b="1" i="1" dirty="0" smtClean="0"/>
              <a:t> St John </a:t>
            </a:r>
            <a:r>
              <a:rPr lang="en-US" sz="4000" b="1" i="1" dirty="0" err="1" smtClean="0"/>
              <a:t>Climacus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0148651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/>
              <a:t>Using the sign of the </a:t>
            </a:r>
            <a:r>
              <a:rPr lang="en-US" b="1" u="sng" dirty="0" smtClean="0"/>
              <a:t>cross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/>
              <a:t> St. Athanasius tells of how St. Anthony fought temptation with the sign of the cross.</a:t>
            </a:r>
          </a:p>
          <a:p>
            <a:pPr algn="ctr"/>
            <a:r>
              <a:rPr lang="en-US" sz="3200" b="1" i="1" dirty="0"/>
              <a:t>“Sign yourselves therefore with the cross, and depart boldly, and let these make sport for themselves.' </a:t>
            </a:r>
            <a:r>
              <a:rPr lang="en-US" sz="3200" b="1" i="1" dirty="0">
                <a:solidFill>
                  <a:srgbClr val="FF0000"/>
                </a:solidFill>
              </a:rPr>
              <a:t>So they departed fortified with the sign of the Cross.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459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914400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/>
              <a:t>The Liturgical  Power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2209800"/>
            <a:ext cx="6508377" cy="3916363"/>
          </a:xfrm>
        </p:spPr>
        <p:txBody>
          <a:bodyPr/>
          <a:lstStyle/>
          <a:p>
            <a:r>
              <a:rPr lang="en-US" sz="3200" b="1" dirty="0" err="1" smtClean="0"/>
              <a:t>Agypia</a:t>
            </a:r>
            <a:r>
              <a:rPr lang="en-US" sz="3200" b="1" dirty="0" smtClean="0"/>
              <a:t> Prayer</a:t>
            </a:r>
          </a:p>
          <a:p>
            <a:r>
              <a:rPr lang="en-US" sz="3200" b="1" dirty="0" smtClean="0"/>
              <a:t>Midnight praise</a:t>
            </a:r>
          </a:p>
          <a:p>
            <a:r>
              <a:rPr lang="en-US" sz="3200" b="1" dirty="0" smtClean="0"/>
              <a:t>St Cyril Fraction</a:t>
            </a:r>
          </a:p>
          <a:p>
            <a:r>
              <a:rPr lang="en-US" sz="3200" b="1" dirty="0" smtClean="0"/>
              <a:t>The Prayer of Reconciliation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37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b="1" u="sng" dirty="0" smtClean="0"/>
              <a:t>The Image</a:t>
            </a:r>
            <a:endParaRPr lang="en-US" sz="4800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7187" y="2057400"/>
            <a:ext cx="3146813" cy="351789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7239" y="2057400"/>
            <a:ext cx="3146813" cy="35178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9574" y="2057400"/>
            <a:ext cx="3146813" cy="35178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2757368"/>
            <a:ext cx="1951596" cy="208556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7066" y="2827866"/>
            <a:ext cx="1951596" cy="2085565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7196667" y="3928533"/>
            <a:ext cx="914400" cy="9144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7653867" y="3064933"/>
            <a:ext cx="9144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Arc 12"/>
          <p:cNvSpPr/>
          <p:nvPr/>
        </p:nvSpPr>
        <p:spPr>
          <a:xfrm>
            <a:off x="7508517" y="2929466"/>
            <a:ext cx="928545" cy="1267236"/>
          </a:xfrm>
          <a:prstGeom prst="arc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00FF"/>
              </a:solidFill>
            </a:endParaRPr>
          </a:p>
        </p:txBody>
      </p:sp>
      <p:sp>
        <p:nvSpPr>
          <p:cNvPr id="14" name="Cloud 13"/>
          <p:cNvSpPr/>
          <p:nvPr/>
        </p:nvSpPr>
        <p:spPr>
          <a:xfrm>
            <a:off x="6587066" y="2912533"/>
            <a:ext cx="822960" cy="822960"/>
          </a:xfrm>
          <a:prstGeom prst="cloud">
            <a:avLst/>
          </a:prstGeom>
          <a:solidFill>
            <a:srgbClr val="0000FF"/>
          </a:solidFill>
          <a:ln>
            <a:solidFill>
              <a:srgbClr val="33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587066" y="3115733"/>
            <a:ext cx="2233825" cy="1625600"/>
          </a:xfrm>
          <a:custGeom>
            <a:avLst/>
            <a:gdLst>
              <a:gd name="connsiteX0" fmla="*/ 1510742 w 2727679"/>
              <a:gd name="connsiteY0" fmla="*/ 1490134 h 1625600"/>
              <a:gd name="connsiteX1" fmla="*/ 1544608 w 2727679"/>
              <a:gd name="connsiteY1" fmla="*/ 1371600 h 1625600"/>
              <a:gd name="connsiteX2" fmla="*/ 1578475 w 2727679"/>
              <a:gd name="connsiteY2" fmla="*/ 1320800 h 1625600"/>
              <a:gd name="connsiteX3" fmla="*/ 1612342 w 2727679"/>
              <a:gd name="connsiteY3" fmla="*/ 1219200 h 1625600"/>
              <a:gd name="connsiteX4" fmla="*/ 1663142 w 2727679"/>
              <a:gd name="connsiteY4" fmla="*/ 1168400 h 1625600"/>
              <a:gd name="connsiteX5" fmla="*/ 1781675 w 2727679"/>
              <a:gd name="connsiteY5" fmla="*/ 1032934 h 1625600"/>
              <a:gd name="connsiteX6" fmla="*/ 1849408 w 2727679"/>
              <a:gd name="connsiteY6" fmla="*/ 965200 h 1625600"/>
              <a:gd name="connsiteX7" fmla="*/ 2018742 w 2727679"/>
              <a:gd name="connsiteY7" fmla="*/ 880534 h 1625600"/>
              <a:gd name="connsiteX8" fmla="*/ 2391275 w 2727679"/>
              <a:gd name="connsiteY8" fmla="*/ 931334 h 1625600"/>
              <a:gd name="connsiteX9" fmla="*/ 2509808 w 2727679"/>
              <a:gd name="connsiteY9" fmla="*/ 982134 h 1625600"/>
              <a:gd name="connsiteX10" fmla="*/ 2662208 w 2727679"/>
              <a:gd name="connsiteY10" fmla="*/ 1117600 h 1625600"/>
              <a:gd name="connsiteX11" fmla="*/ 2679142 w 2727679"/>
              <a:gd name="connsiteY11" fmla="*/ 1168400 h 1625600"/>
              <a:gd name="connsiteX12" fmla="*/ 2696075 w 2727679"/>
              <a:gd name="connsiteY12" fmla="*/ 1320800 h 1625600"/>
              <a:gd name="connsiteX13" fmla="*/ 2594475 w 2727679"/>
              <a:gd name="connsiteY13" fmla="*/ 1337734 h 1625600"/>
              <a:gd name="connsiteX14" fmla="*/ 2442075 w 2727679"/>
              <a:gd name="connsiteY14" fmla="*/ 1388534 h 1625600"/>
              <a:gd name="connsiteX15" fmla="*/ 2323542 w 2727679"/>
              <a:gd name="connsiteY15" fmla="*/ 1405467 h 1625600"/>
              <a:gd name="connsiteX16" fmla="*/ 2221942 w 2727679"/>
              <a:gd name="connsiteY16" fmla="*/ 1439334 h 1625600"/>
              <a:gd name="connsiteX17" fmla="*/ 2018742 w 2727679"/>
              <a:gd name="connsiteY17" fmla="*/ 1473200 h 1625600"/>
              <a:gd name="connsiteX18" fmla="*/ 1527675 w 2727679"/>
              <a:gd name="connsiteY18" fmla="*/ 1456267 h 1625600"/>
              <a:gd name="connsiteX19" fmla="*/ 1375275 w 2727679"/>
              <a:gd name="connsiteY19" fmla="*/ 1388534 h 1625600"/>
              <a:gd name="connsiteX20" fmla="*/ 1239808 w 2727679"/>
              <a:gd name="connsiteY20" fmla="*/ 1354667 h 1625600"/>
              <a:gd name="connsiteX21" fmla="*/ 1121275 w 2727679"/>
              <a:gd name="connsiteY21" fmla="*/ 1320800 h 1625600"/>
              <a:gd name="connsiteX22" fmla="*/ 1019675 w 2727679"/>
              <a:gd name="connsiteY22" fmla="*/ 1286934 h 1625600"/>
              <a:gd name="connsiteX23" fmla="*/ 985808 w 2727679"/>
              <a:gd name="connsiteY23" fmla="*/ 1236134 h 1625600"/>
              <a:gd name="connsiteX24" fmla="*/ 1155142 w 2727679"/>
              <a:gd name="connsiteY24" fmla="*/ 1016000 h 1625600"/>
              <a:gd name="connsiteX25" fmla="*/ 1273675 w 2727679"/>
              <a:gd name="connsiteY25" fmla="*/ 948267 h 1625600"/>
              <a:gd name="connsiteX26" fmla="*/ 1392208 w 2727679"/>
              <a:gd name="connsiteY26" fmla="*/ 914400 h 1625600"/>
              <a:gd name="connsiteX27" fmla="*/ 1510742 w 2727679"/>
              <a:gd name="connsiteY27" fmla="*/ 880534 h 1625600"/>
              <a:gd name="connsiteX28" fmla="*/ 1764742 w 2727679"/>
              <a:gd name="connsiteY28" fmla="*/ 897467 h 1625600"/>
              <a:gd name="connsiteX29" fmla="*/ 1832475 w 2727679"/>
              <a:gd name="connsiteY29" fmla="*/ 914400 h 1625600"/>
              <a:gd name="connsiteX30" fmla="*/ 1951008 w 2727679"/>
              <a:gd name="connsiteY30" fmla="*/ 965200 h 1625600"/>
              <a:gd name="connsiteX31" fmla="*/ 2120342 w 2727679"/>
              <a:gd name="connsiteY31" fmla="*/ 1151467 h 1625600"/>
              <a:gd name="connsiteX32" fmla="*/ 2103408 w 2727679"/>
              <a:gd name="connsiteY32" fmla="*/ 1286934 h 1625600"/>
              <a:gd name="connsiteX33" fmla="*/ 1900208 w 2727679"/>
              <a:gd name="connsiteY33" fmla="*/ 1337734 h 1625600"/>
              <a:gd name="connsiteX34" fmla="*/ 1561542 w 2727679"/>
              <a:gd name="connsiteY34" fmla="*/ 1439334 h 1625600"/>
              <a:gd name="connsiteX35" fmla="*/ 918075 w 2727679"/>
              <a:gd name="connsiteY35" fmla="*/ 1524000 h 1625600"/>
              <a:gd name="connsiteX36" fmla="*/ 681008 w 2727679"/>
              <a:gd name="connsiteY36" fmla="*/ 1557867 h 1625600"/>
              <a:gd name="connsiteX37" fmla="*/ 291542 w 2727679"/>
              <a:gd name="connsiteY37" fmla="*/ 1625600 h 1625600"/>
              <a:gd name="connsiteX38" fmla="*/ 20608 w 2727679"/>
              <a:gd name="connsiteY38" fmla="*/ 1591734 h 1625600"/>
              <a:gd name="connsiteX39" fmla="*/ 37542 w 2727679"/>
              <a:gd name="connsiteY39" fmla="*/ 1422400 h 1625600"/>
              <a:gd name="connsiteX40" fmla="*/ 240742 w 2727679"/>
              <a:gd name="connsiteY40" fmla="*/ 1117600 h 1625600"/>
              <a:gd name="connsiteX41" fmla="*/ 579408 w 2727679"/>
              <a:gd name="connsiteY41" fmla="*/ 711200 h 1625600"/>
              <a:gd name="connsiteX42" fmla="*/ 1138208 w 2727679"/>
              <a:gd name="connsiteY42" fmla="*/ 254000 h 1625600"/>
              <a:gd name="connsiteX43" fmla="*/ 1561542 w 2727679"/>
              <a:gd name="connsiteY43" fmla="*/ 50800 h 1625600"/>
              <a:gd name="connsiteX44" fmla="*/ 1663142 w 2727679"/>
              <a:gd name="connsiteY44" fmla="*/ 0 h 1625600"/>
              <a:gd name="connsiteX45" fmla="*/ 1730875 w 2727679"/>
              <a:gd name="connsiteY45" fmla="*/ 50800 h 1625600"/>
              <a:gd name="connsiteX46" fmla="*/ 1476875 w 2727679"/>
              <a:gd name="connsiteY46" fmla="*/ 440267 h 1625600"/>
              <a:gd name="connsiteX47" fmla="*/ 1358342 w 2727679"/>
              <a:gd name="connsiteY47" fmla="*/ 592667 h 1625600"/>
              <a:gd name="connsiteX48" fmla="*/ 1222875 w 2727679"/>
              <a:gd name="connsiteY48" fmla="*/ 728134 h 1625600"/>
              <a:gd name="connsiteX49" fmla="*/ 1392208 w 2727679"/>
              <a:gd name="connsiteY49" fmla="*/ 677334 h 1625600"/>
              <a:gd name="connsiteX50" fmla="*/ 1595408 w 2727679"/>
              <a:gd name="connsiteY50" fmla="*/ 609600 h 1625600"/>
              <a:gd name="connsiteX51" fmla="*/ 1697008 w 2727679"/>
              <a:gd name="connsiteY51" fmla="*/ 592667 h 1625600"/>
              <a:gd name="connsiteX52" fmla="*/ 1815542 w 2727679"/>
              <a:gd name="connsiteY52" fmla="*/ 558800 h 1625600"/>
              <a:gd name="connsiteX53" fmla="*/ 1883275 w 2727679"/>
              <a:gd name="connsiteY53" fmla="*/ 592667 h 1625600"/>
              <a:gd name="connsiteX54" fmla="*/ 1459942 w 2727679"/>
              <a:gd name="connsiteY54" fmla="*/ 1185334 h 1625600"/>
              <a:gd name="connsiteX55" fmla="*/ 1205942 w 2727679"/>
              <a:gd name="connsiteY55" fmla="*/ 1422400 h 1625600"/>
              <a:gd name="connsiteX56" fmla="*/ 1138208 w 2727679"/>
              <a:gd name="connsiteY56" fmla="*/ 1490134 h 1625600"/>
              <a:gd name="connsiteX57" fmla="*/ 1273675 w 2727679"/>
              <a:gd name="connsiteY57" fmla="*/ 1337734 h 1625600"/>
              <a:gd name="connsiteX58" fmla="*/ 1324475 w 2727679"/>
              <a:gd name="connsiteY58" fmla="*/ 1320800 h 1625600"/>
              <a:gd name="connsiteX59" fmla="*/ 1527675 w 2727679"/>
              <a:gd name="connsiteY59" fmla="*/ 1049867 h 1625600"/>
              <a:gd name="connsiteX60" fmla="*/ 1663142 w 2727679"/>
              <a:gd name="connsiteY60" fmla="*/ 880534 h 1625600"/>
              <a:gd name="connsiteX61" fmla="*/ 1595408 w 2727679"/>
              <a:gd name="connsiteY61" fmla="*/ 1032934 h 1625600"/>
              <a:gd name="connsiteX62" fmla="*/ 1510742 w 2727679"/>
              <a:gd name="connsiteY62" fmla="*/ 1100667 h 1625600"/>
              <a:gd name="connsiteX63" fmla="*/ 1324475 w 2727679"/>
              <a:gd name="connsiteY63" fmla="*/ 1151467 h 1625600"/>
              <a:gd name="connsiteX64" fmla="*/ 1239808 w 2727679"/>
              <a:gd name="connsiteY64" fmla="*/ 1168400 h 1625600"/>
              <a:gd name="connsiteX65" fmla="*/ 1222875 w 2727679"/>
              <a:gd name="connsiteY65" fmla="*/ 863600 h 1625600"/>
              <a:gd name="connsiteX66" fmla="*/ 1781675 w 2727679"/>
              <a:gd name="connsiteY66" fmla="*/ 423334 h 1625600"/>
              <a:gd name="connsiteX67" fmla="*/ 2018742 w 2727679"/>
              <a:gd name="connsiteY67" fmla="*/ 355600 h 1625600"/>
              <a:gd name="connsiteX68" fmla="*/ 2103408 w 2727679"/>
              <a:gd name="connsiteY68" fmla="*/ 389467 h 1625600"/>
              <a:gd name="connsiteX69" fmla="*/ 1832475 w 2727679"/>
              <a:gd name="connsiteY69" fmla="*/ 762000 h 1625600"/>
              <a:gd name="connsiteX70" fmla="*/ 1375275 w 2727679"/>
              <a:gd name="connsiteY70" fmla="*/ 1134534 h 1625600"/>
              <a:gd name="connsiteX71" fmla="*/ 1121275 w 2727679"/>
              <a:gd name="connsiteY71" fmla="*/ 1253067 h 1625600"/>
              <a:gd name="connsiteX72" fmla="*/ 968875 w 2727679"/>
              <a:gd name="connsiteY72" fmla="*/ 1303867 h 1625600"/>
              <a:gd name="connsiteX73" fmla="*/ 850342 w 2727679"/>
              <a:gd name="connsiteY73" fmla="*/ 1320800 h 1625600"/>
              <a:gd name="connsiteX74" fmla="*/ 782608 w 2727679"/>
              <a:gd name="connsiteY74" fmla="*/ 1337734 h 1625600"/>
              <a:gd name="connsiteX75" fmla="*/ 748742 w 2727679"/>
              <a:gd name="connsiteY75" fmla="*/ 1253067 h 1625600"/>
              <a:gd name="connsiteX76" fmla="*/ 985808 w 2727679"/>
              <a:gd name="connsiteY76" fmla="*/ 931334 h 1625600"/>
              <a:gd name="connsiteX77" fmla="*/ 1172075 w 2727679"/>
              <a:gd name="connsiteY77" fmla="*/ 829734 h 1625600"/>
              <a:gd name="connsiteX78" fmla="*/ 1426075 w 2727679"/>
              <a:gd name="connsiteY78" fmla="*/ 745067 h 1625600"/>
              <a:gd name="connsiteX79" fmla="*/ 1527675 w 2727679"/>
              <a:gd name="connsiteY79" fmla="*/ 728134 h 1625600"/>
              <a:gd name="connsiteX80" fmla="*/ 1324475 w 2727679"/>
              <a:gd name="connsiteY80" fmla="*/ 982134 h 1625600"/>
              <a:gd name="connsiteX81" fmla="*/ 1087408 w 2727679"/>
              <a:gd name="connsiteY81" fmla="*/ 1117600 h 1625600"/>
              <a:gd name="connsiteX82" fmla="*/ 647142 w 2727679"/>
              <a:gd name="connsiteY82" fmla="*/ 1236134 h 1625600"/>
              <a:gd name="connsiteX83" fmla="*/ 460875 w 2727679"/>
              <a:gd name="connsiteY83" fmla="*/ 1286934 h 1625600"/>
              <a:gd name="connsiteX84" fmla="*/ 359275 w 2727679"/>
              <a:gd name="connsiteY84" fmla="*/ 1270000 h 1625600"/>
              <a:gd name="connsiteX85" fmla="*/ 460875 w 2727679"/>
              <a:gd name="connsiteY85" fmla="*/ 1100667 h 1625600"/>
              <a:gd name="connsiteX86" fmla="*/ 816475 w 2727679"/>
              <a:gd name="connsiteY86" fmla="*/ 795867 h 1625600"/>
              <a:gd name="connsiteX87" fmla="*/ 1138208 w 2727679"/>
              <a:gd name="connsiteY87" fmla="*/ 643467 h 1625600"/>
              <a:gd name="connsiteX88" fmla="*/ 1866342 w 2727679"/>
              <a:gd name="connsiteY88" fmla="*/ 457200 h 1625600"/>
              <a:gd name="connsiteX89" fmla="*/ 2238875 w 2727679"/>
              <a:gd name="connsiteY89" fmla="*/ 474134 h 1625600"/>
              <a:gd name="connsiteX90" fmla="*/ 2069542 w 2727679"/>
              <a:gd name="connsiteY90" fmla="*/ 626534 h 1625600"/>
              <a:gd name="connsiteX91" fmla="*/ 1730875 w 2727679"/>
              <a:gd name="connsiteY91" fmla="*/ 812800 h 1625600"/>
              <a:gd name="connsiteX92" fmla="*/ 1358342 w 2727679"/>
              <a:gd name="connsiteY92" fmla="*/ 982134 h 1625600"/>
              <a:gd name="connsiteX93" fmla="*/ 714875 w 2727679"/>
              <a:gd name="connsiteY93" fmla="*/ 1100667 h 1625600"/>
              <a:gd name="connsiteX94" fmla="*/ 528608 w 2727679"/>
              <a:gd name="connsiteY94" fmla="*/ 1134534 h 1625600"/>
              <a:gd name="connsiteX95" fmla="*/ 376208 w 2727679"/>
              <a:gd name="connsiteY95" fmla="*/ 1066800 h 1625600"/>
              <a:gd name="connsiteX96" fmla="*/ 867275 w 2727679"/>
              <a:gd name="connsiteY96" fmla="*/ 863600 h 1625600"/>
              <a:gd name="connsiteX97" fmla="*/ 1358342 w 2727679"/>
              <a:gd name="connsiteY97" fmla="*/ 897467 h 1625600"/>
              <a:gd name="connsiteX98" fmla="*/ 1341408 w 2727679"/>
              <a:gd name="connsiteY98" fmla="*/ 1117600 h 1625600"/>
              <a:gd name="connsiteX99" fmla="*/ 1104342 w 2727679"/>
              <a:gd name="connsiteY99" fmla="*/ 1253067 h 1625600"/>
              <a:gd name="connsiteX100" fmla="*/ 494742 w 2727679"/>
              <a:gd name="connsiteY100" fmla="*/ 1354667 h 1625600"/>
              <a:gd name="connsiteX101" fmla="*/ 393142 w 2727679"/>
              <a:gd name="connsiteY101" fmla="*/ 1303867 h 1625600"/>
              <a:gd name="connsiteX102" fmla="*/ 410075 w 2727679"/>
              <a:gd name="connsiteY102" fmla="*/ 1253067 h 1625600"/>
              <a:gd name="connsiteX103" fmla="*/ 596342 w 2727679"/>
              <a:gd name="connsiteY103" fmla="*/ 1117600 h 1625600"/>
              <a:gd name="connsiteX104" fmla="*/ 935008 w 2727679"/>
              <a:gd name="connsiteY104" fmla="*/ 999067 h 1625600"/>
              <a:gd name="connsiteX105" fmla="*/ 1087408 w 2727679"/>
              <a:gd name="connsiteY105" fmla="*/ 1016000 h 1625600"/>
              <a:gd name="connsiteX106" fmla="*/ 951942 w 2727679"/>
              <a:gd name="connsiteY106" fmla="*/ 1202267 h 1625600"/>
              <a:gd name="connsiteX107" fmla="*/ 901142 w 2727679"/>
              <a:gd name="connsiteY107" fmla="*/ 1236134 h 1625600"/>
              <a:gd name="connsiteX108" fmla="*/ 935008 w 2727679"/>
              <a:gd name="connsiteY108" fmla="*/ 1100667 h 1625600"/>
              <a:gd name="connsiteX109" fmla="*/ 1104342 w 2727679"/>
              <a:gd name="connsiteY109" fmla="*/ 812800 h 1625600"/>
              <a:gd name="connsiteX110" fmla="*/ 1239808 w 2727679"/>
              <a:gd name="connsiteY110" fmla="*/ 694267 h 1625600"/>
              <a:gd name="connsiteX111" fmla="*/ 1273675 w 2727679"/>
              <a:gd name="connsiteY111" fmla="*/ 643467 h 1625600"/>
              <a:gd name="connsiteX112" fmla="*/ 1205942 w 2727679"/>
              <a:gd name="connsiteY112" fmla="*/ 237067 h 1625600"/>
              <a:gd name="connsiteX113" fmla="*/ 1155142 w 2727679"/>
              <a:gd name="connsiteY113" fmla="*/ 152400 h 1625600"/>
              <a:gd name="connsiteX114" fmla="*/ 1189008 w 2727679"/>
              <a:gd name="connsiteY114" fmla="*/ 50800 h 1625600"/>
              <a:gd name="connsiteX115" fmla="*/ 1663142 w 2727679"/>
              <a:gd name="connsiteY115" fmla="*/ 372534 h 1625600"/>
              <a:gd name="connsiteX116" fmla="*/ 1832475 w 2727679"/>
              <a:gd name="connsiteY116" fmla="*/ 457200 h 1625600"/>
              <a:gd name="connsiteX117" fmla="*/ 1883275 w 2727679"/>
              <a:gd name="connsiteY117" fmla="*/ 491067 h 1625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727679" h="1625600">
                <a:moveTo>
                  <a:pt x="1510742" y="1490134"/>
                </a:moveTo>
                <a:cubicBezTo>
                  <a:pt x="1522031" y="1450623"/>
                  <a:pt x="1529347" y="1409753"/>
                  <a:pt x="1544608" y="1371600"/>
                </a:cubicBezTo>
                <a:cubicBezTo>
                  <a:pt x="1552166" y="1352704"/>
                  <a:pt x="1570209" y="1339397"/>
                  <a:pt x="1578475" y="1320800"/>
                </a:cubicBezTo>
                <a:cubicBezTo>
                  <a:pt x="1592974" y="1288178"/>
                  <a:pt x="1595005" y="1250406"/>
                  <a:pt x="1612342" y="1219200"/>
                </a:cubicBezTo>
                <a:cubicBezTo>
                  <a:pt x="1623972" y="1198266"/>
                  <a:pt x="1648440" y="1187303"/>
                  <a:pt x="1663142" y="1168400"/>
                </a:cubicBezTo>
                <a:cubicBezTo>
                  <a:pt x="1856941" y="919229"/>
                  <a:pt x="1639620" y="1154696"/>
                  <a:pt x="1781675" y="1032934"/>
                </a:cubicBezTo>
                <a:cubicBezTo>
                  <a:pt x="1805918" y="1012154"/>
                  <a:pt x="1824475" y="985146"/>
                  <a:pt x="1849408" y="965200"/>
                </a:cubicBezTo>
                <a:cubicBezTo>
                  <a:pt x="1941047" y="891889"/>
                  <a:pt x="1928288" y="903147"/>
                  <a:pt x="2018742" y="880534"/>
                </a:cubicBezTo>
                <a:cubicBezTo>
                  <a:pt x="2288448" y="898514"/>
                  <a:pt x="2203402" y="874972"/>
                  <a:pt x="2391275" y="931334"/>
                </a:cubicBezTo>
                <a:cubicBezTo>
                  <a:pt x="2425531" y="941611"/>
                  <a:pt x="2483374" y="960986"/>
                  <a:pt x="2509808" y="982134"/>
                </a:cubicBezTo>
                <a:cubicBezTo>
                  <a:pt x="2799759" y="1214096"/>
                  <a:pt x="2497638" y="1007889"/>
                  <a:pt x="2662208" y="1117600"/>
                </a:cubicBezTo>
                <a:cubicBezTo>
                  <a:pt x="2667853" y="1134533"/>
                  <a:pt x="2671160" y="1152435"/>
                  <a:pt x="2679142" y="1168400"/>
                </a:cubicBezTo>
                <a:cubicBezTo>
                  <a:pt x="2703201" y="1216518"/>
                  <a:pt x="2765028" y="1251846"/>
                  <a:pt x="2696075" y="1320800"/>
                </a:cubicBezTo>
                <a:cubicBezTo>
                  <a:pt x="2671797" y="1345078"/>
                  <a:pt x="2628142" y="1331001"/>
                  <a:pt x="2594475" y="1337734"/>
                </a:cubicBezTo>
                <a:cubicBezTo>
                  <a:pt x="2350349" y="1386560"/>
                  <a:pt x="2740222" y="1313997"/>
                  <a:pt x="2442075" y="1388534"/>
                </a:cubicBezTo>
                <a:cubicBezTo>
                  <a:pt x="2403355" y="1398214"/>
                  <a:pt x="2363053" y="1399823"/>
                  <a:pt x="2323542" y="1405467"/>
                </a:cubicBezTo>
                <a:cubicBezTo>
                  <a:pt x="2289675" y="1416756"/>
                  <a:pt x="2256791" y="1431590"/>
                  <a:pt x="2221942" y="1439334"/>
                </a:cubicBezTo>
                <a:cubicBezTo>
                  <a:pt x="2154910" y="1454230"/>
                  <a:pt x="2018742" y="1473200"/>
                  <a:pt x="2018742" y="1473200"/>
                </a:cubicBezTo>
                <a:cubicBezTo>
                  <a:pt x="1855053" y="1467556"/>
                  <a:pt x="1690827" y="1470663"/>
                  <a:pt x="1527675" y="1456267"/>
                </a:cubicBezTo>
                <a:cubicBezTo>
                  <a:pt x="1479359" y="1452004"/>
                  <a:pt x="1420545" y="1403624"/>
                  <a:pt x="1375275" y="1388534"/>
                </a:cubicBezTo>
                <a:cubicBezTo>
                  <a:pt x="1331118" y="1373815"/>
                  <a:pt x="1283965" y="1369386"/>
                  <a:pt x="1239808" y="1354667"/>
                </a:cubicBezTo>
                <a:cubicBezTo>
                  <a:pt x="1069084" y="1297760"/>
                  <a:pt x="1333899" y="1384587"/>
                  <a:pt x="1121275" y="1320800"/>
                </a:cubicBezTo>
                <a:cubicBezTo>
                  <a:pt x="1087082" y="1310542"/>
                  <a:pt x="1019675" y="1286934"/>
                  <a:pt x="1019675" y="1286934"/>
                </a:cubicBezTo>
                <a:cubicBezTo>
                  <a:pt x="1008386" y="1270001"/>
                  <a:pt x="985808" y="1256485"/>
                  <a:pt x="985808" y="1236134"/>
                </a:cubicBezTo>
                <a:cubicBezTo>
                  <a:pt x="985808" y="1155468"/>
                  <a:pt x="1119160" y="1039988"/>
                  <a:pt x="1155142" y="1016000"/>
                </a:cubicBezTo>
                <a:cubicBezTo>
                  <a:pt x="1206157" y="981990"/>
                  <a:pt x="1213524" y="974046"/>
                  <a:pt x="1273675" y="948267"/>
                </a:cubicBezTo>
                <a:cubicBezTo>
                  <a:pt x="1314267" y="930870"/>
                  <a:pt x="1349255" y="926673"/>
                  <a:pt x="1392208" y="914400"/>
                </a:cubicBezTo>
                <a:cubicBezTo>
                  <a:pt x="1562207" y="865828"/>
                  <a:pt x="1299060" y="933453"/>
                  <a:pt x="1510742" y="880534"/>
                </a:cubicBezTo>
                <a:cubicBezTo>
                  <a:pt x="1595409" y="886178"/>
                  <a:pt x="1680354" y="888584"/>
                  <a:pt x="1764742" y="897467"/>
                </a:cubicBezTo>
                <a:cubicBezTo>
                  <a:pt x="1787887" y="899903"/>
                  <a:pt x="1810098" y="908006"/>
                  <a:pt x="1832475" y="914400"/>
                </a:cubicBezTo>
                <a:cubicBezTo>
                  <a:pt x="1890607" y="931009"/>
                  <a:pt x="1890806" y="935100"/>
                  <a:pt x="1951008" y="965200"/>
                </a:cubicBezTo>
                <a:cubicBezTo>
                  <a:pt x="2100866" y="1115058"/>
                  <a:pt x="2051052" y="1047533"/>
                  <a:pt x="2120342" y="1151467"/>
                </a:cubicBezTo>
                <a:cubicBezTo>
                  <a:pt x="2114697" y="1196623"/>
                  <a:pt x="2126821" y="1247912"/>
                  <a:pt x="2103408" y="1286934"/>
                </a:cubicBezTo>
                <a:cubicBezTo>
                  <a:pt x="2082868" y="1321168"/>
                  <a:pt x="1915970" y="1335482"/>
                  <a:pt x="1900208" y="1337734"/>
                </a:cubicBezTo>
                <a:cubicBezTo>
                  <a:pt x="1787319" y="1371601"/>
                  <a:pt x="1677921" y="1420713"/>
                  <a:pt x="1561542" y="1439334"/>
                </a:cubicBezTo>
                <a:cubicBezTo>
                  <a:pt x="573106" y="1597483"/>
                  <a:pt x="1534288" y="1455532"/>
                  <a:pt x="918075" y="1524000"/>
                </a:cubicBezTo>
                <a:cubicBezTo>
                  <a:pt x="838739" y="1532815"/>
                  <a:pt x="759803" y="1545089"/>
                  <a:pt x="681008" y="1557867"/>
                </a:cubicBezTo>
                <a:cubicBezTo>
                  <a:pt x="550936" y="1578960"/>
                  <a:pt x="291542" y="1625600"/>
                  <a:pt x="291542" y="1625600"/>
                </a:cubicBezTo>
                <a:lnTo>
                  <a:pt x="20608" y="1591734"/>
                </a:lnTo>
                <a:cubicBezTo>
                  <a:pt x="-23688" y="1556297"/>
                  <a:pt x="13654" y="1473851"/>
                  <a:pt x="37542" y="1422400"/>
                </a:cubicBezTo>
                <a:cubicBezTo>
                  <a:pt x="88963" y="1311647"/>
                  <a:pt x="166739" y="1214729"/>
                  <a:pt x="240742" y="1117600"/>
                </a:cubicBezTo>
                <a:cubicBezTo>
                  <a:pt x="347610" y="977335"/>
                  <a:pt x="458042" y="839127"/>
                  <a:pt x="579408" y="711200"/>
                </a:cubicBezTo>
                <a:cubicBezTo>
                  <a:pt x="705273" y="578532"/>
                  <a:pt x="982486" y="361059"/>
                  <a:pt x="1138208" y="254000"/>
                </a:cubicBezTo>
                <a:cubicBezTo>
                  <a:pt x="1410948" y="66492"/>
                  <a:pt x="1325859" y="103174"/>
                  <a:pt x="1561542" y="50800"/>
                </a:cubicBezTo>
                <a:cubicBezTo>
                  <a:pt x="1595409" y="33867"/>
                  <a:pt x="1625278" y="0"/>
                  <a:pt x="1663142" y="0"/>
                </a:cubicBezTo>
                <a:cubicBezTo>
                  <a:pt x="1691364" y="0"/>
                  <a:pt x="1734376" y="22796"/>
                  <a:pt x="1730875" y="50800"/>
                </a:cubicBezTo>
                <a:cubicBezTo>
                  <a:pt x="1709234" y="223928"/>
                  <a:pt x="1578304" y="319820"/>
                  <a:pt x="1476875" y="440267"/>
                </a:cubicBezTo>
                <a:cubicBezTo>
                  <a:pt x="1435421" y="489494"/>
                  <a:pt x="1400922" y="544410"/>
                  <a:pt x="1358342" y="592667"/>
                </a:cubicBezTo>
                <a:cubicBezTo>
                  <a:pt x="1316091" y="640551"/>
                  <a:pt x="1161708" y="746484"/>
                  <a:pt x="1222875" y="728134"/>
                </a:cubicBezTo>
                <a:lnTo>
                  <a:pt x="1392208" y="677334"/>
                </a:lnTo>
                <a:cubicBezTo>
                  <a:pt x="1460244" y="655686"/>
                  <a:pt x="1526615" y="628709"/>
                  <a:pt x="1595408" y="609600"/>
                </a:cubicBezTo>
                <a:cubicBezTo>
                  <a:pt x="1628489" y="600411"/>
                  <a:pt x="1663553" y="600387"/>
                  <a:pt x="1697008" y="592667"/>
                </a:cubicBezTo>
                <a:cubicBezTo>
                  <a:pt x="1737048" y="583427"/>
                  <a:pt x="1776031" y="570089"/>
                  <a:pt x="1815542" y="558800"/>
                </a:cubicBezTo>
                <a:cubicBezTo>
                  <a:pt x="1838120" y="570089"/>
                  <a:pt x="1892984" y="569366"/>
                  <a:pt x="1883275" y="592667"/>
                </a:cubicBezTo>
                <a:cubicBezTo>
                  <a:pt x="1805708" y="778827"/>
                  <a:pt x="1603422" y="1027506"/>
                  <a:pt x="1459942" y="1185334"/>
                </a:cubicBezTo>
                <a:cubicBezTo>
                  <a:pt x="1282984" y="1379988"/>
                  <a:pt x="1358674" y="1284942"/>
                  <a:pt x="1205942" y="1422400"/>
                </a:cubicBezTo>
                <a:cubicBezTo>
                  <a:pt x="1182208" y="1443760"/>
                  <a:pt x="1138208" y="1522064"/>
                  <a:pt x="1138208" y="1490134"/>
                </a:cubicBezTo>
                <a:cubicBezTo>
                  <a:pt x="1138208" y="1398041"/>
                  <a:pt x="1209757" y="1365127"/>
                  <a:pt x="1273675" y="1337734"/>
                </a:cubicBezTo>
                <a:cubicBezTo>
                  <a:pt x="1290081" y="1330703"/>
                  <a:pt x="1307542" y="1326445"/>
                  <a:pt x="1324475" y="1320800"/>
                </a:cubicBezTo>
                <a:cubicBezTo>
                  <a:pt x="1324475" y="1320800"/>
                  <a:pt x="1465056" y="1143796"/>
                  <a:pt x="1527675" y="1049867"/>
                </a:cubicBezTo>
                <a:cubicBezTo>
                  <a:pt x="1613119" y="921700"/>
                  <a:pt x="1566627" y="977048"/>
                  <a:pt x="1663142" y="880534"/>
                </a:cubicBezTo>
                <a:cubicBezTo>
                  <a:pt x="1640564" y="931334"/>
                  <a:pt x="1627051" y="987227"/>
                  <a:pt x="1595408" y="1032934"/>
                </a:cubicBezTo>
                <a:cubicBezTo>
                  <a:pt x="1574836" y="1062650"/>
                  <a:pt x="1541733" y="1082072"/>
                  <a:pt x="1510742" y="1100667"/>
                </a:cubicBezTo>
                <a:cubicBezTo>
                  <a:pt x="1445714" y="1139684"/>
                  <a:pt x="1397867" y="1138123"/>
                  <a:pt x="1324475" y="1151467"/>
                </a:cubicBezTo>
                <a:cubicBezTo>
                  <a:pt x="1296158" y="1156615"/>
                  <a:pt x="1268030" y="1162756"/>
                  <a:pt x="1239808" y="1168400"/>
                </a:cubicBezTo>
                <a:cubicBezTo>
                  <a:pt x="1104132" y="1114130"/>
                  <a:pt x="1039284" y="1120628"/>
                  <a:pt x="1222875" y="863600"/>
                </a:cubicBezTo>
                <a:cubicBezTo>
                  <a:pt x="1334135" y="707836"/>
                  <a:pt x="1588789" y="515184"/>
                  <a:pt x="1781675" y="423334"/>
                </a:cubicBezTo>
                <a:cubicBezTo>
                  <a:pt x="1868427" y="382024"/>
                  <a:pt x="1931528" y="373043"/>
                  <a:pt x="2018742" y="355600"/>
                </a:cubicBezTo>
                <a:cubicBezTo>
                  <a:pt x="2046964" y="366889"/>
                  <a:pt x="2103408" y="359071"/>
                  <a:pt x="2103408" y="389467"/>
                </a:cubicBezTo>
                <a:cubicBezTo>
                  <a:pt x="2103408" y="469945"/>
                  <a:pt x="1839027" y="755448"/>
                  <a:pt x="1832475" y="762000"/>
                </a:cubicBezTo>
                <a:cubicBezTo>
                  <a:pt x="1777263" y="817211"/>
                  <a:pt x="1453625" y="1086964"/>
                  <a:pt x="1375275" y="1134534"/>
                </a:cubicBezTo>
                <a:cubicBezTo>
                  <a:pt x="1295410" y="1183023"/>
                  <a:pt x="1207520" y="1217132"/>
                  <a:pt x="1121275" y="1253067"/>
                </a:cubicBezTo>
                <a:cubicBezTo>
                  <a:pt x="1071846" y="1273662"/>
                  <a:pt x="1020824" y="1290880"/>
                  <a:pt x="968875" y="1303867"/>
                </a:cubicBezTo>
                <a:cubicBezTo>
                  <a:pt x="930155" y="1313547"/>
                  <a:pt x="889610" y="1313660"/>
                  <a:pt x="850342" y="1320800"/>
                </a:cubicBezTo>
                <a:cubicBezTo>
                  <a:pt x="827444" y="1324963"/>
                  <a:pt x="805186" y="1332089"/>
                  <a:pt x="782608" y="1337734"/>
                </a:cubicBezTo>
                <a:cubicBezTo>
                  <a:pt x="771319" y="1309512"/>
                  <a:pt x="746411" y="1283374"/>
                  <a:pt x="748742" y="1253067"/>
                </a:cubicBezTo>
                <a:cubicBezTo>
                  <a:pt x="759137" y="1117938"/>
                  <a:pt x="895142" y="1001394"/>
                  <a:pt x="985808" y="931334"/>
                </a:cubicBezTo>
                <a:cubicBezTo>
                  <a:pt x="1041771" y="888090"/>
                  <a:pt x="1108158" y="860010"/>
                  <a:pt x="1172075" y="829734"/>
                </a:cubicBezTo>
                <a:cubicBezTo>
                  <a:pt x="1231575" y="801550"/>
                  <a:pt x="1358685" y="760619"/>
                  <a:pt x="1426075" y="745067"/>
                </a:cubicBezTo>
                <a:cubicBezTo>
                  <a:pt x="1459530" y="737347"/>
                  <a:pt x="1493808" y="733778"/>
                  <a:pt x="1527675" y="728134"/>
                </a:cubicBezTo>
                <a:cubicBezTo>
                  <a:pt x="1479338" y="897310"/>
                  <a:pt x="1516416" y="854173"/>
                  <a:pt x="1324475" y="982134"/>
                </a:cubicBezTo>
                <a:cubicBezTo>
                  <a:pt x="1248747" y="1032619"/>
                  <a:pt x="1170459" y="1080370"/>
                  <a:pt x="1087408" y="1117600"/>
                </a:cubicBezTo>
                <a:cubicBezTo>
                  <a:pt x="857062" y="1220858"/>
                  <a:pt x="862156" y="1187267"/>
                  <a:pt x="647142" y="1236134"/>
                </a:cubicBezTo>
                <a:cubicBezTo>
                  <a:pt x="584386" y="1250397"/>
                  <a:pt x="522964" y="1270001"/>
                  <a:pt x="460875" y="1286934"/>
                </a:cubicBezTo>
                <a:lnTo>
                  <a:pt x="359275" y="1270000"/>
                </a:lnTo>
                <a:cubicBezTo>
                  <a:pt x="359275" y="1204175"/>
                  <a:pt x="415184" y="1148051"/>
                  <a:pt x="460875" y="1100667"/>
                </a:cubicBezTo>
                <a:cubicBezTo>
                  <a:pt x="569242" y="988287"/>
                  <a:pt x="687077" y="883211"/>
                  <a:pt x="816475" y="795867"/>
                </a:cubicBezTo>
                <a:cubicBezTo>
                  <a:pt x="914832" y="729476"/>
                  <a:pt x="1025271" y="679898"/>
                  <a:pt x="1138208" y="643467"/>
                </a:cubicBezTo>
                <a:cubicBezTo>
                  <a:pt x="1376637" y="566554"/>
                  <a:pt x="1866342" y="457200"/>
                  <a:pt x="1866342" y="457200"/>
                </a:cubicBezTo>
                <a:cubicBezTo>
                  <a:pt x="1990520" y="462845"/>
                  <a:pt x="2143381" y="394555"/>
                  <a:pt x="2238875" y="474134"/>
                </a:cubicBezTo>
                <a:cubicBezTo>
                  <a:pt x="2297212" y="522749"/>
                  <a:pt x="2132726" y="584411"/>
                  <a:pt x="2069542" y="626534"/>
                </a:cubicBezTo>
                <a:cubicBezTo>
                  <a:pt x="1962343" y="698000"/>
                  <a:pt x="1846110" y="755182"/>
                  <a:pt x="1730875" y="812800"/>
                </a:cubicBezTo>
                <a:cubicBezTo>
                  <a:pt x="1608871" y="873802"/>
                  <a:pt x="1487135" y="937206"/>
                  <a:pt x="1358342" y="982134"/>
                </a:cubicBezTo>
                <a:cubicBezTo>
                  <a:pt x="1087361" y="1076662"/>
                  <a:pt x="982127" y="1062488"/>
                  <a:pt x="714875" y="1100667"/>
                </a:cubicBezTo>
                <a:cubicBezTo>
                  <a:pt x="652402" y="1109592"/>
                  <a:pt x="590697" y="1123245"/>
                  <a:pt x="528608" y="1134534"/>
                </a:cubicBezTo>
                <a:cubicBezTo>
                  <a:pt x="477808" y="1111956"/>
                  <a:pt x="371591" y="1122199"/>
                  <a:pt x="376208" y="1066800"/>
                </a:cubicBezTo>
                <a:cubicBezTo>
                  <a:pt x="388954" y="913854"/>
                  <a:pt x="841976" y="868926"/>
                  <a:pt x="867275" y="863600"/>
                </a:cubicBezTo>
                <a:cubicBezTo>
                  <a:pt x="1030964" y="874889"/>
                  <a:pt x="1197074" y="867229"/>
                  <a:pt x="1358342" y="897467"/>
                </a:cubicBezTo>
                <a:cubicBezTo>
                  <a:pt x="1481313" y="920524"/>
                  <a:pt x="1344146" y="1115014"/>
                  <a:pt x="1341408" y="1117600"/>
                </a:cubicBezTo>
                <a:cubicBezTo>
                  <a:pt x="1275240" y="1180092"/>
                  <a:pt x="1191099" y="1225559"/>
                  <a:pt x="1104342" y="1253067"/>
                </a:cubicBezTo>
                <a:cubicBezTo>
                  <a:pt x="921831" y="1310937"/>
                  <a:pt x="694025" y="1332525"/>
                  <a:pt x="494742" y="1354667"/>
                </a:cubicBezTo>
                <a:cubicBezTo>
                  <a:pt x="460875" y="1337734"/>
                  <a:pt x="417382" y="1332955"/>
                  <a:pt x="393142" y="1303867"/>
                </a:cubicBezTo>
                <a:cubicBezTo>
                  <a:pt x="381715" y="1290155"/>
                  <a:pt x="396917" y="1265128"/>
                  <a:pt x="410075" y="1253067"/>
                </a:cubicBezTo>
                <a:cubicBezTo>
                  <a:pt x="466668" y="1201190"/>
                  <a:pt x="530027" y="1156284"/>
                  <a:pt x="596342" y="1117600"/>
                </a:cubicBezTo>
                <a:cubicBezTo>
                  <a:pt x="781825" y="1009401"/>
                  <a:pt x="771480" y="1022428"/>
                  <a:pt x="935008" y="999067"/>
                </a:cubicBezTo>
                <a:cubicBezTo>
                  <a:pt x="985808" y="1004711"/>
                  <a:pt x="1064550" y="970284"/>
                  <a:pt x="1087408" y="1016000"/>
                </a:cubicBezTo>
                <a:cubicBezTo>
                  <a:pt x="1145500" y="1132184"/>
                  <a:pt x="1007608" y="1170458"/>
                  <a:pt x="951942" y="1202267"/>
                </a:cubicBezTo>
                <a:cubicBezTo>
                  <a:pt x="934272" y="1212364"/>
                  <a:pt x="918075" y="1224845"/>
                  <a:pt x="901142" y="1236134"/>
                </a:cubicBezTo>
                <a:cubicBezTo>
                  <a:pt x="912431" y="1190978"/>
                  <a:pt x="918665" y="1144249"/>
                  <a:pt x="935008" y="1100667"/>
                </a:cubicBezTo>
                <a:cubicBezTo>
                  <a:pt x="968002" y="1012684"/>
                  <a:pt x="1049770" y="883743"/>
                  <a:pt x="1104342" y="812800"/>
                </a:cubicBezTo>
                <a:cubicBezTo>
                  <a:pt x="1192282" y="698477"/>
                  <a:pt x="1146309" y="787766"/>
                  <a:pt x="1239808" y="694267"/>
                </a:cubicBezTo>
                <a:cubicBezTo>
                  <a:pt x="1254199" y="679876"/>
                  <a:pt x="1262386" y="660400"/>
                  <a:pt x="1273675" y="643467"/>
                </a:cubicBezTo>
                <a:cubicBezTo>
                  <a:pt x="1260621" y="532508"/>
                  <a:pt x="1255457" y="355903"/>
                  <a:pt x="1205942" y="237067"/>
                </a:cubicBezTo>
                <a:cubicBezTo>
                  <a:pt x="1193283" y="206686"/>
                  <a:pt x="1172075" y="180622"/>
                  <a:pt x="1155142" y="152400"/>
                </a:cubicBezTo>
                <a:cubicBezTo>
                  <a:pt x="1166431" y="118533"/>
                  <a:pt x="1154815" y="40542"/>
                  <a:pt x="1189008" y="50800"/>
                </a:cubicBezTo>
                <a:cubicBezTo>
                  <a:pt x="1364634" y="103488"/>
                  <a:pt x="1499007" y="290467"/>
                  <a:pt x="1663142" y="372534"/>
                </a:cubicBezTo>
                <a:cubicBezTo>
                  <a:pt x="1719586" y="400756"/>
                  <a:pt x="1779967" y="422195"/>
                  <a:pt x="1832475" y="457200"/>
                </a:cubicBezTo>
                <a:lnTo>
                  <a:pt x="1883275" y="491067"/>
                </a:lnTo>
              </a:path>
            </a:pathLst>
          </a:custGeom>
          <a:ln>
            <a:solidFill>
              <a:srgbClr val="008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486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Those Who are Christ’s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/>
              <a:t>And those </a:t>
            </a:r>
            <a:r>
              <a:rPr lang="en-US" sz="4400" b="1" i="1" dirty="0"/>
              <a:t>who are</a:t>
            </a:r>
            <a:r>
              <a:rPr lang="en-US" sz="4400" b="1" dirty="0"/>
              <a:t> Christ’s have crucified the flesh with its </a:t>
            </a:r>
            <a:r>
              <a:rPr lang="en-US" sz="4400" b="1" u="sng" dirty="0">
                <a:solidFill>
                  <a:srgbClr val="FF0000"/>
                </a:solidFill>
              </a:rPr>
              <a:t>passions </a:t>
            </a:r>
            <a:r>
              <a:rPr lang="en-US" sz="4400" b="1" dirty="0"/>
              <a:t>and </a:t>
            </a:r>
            <a:r>
              <a:rPr lang="en-US" sz="4400" b="1" dirty="0" smtClean="0"/>
              <a:t>desires. Gal 5:24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7037778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Passions are aliens to our </a:t>
            </a:r>
            <a:r>
              <a:rPr lang="en-US" b="1" u="sng" dirty="0" smtClean="0"/>
              <a:t>nature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246534" cy="46482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/>
              <a:t>They (passions) were </a:t>
            </a:r>
            <a:r>
              <a:rPr lang="en-US" sz="3200" b="1" dirty="0" smtClean="0">
                <a:solidFill>
                  <a:srgbClr val="FF0000"/>
                </a:solidFill>
              </a:rPr>
              <a:t>not included in the image of God</a:t>
            </a:r>
            <a:r>
              <a:rPr lang="en-US" sz="3200" b="1" dirty="0" smtClean="0"/>
              <a:t>. St Basil the Great</a:t>
            </a:r>
          </a:p>
          <a:p>
            <a:pPr algn="ctr"/>
            <a:r>
              <a:rPr lang="en-US" sz="3200" b="1" dirty="0" smtClean="0"/>
              <a:t>It is not right to say that they (passions) belong to the soul, even though the soul might be led by the passions. It is clear , </a:t>
            </a:r>
            <a:r>
              <a:rPr lang="en-US" sz="3200" b="1" u="sng" dirty="0" smtClean="0">
                <a:solidFill>
                  <a:srgbClr val="FF0000"/>
                </a:solidFill>
              </a:rPr>
              <a:t>then, that the soul is directed by what is exterior to it and not by what belongs to it. </a:t>
            </a:r>
            <a:r>
              <a:rPr lang="en-US" sz="3200" b="1" dirty="0" smtClean="0"/>
              <a:t>St Isaac the Syrian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78270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b="1" u="sng" dirty="0" smtClean="0"/>
              <a:t>P</a:t>
            </a:r>
            <a:r>
              <a:rPr lang="en-US" sz="3200" b="1" u="sng" dirty="0" smtClean="0"/>
              <a:t>assions are man’s inventions</a:t>
            </a:r>
            <a:endParaRPr lang="en-US" sz="32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193" y="1949709"/>
            <a:ext cx="8009468" cy="4377267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/>
              <a:t>Through the first man’s disobedience , we have received in ourselves </a:t>
            </a:r>
            <a:r>
              <a:rPr lang="en-US" sz="3600" b="1" dirty="0" smtClean="0">
                <a:solidFill>
                  <a:srgbClr val="FF0000"/>
                </a:solidFill>
              </a:rPr>
              <a:t>an element alien to our nature: </a:t>
            </a:r>
            <a:r>
              <a:rPr lang="en-US" sz="3600" b="1" dirty="0" smtClean="0"/>
              <a:t>the malice of the passions, which having passed into habit and inveterate disposition has become our nature . </a:t>
            </a:r>
            <a:r>
              <a:rPr lang="en-US" sz="3600" b="1" dirty="0" smtClean="0">
                <a:solidFill>
                  <a:srgbClr val="FF0000"/>
                </a:solidFill>
              </a:rPr>
              <a:t>St </a:t>
            </a:r>
            <a:r>
              <a:rPr lang="en-US" sz="3600" b="1" dirty="0" err="1" smtClean="0">
                <a:solidFill>
                  <a:srgbClr val="FF0000"/>
                </a:solidFill>
              </a:rPr>
              <a:t>Macarius</a:t>
            </a:r>
            <a:r>
              <a:rPr lang="en-US" sz="3600" b="1" dirty="0" smtClean="0">
                <a:solidFill>
                  <a:srgbClr val="FF0000"/>
                </a:solidFill>
              </a:rPr>
              <a:t> the Great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1633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42900"/>
            <a:ext cx="6508377" cy="1143000"/>
          </a:xfrm>
        </p:spPr>
        <p:txBody>
          <a:bodyPr/>
          <a:lstStyle/>
          <a:p>
            <a:pPr algn="ctr"/>
            <a:r>
              <a:rPr lang="en-US" sz="4400" b="1" u="sng" dirty="0" smtClean="0"/>
              <a:t>Basics</a:t>
            </a:r>
            <a:endParaRPr lang="en-US" sz="4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734" y="2209801"/>
            <a:ext cx="8602134" cy="4394200"/>
          </a:xfrm>
        </p:spPr>
        <p:txBody>
          <a:bodyPr>
            <a:noAutofit/>
          </a:bodyPr>
          <a:lstStyle/>
          <a:p>
            <a:pPr>
              <a:buFont typeface="Wingdings" charset="2"/>
              <a:buChar char="Ø"/>
            </a:pPr>
            <a:r>
              <a:rPr lang="en-US" sz="2800" dirty="0" smtClean="0"/>
              <a:t> </a:t>
            </a:r>
            <a:r>
              <a:rPr lang="en-US" sz="3200" b="1" dirty="0" smtClean="0"/>
              <a:t>passions are the results of man’s misuse of his free will</a:t>
            </a:r>
          </a:p>
          <a:p>
            <a:pPr>
              <a:buFont typeface="Wingdings" charset="2"/>
              <a:buChar char="Ø"/>
            </a:pPr>
            <a:r>
              <a:rPr lang="en-US" sz="3200" b="1" dirty="0" err="1" smtClean="0"/>
              <a:t>Logicos</a:t>
            </a:r>
            <a:r>
              <a:rPr lang="en-US" sz="3200" b="1" dirty="0" smtClean="0"/>
              <a:t> , according to the Fathers means in conformity with the Logos, in whose image and likeness man was made</a:t>
            </a:r>
          </a:p>
          <a:p>
            <a:pPr>
              <a:buFont typeface="Wingdings" charset="2"/>
              <a:buChar char="Ø"/>
            </a:pPr>
            <a:r>
              <a:rPr lang="en-US" sz="3200" b="1" dirty="0"/>
              <a:t> </a:t>
            </a:r>
            <a:r>
              <a:rPr lang="en-US" sz="3200" b="1" dirty="0" smtClean="0"/>
              <a:t>It is we ourselves who have changed the constitutive qualities of our nature into passions. St John </a:t>
            </a:r>
            <a:r>
              <a:rPr lang="en-US" sz="3200" b="1" dirty="0" err="1" smtClean="0"/>
              <a:t>Climacus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9602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St Maximus the confessor classification to passions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rgbClr val="FF0000"/>
                </a:solidFill>
              </a:rPr>
              <a:t>The quest of pleasure </a:t>
            </a:r>
            <a:r>
              <a:rPr lang="en-US" dirty="0" smtClean="0"/>
              <a:t>: gluttony, pride, vanity, presumption, greed, ….and every other vice of this kind</a:t>
            </a:r>
          </a:p>
          <a:p>
            <a:r>
              <a:rPr lang="en-US" b="1" u="sng" dirty="0" smtClean="0">
                <a:solidFill>
                  <a:srgbClr val="FF0000"/>
                </a:solidFill>
              </a:rPr>
              <a:t>The avoidance of suffering</a:t>
            </a:r>
            <a:r>
              <a:rPr lang="en-US" dirty="0" smtClean="0"/>
              <a:t>: angry, envy, hatred, hostility, negligence, faintheartedness, bitterness, jealousy, false accusation of Divine Providence  and all vices of this kind</a:t>
            </a:r>
          </a:p>
          <a:p>
            <a:r>
              <a:rPr lang="en-US" b="1" u="sng" dirty="0" smtClean="0">
                <a:solidFill>
                  <a:srgbClr val="FF0000"/>
                </a:solidFill>
              </a:rPr>
              <a:t>The mix of pleasure and suffering</a:t>
            </a:r>
            <a:r>
              <a:rPr lang="en-US" dirty="0" smtClean="0"/>
              <a:t>: hypocrisy, guile, dissimulation, flattery and all vices of this kind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662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St </a:t>
            </a:r>
            <a:r>
              <a:rPr lang="en-US" b="1" u="sng" dirty="0" err="1" smtClean="0"/>
              <a:t>Evagrius</a:t>
            </a:r>
            <a:r>
              <a:rPr lang="en-US" b="1" u="sng" dirty="0" smtClean="0"/>
              <a:t> Classification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b="1" dirty="0" smtClean="0"/>
              <a:t>The core of all of them : self love</a:t>
            </a:r>
          </a:p>
          <a:p>
            <a:pPr algn="ctr"/>
            <a:r>
              <a:rPr lang="en-US" sz="3200" b="1" dirty="0" smtClean="0"/>
              <a:t>Major three: Gluttony, greed and vainglory</a:t>
            </a:r>
          </a:p>
          <a:p>
            <a:pPr marL="0" indent="0" algn="ctr">
              <a:buNone/>
            </a:pPr>
            <a:r>
              <a:rPr lang="en-US" sz="3200" b="1" dirty="0"/>
              <a:t> </a:t>
            </a:r>
            <a:r>
              <a:rPr lang="en-US" sz="3200" b="1" dirty="0" smtClean="0"/>
              <a:t>( the Lord’s Temptation)</a:t>
            </a:r>
          </a:p>
          <a:p>
            <a:pPr algn="ctr"/>
            <a:r>
              <a:rPr lang="en-US" sz="3200" b="1" dirty="0" smtClean="0"/>
              <a:t>Lust, love of money, sorrow, anger, and Pride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077854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/>
              <a:t>How to conqueror Passions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7780338" cy="429099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4000" dirty="0" smtClean="0"/>
              <a:t> The aim : Restoring the image 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4000" dirty="0" smtClean="0"/>
              <a:t> The Goal : reaching the likeness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4000" dirty="0" smtClean="0"/>
              <a:t> The Means : all means of Grace</a:t>
            </a:r>
          </a:p>
          <a:p>
            <a:pPr marL="457200" indent="-457200">
              <a:buFont typeface="+mj-lt"/>
              <a:buAutoNum type="arabi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6819525"/>
      </p:ext>
    </p:extLst>
  </p:cSld>
  <p:clrMapOvr>
    <a:masterClrMapping/>
  </p:clrMapOvr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1021</TotalTime>
  <Words>433</Words>
  <Application>Microsoft Macintosh PowerPoint</Application>
  <PresentationFormat>On-screen Show (4:3)</PresentationFormat>
  <Paragraphs>48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Plaza</vt:lpstr>
      <vt:lpstr>The Change (3): From Temptation to Victory </vt:lpstr>
      <vt:lpstr>The Image</vt:lpstr>
      <vt:lpstr>Those Who are Christ’s</vt:lpstr>
      <vt:lpstr>Passions are aliens to our nature</vt:lpstr>
      <vt:lpstr>Passions are man’s inventions</vt:lpstr>
      <vt:lpstr>Basics</vt:lpstr>
      <vt:lpstr>St Maximus the confessor classification to passions</vt:lpstr>
      <vt:lpstr>St Evagrius Classification</vt:lpstr>
      <vt:lpstr>How to conqueror Passions</vt:lpstr>
      <vt:lpstr>The Lord’s Advice</vt:lpstr>
      <vt:lpstr>Fasting</vt:lpstr>
      <vt:lpstr>Repetitious, Meaningful Prayer</vt:lpstr>
      <vt:lpstr>The Refusal to Despair</vt:lpstr>
      <vt:lpstr>Using the sign of the cross</vt:lpstr>
      <vt:lpstr>The Liturgical  Power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Passions and Spiritual Illness </dc:title>
  <dc:creator>Guest User</dc:creator>
  <cp:lastModifiedBy>Guest User</cp:lastModifiedBy>
  <cp:revision>25</cp:revision>
  <dcterms:created xsi:type="dcterms:W3CDTF">2014-01-28T19:22:45Z</dcterms:created>
  <dcterms:modified xsi:type="dcterms:W3CDTF">2014-03-07T22:31:47Z</dcterms:modified>
</cp:coreProperties>
</file>