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3" r:id="rId5"/>
    <p:sldId id="262" r:id="rId6"/>
    <p:sldId id="259" r:id="rId7"/>
    <p:sldId id="260" r:id="rId8"/>
    <p:sldId id="267" r:id="rId9"/>
    <p:sldId id="265" r:id="rId10"/>
    <p:sldId id="266" r:id="rId11"/>
    <p:sldId id="264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6D8C514-85FC-4521-8D76-40B426963E8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B3710CD-BC35-4F8F-8009-E0EB4738EC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C514-85FC-4521-8D76-40B426963E8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10CD-BC35-4F8F-8009-E0EB4738E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C514-85FC-4521-8D76-40B426963E8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10CD-BC35-4F8F-8009-E0EB4738E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D8C514-85FC-4521-8D76-40B426963E8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3710CD-BC35-4F8F-8009-E0EB4738EC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6D8C514-85FC-4521-8D76-40B426963E8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B3710CD-BC35-4F8F-8009-E0EB4738EC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C514-85FC-4521-8D76-40B426963E8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10CD-BC35-4F8F-8009-E0EB4738EC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C514-85FC-4521-8D76-40B426963E8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10CD-BC35-4F8F-8009-E0EB4738EC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D8C514-85FC-4521-8D76-40B426963E8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3710CD-BC35-4F8F-8009-E0EB4738EC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8C514-85FC-4521-8D76-40B426963E8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10CD-BC35-4F8F-8009-E0EB4738E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D8C514-85FC-4521-8D76-40B426963E8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3710CD-BC35-4F8F-8009-E0EB4738EC6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D8C514-85FC-4521-8D76-40B426963E8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3710CD-BC35-4F8F-8009-E0EB4738EC6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D8C514-85FC-4521-8D76-40B426963E8A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3710CD-BC35-4F8F-8009-E0EB4738EC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00000"/>
                </a:solidFill>
              </a:rPr>
              <a:t>The feast of the cross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u="sng" dirty="0" smtClean="0">
                <a:solidFill>
                  <a:srgbClr val="002060"/>
                </a:solidFill>
              </a:rPr>
              <a:t>17</a:t>
            </a:r>
            <a:r>
              <a:rPr lang="en-US" u="sng" baseline="30000" dirty="0" smtClean="0">
                <a:solidFill>
                  <a:srgbClr val="002060"/>
                </a:solidFill>
              </a:rPr>
              <a:t>th</a:t>
            </a:r>
            <a:r>
              <a:rPr lang="en-US" u="sng" dirty="0" smtClean="0">
                <a:solidFill>
                  <a:srgbClr val="002060"/>
                </a:solidFill>
              </a:rPr>
              <a:t> Tout 1735</a:t>
            </a:r>
            <a:endParaRPr lang="en-US" u="sng" dirty="0">
              <a:solidFill>
                <a:srgbClr val="002060"/>
              </a:solidFill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798"/>
            <a:ext cx="3952875" cy="356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jesus on the cross cop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165" y="381000"/>
            <a:ext cx="2590800" cy="377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1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St. Athanasius of </a:t>
            </a: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Alexandria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Gospel of Luke </a:t>
            </a: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man is enlightened by the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Holy Spirit when he is baptized by a priest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who confesses his sins with a repentant heart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obtains their remission from the priest.</a:t>
            </a:r>
          </a:p>
        </p:txBody>
      </p:sp>
    </p:spTree>
    <p:extLst>
      <p:ext uri="{BB962C8B-B14F-4D97-AF65-F5344CB8AC3E}">
        <p14:creationId xmlns:p14="http://schemas.microsoft.com/office/powerpoint/2010/main" val="37287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5591" y="95071"/>
            <a:ext cx="2286000" cy="2400657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3000" b="1" u="sng" cap="small" dirty="0">
                <a:solidFill>
                  <a:srgbClr val="C00000"/>
                </a:solidFill>
                <a:ea typeface="+mj-ea"/>
                <a:cs typeface="+mj-cs"/>
              </a:rPr>
              <a:t>We were able </a:t>
            </a:r>
            <a:r>
              <a:rPr lang="en-US" sz="3000" b="1" u="sng" cap="small" dirty="0" smtClean="0">
                <a:solidFill>
                  <a:srgbClr val="C00000"/>
                </a:solidFill>
                <a:ea typeface="+mj-ea"/>
                <a:cs typeface="+mj-cs"/>
              </a:rPr>
              <a:t>to </a:t>
            </a:r>
            <a:r>
              <a:rPr lang="en-US" sz="3000" b="1" u="sng" cap="small" dirty="0">
                <a:solidFill>
                  <a:srgbClr val="C00000"/>
                </a:solidFill>
                <a:ea typeface="+mj-ea"/>
                <a:cs typeface="+mj-cs"/>
              </a:rPr>
              <a:t>eat the true manna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u="sng" dirty="0" smtClean="0">
                <a:solidFill>
                  <a:srgbClr val="C00000"/>
                </a:solidFill>
              </a:rPr>
              <a:t/>
            </a:r>
            <a:br>
              <a:rPr lang="en-US" b="1" u="sng" dirty="0" smtClean="0">
                <a:solidFill>
                  <a:srgbClr val="C00000"/>
                </a:solidFill>
              </a:rPr>
            </a:br>
            <a:endParaRPr lang="en-US" b="1" u="sng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64895"/>
            <a:ext cx="3270997" cy="436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959627" y="2895600"/>
            <a:ext cx="1470990" cy="10469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209800" y="2264895"/>
            <a:ext cx="2223052" cy="27182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2400" y="4059832"/>
            <a:ext cx="266700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u="sng" cap="small" dirty="0">
                <a:solidFill>
                  <a:srgbClr val="C00000"/>
                </a:solidFill>
                <a:ea typeface="+mj-ea"/>
                <a:cs typeface="+mj-cs"/>
              </a:rPr>
              <a:t>Through the incarnation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430616" y="1295399"/>
            <a:ext cx="2484783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u="sng" cap="small" dirty="0" smtClean="0">
                <a:solidFill>
                  <a:srgbClr val="C00000"/>
                </a:solidFill>
                <a:ea typeface="+mj-ea"/>
                <a:cs typeface="+mj-cs"/>
              </a:rPr>
              <a:t>To enjoy the fulfilment of </a:t>
            </a:r>
            <a:r>
              <a:rPr lang="en-US" sz="3000" b="1" u="sng" cap="small" dirty="0">
                <a:solidFill>
                  <a:srgbClr val="C00000"/>
                </a:solidFill>
                <a:ea typeface="+mj-ea"/>
                <a:cs typeface="+mj-cs"/>
              </a:rPr>
              <a:t>the law in our behalf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438400" y="4724400"/>
            <a:ext cx="1600200" cy="8594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47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Times"/>
                <a:cs typeface="Times"/>
              </a:rPr>
              <a:t>St John </a:t>
            </a:r>
            <a:r>
              <a:rPr lang="en-US" sz="4000" b="1" u="sng" dirty="0" smtClean="0">
                <a:solidFill>
                  <a:srgbClr val="FF0000"/>
                </a:solidFill>
                <a:latin typeface="Times"/>
                <a:cs typeface="Times"/>
              </a:rPr>
              <a:t>Chrysostom</a:t>
            </a:r>
            <a:endParaRPr lang="en-US" sz="4000" b="1" u="sng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US" sz="5400" b="1" dirty="0" smtClean="0">
                <a:latin typeface="Times"/>
                <a:cs typeface="Times"/>
              </a:rPr>
              <a:t>The </a:t>
            </a:r>
            <a:r>
              <a:rPr lang="en-US" sz="5400" b="1" dirty="0">
                <a:latin typeface="Times"/>
                <a:cs typeface="Times"/>
              </a:rPr>
              <a:t>Cross </a:t>
            </a:r>
            <a:r>
              <a:rPr lang="en-US" sz="5400" b="1" u="sng" dirty="0">
                <a:solidFill>
                  <a:srgbClr val="C00000"/>
                </a:solidFill>
                <a:latin typeface="Times"/>
                <a:cs typeface="Times"/>
              </a:rPr>
              <a:t>uprooted</a:t>
            </a:r>
            <a:r>
              <a:rPr lang="en-US" sz="5400" b="1" dirty="0">
                <a:latin typeface="Times"/>
                <a:cs typeface="Times"/>
              </a:rPr>
              <a:t> us from the depths of evil and </a:t>
            </a:r>
            <a:r>
              <a:rPr lang="en-US" sz="5400" b="1" u="sng" dirty="0">
                <a:solidFill>
                  <a:srgbClr val="C00000"/>
                </a:solidFill>
                <a:latin typeface="Times"/>
                <a:cs typeface="Times"/>
              </a:rPr>
              <a:t>elevated</a:t>
            </a:r>
            <a:r>
              <a:rPr lang="en-US" sz="5400" b="1" dirty="0">
                <a:latin typeface="Times"/>
                <a:cs typeface="Times"/>
              </a:rPr>
              <a:t> us to the summit of </a:t>
            </a:r>
            <a:r>
              <a:rPr lang="en-US" sz="5400" b="1" dirty="0" smtClean="0">
                <a:latin typeface="Times"/>
                <a:cs typeface="Times"/>
              </a:rPr>
              <a:t>virtue</a:t>
            </a:r>
            <a:endParaRPr lang="en-US" sz="54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1910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rgbClr val="C00000"/>
                </a:solidFill>
                <a:latin typeface="Times"/>
                <a:cs typeface="Times"/>
              </a:rPr>
              <a:t>The Ascetical Homilies of St. Isaac of </a:t>
            </a:r>
            <a:r>
              <a:rPr lang="en-US" b="1" u="sng" dirty="0" smtClean="0">
                <a:solidFill>
                  <a:srgbClr val="C00000"/>
                </a:solidFill>
                <a:latin typeface="Times"/>
                <a:cs typeface="Times"/>
              </a:rPr>
              <a:t>Syria</a:t>
            </a:r>
            <a:endParaRPr lang="en-US" b="1" u="sng" dirty="0">
              <a:solidFill>
                <a:srgbClr val="C00000"/>
              </a:solidFill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72400" cy="455352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Times"/>
                <a:cs typeface="Times"/>
              </a:rPr>
              <a:t>"The </a:t>
            </a:r>
            <a:r>
              <a:rPr lang="en-US" sz="3600" b="1" dirty="0" smtClean="0">
                <a:latin typeface="Times"/>
                <a:cs typeface="Times"/>
              </a:rPr>
              <a:t>Cross </a:t>
            </a:r>
            <a:r>
              <a:rPr lang="en-US" sz="3600" b="1" dirty="0">
                <a:latin typeface="Times"/>
                <a:cs typeface="Times"/>
              </a:rPr>
              <a:t>is </a:t>
            </a:r>
            <a:r>
              <a:rPr lang="en-US" sz="3600" b="1" dirty="0">
                <a:solidFill>
                  <a:srgbClr val="FF0000"/>
                </a:solidFill>
                <a:latin typeface="Times"/>
                <a:cs typeface="Times"/>
              </a:rPr>
              <a:t>the door to mysteries</a:t>
            </a:r>
            <a:r>
              <a:rPr lang="en-US" sz="3600" b="1" dirty="0">
                <a:latin typeface="Times"/>
                <a:cs typeface="Times"/>
              </a:rPr>
              <a:t>. Through this door </a:t>
            </a:r>
            <a:r>
              <a:rPr lang="en-US" sz="3600" b="1" u="sng" dirty="0">
                <a:solidFill>
                  <a:srgbClr val="FF0000"/>
                </a:solidFill>
                <a:latin typeface="Times"/>
                <a:cs typeface="Times"/>
              </a:rPr>
              <a:t>the intellect makes entrance in to the knowledge of heavenly mysteries.</a:t>
            </a:r>
            <a:r>
              <a:rPr lang="en-US" sz="3600" b="1" dirty="0">
                <a:latin typeface="Times"/>
                <a:cs typeface="Times"/>
              </a:rPr>
              <a:t> The knowledge of the </a:t>
            </a:r>
            <a:r>
              <a:rPr lang="en-US" sz="3600" b="1" dirty="0" smtClean="0">
                <a:latin typeface="Times"/>
                <a:cs typeface="Times"/>
              </a:rPr>
              <a:t>Cross </a:t>
            </a:r>
            <a:r>
              <a:rPr lang="en-US" sz="3600" b="1" dirty="0">
                <a:latin typeface="Times"/>
                <a:cs typeface="Times"/>
              </a:rPr>
              <a:t>is concealed in the sufferings of the </a:t>
            </a:r>
            <a:r>
              <a:rPr lang="en-US" sz="3600" b="1" dirty="0" smtClean="0">
                <a:latin typeface="Times"/>
                <a:cs typeface="Times"/>
              </a:rPr>
              <a:t>Cross</a:t>
            </a:r>
            <a:r>
              <a:rPr lang="en-US" sz="3600" b="1" dirty="0">
                <a:latin typeface="Times"/>
                <a:cs typeface="Times"/>
              </a:rPr>
              <a:t>. And </a:t>
            </a:r>
            <a:r>
              <a:rPr lang="en-US" sz="3600" b="1" u="sng" dirty="0">
                <a:solidFill>
                  <a:srgbClr val="FF0000"/>
                </a:solidFill>
                <a:latin typeface="Times"/>
                <a:cs typeface="Times"/>
              </a:rPr>
              <a:t>the more our participation in its sufferings, the greater the perception we gain through the </a:t>
            </a:r>
            <a:r>
              <a:rPr lang="en-US" sz="3600" b="1" u="sng" dirty="0" smtClean="0">
                <a:solidFill>
                  <a:srgbClr val="FF0000"/>
                </a:solidFill>
                <a:latin typeface="Times"/>
                <a:cs typeface="Times"/>
              </a:rPr>
              <a:t>Cross</a:t>
            </a:r>
            <a:r>
              <a:rPr lang="en-US" sz="3600" b="1" u="sng" dirty="0">
                <a:solidFill>
                  <a:srgbClr val="FF0000"/>
                </a:solidFill>
                <a:latin typeface="Times"/>
                <a:cs typeface="Time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308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7" y="1600200"/>
            <a:ext cx="487362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4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C00000"/>
                </a:solidFill>
              </a:rPr>
              <a:t>The mercy seat</a:t>
            </a:r>
            <a:endParaRPr lang="en-US" b="1" u="sng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310" y="1600200"/>
            <a:ext cx="4857379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8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C00000"/>
                </a:solidFill>
              </a:rPr>
              <a:t>The Ark of covenant from inside</a:t>
            </a:r>
            <a:endParaRPr lang="en-US" b="1" u="sng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3655218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800600" y="3657600"/>
            <a:ext cx="2667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72000" y="5035826"/>
            <a:ext cx="2743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990600" y="5334000"/>
            <a:ext cx="2133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5600" y="30480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two tablets of Stone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" y="5405735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Aaron’s staff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2800" y="5334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Jar of Manna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57" y="234882"/>
            <a:ext cx="7467600" cy="908118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C00000"/>
                </a:solidFill>
              </a:rPr>
              <a:t>The Mercy Seat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lang="el-GR" sz="3200" b="1" dirty="0" smtClean="0">
                <a:solidFill>
                  <a:srgbClr val="FF0000"/>
                </a:solidFill>
              </a:rPr>
              <a:t>ἱλαστήριον</a:t>
            </a:r>
            <a:r>
              <a:rPr lang="en-GB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696200" cy="5178552"/>
          </a:xfrm>
        </p:spPr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US" b="1" baseline="30000" dirty="0"/>
              <a:t>17 </a:t>
            </a:r>
            <a:r>
              <a:rPr lang="en-US" dirty="0"/>
              <a:t>“You shall make </a:t>
            </a:r>
            <a:r>
              <a:rPr lang="en-US" b="1" dirty="0">
                <a:solidFill>
                  <a:srgbClr val="FF0000"/>
                </a:solidFill>
              </a:rPr>
              <a:t>a mercy seat of pure gold</a:t>
            </a:r>
            <a:r>
              <a:rPr lang="en-US" dirty="0" smtClean="0"/>
              <a:t>;…</a:t>
            </a:r>
            <a:r>
              <a:rPr lang="en-US" dirty="0"/>
              <a:t> </a:t>
            </a:r>
            <a:r>
              <a:rPr lang="en-US" b="1" baseline="30000" dirty="0"/>
              <a:t>20 </a:t>
            </a:r>
            <a:r>
              <a:rPr lang="en-US" dirty="0"/>
              <a:t>And the cherubim shall stretch out </a:t>
            </a:r>
            <a:r>
              <a:rPr lang="en-US" i="1" dirty="0"/>
              <a:t>their</a:t>
            </a:r>
            <a:r>
              <a:rPr lang="en-US" dirty="0"/>
              <a:t> wings above, covering </a:t>
            </a:r>
            <a:r>
              <a:rPr lang="en-US" b="1" dirty="0">
                <a:solidFill>
                  <a:srgbClr val="FF0000"/>
                </a:solidFill>
              </a:rPr>
              <a:t>the mercy seat </a:t>
            </a:r>
            <a:r>
              <a:rPr lang="en-US" dirty="0"/>
              <a:t>with their wings, and they shall face one another; the faces of the cherubim </a:t>
            </a:r>
            <a:r>
              <a:rPr lang="en-US" i="1" dirty="0"/>
              <a:t>shall be</a:t>
            </a:r>
            <a:r>
              <a:rPr lang="en-US" dirty="0"/>
              <a:t> toward the mercy seat. </a:t>
            </a:r>
            <a:r>
              <a:rPr lang="en-US" b="1" baseline="30000" dirty="0"/>
              <a:t>21 </a:t>
            </a:r>
            <a:r>
              <a:rPr lang="en-US" dirty="0"/>
              <a:t>You shall put </a:t>
            </a:r>
            <a:r>
              <a:rPr lang="en-US" b="1" dirty="0">
                <a:solidFill>
                  <a:srgbClr val="FF0000"/>
                </a:solidFill>
              </a:rPr>
              <a:t>the mercy seat on top of the ark</a:t>
            </a:r>
            <a:r>
              <a:rPr lang="en-US" dirty="0"/>
              <a:t>, and in the ark you shall put the Testimony that I will give you. </a:t>
            </a:r>
            <a:r>
              <a:rPr lang="en-US" b="1" baseline="30000" dirty="0"/>
              <a:t>22 </a:t>
            </a:r>
            <a:r>
              <a:rPr lang="en-US" b="1" dirty="0">
                <a:solidFill>
                  <a:srgbClr val="FF0000"/>
                </a:solidFill>
              </a:rPr>
              <a:t>And there </a:t>
            </a:r>
            <a:r>
              <a:rPr lang="en-US" sz="2800" b="1" dirty="0">
                <a:solidFill>
                  <a:srgbClr val="FF0000"/>
                </a:solidFill>
              </a:rPr>
              <a:t>I will meet with you, and I will speak with you </a:t>
            </a:r>
            <a:r>
              <a:rPr lang="en-US" b="1" dirty="0">
                <a:solidFill>
                  <a:srgbClr val="FF0000"/>
                </a:solidFill>
              </a:rPr>
              <a:t>from above the mercy seat</a:t>
            </a:r>
            <a:r>
              <a:rPr lang="en-US" dirty="0"/>
              <a:t>, from between the two cherubim which </a:t>
            </a:r>
            <a:r>
              <a:rPr lang="en-US" i="1" dirty="0"/>
              <a:t>are</a:t>
            </a:r>
            <a:r>
              <a:rPr lang="en-US" dirty="0"/>
              <a:t> on the ark of the Testimony, </a:t>
            </a:r>
            <a:r>
              <a:rPr lang="en-US" b="1" dirty="0">
                <a:solidFill>
                  <a:srgbClr val="FF0000"/>
                </a:solidFill>
              </a:rPr>
              <a:t>about everything</a:t>
            </a:r>
            <a:r>
              <a:rPr lang="en-US" dirty="0"/>
              <a:t> which I will give you in commandment to the children of Israel</a:t>
            </a:r>
            <a:r>
              <a:rPr lang="en-US" dirty="0" smtClean="0"/>
              <a:t>. Ex 25:17-22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Day of Atonement (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Yom </a:t>
            </a: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Kippur)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696200" cy="55626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“Then he shall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kill the goat of the sin offering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 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for the people, bring its blood inside the veil, do with that blood as he did with the blood of the bull, and 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sprinkle it on the </a:t>
            </a:r>
            <a:r>
              <a:rPr lang="en-US" sz="30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mercy seat 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before the mercy seat.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he shall make atonement for the Holy 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because of the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uncleanness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children of Israel, and because of their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transgressions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all their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and so he shall do for the tabernacle of meeting which remains among them in the midst of their uncleanness.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 16:15,16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7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 smtClean="0">
                <a:solidFill>
                  <a:srgbClr val="C00000"/>
                </a:solidFill>
              </a:rPr>
              <a:t>Blessed !</a:t>
            </a:r>
            <a:endParaRPr lang="en-US" sz="48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Blessed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he whose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transgression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forgiven, 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covered. Blessed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 man to whom the </a:t>
            </a:r>
            <a:r>
              <a:rPr lang="en-US" sz="4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does not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impute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iniquity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 whose spirit 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no deceit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Ps 32:1,2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9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solidFill>
                  <a:srgbClr val="C00000"/>
                </a:solidFill>
              </a:rPr>
              <a:t>His Own </a:t>
            </a:r>
            <a:r>
              <a:rPr lang="en-US" sz="4000" b="1" u="sng" dirty="0" err="1" smtClean="0">
                <a:solidFill>
                  <a:srgbClr val="C00000"/>
                </a:solidFill>
              </a:rPr>
              <a:t>Blooed</a:t>
            </a:r>
            <a:endParaRPr lang="en-US" sz="40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 with the blood of goats and calves, but with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own blood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entered the Most Holy Place once for all, having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obtained eternal redemption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if the blood of bulls and goats and the ashes of a heifer, sprinkling the unclean,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sanctifies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purifying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flesh, 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more shall the blood of Christ, who through the eternal Spirit offered Himself without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God, cleanse your conscience from dead works to serve the living God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9:12-14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393</TotalTime>
  <Words>198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The feast of the cross</vt:lpstr>
      <vt:lpstr>The Ascetical Homilies of St. Isaac of Syria</vt:lpstr>
      <vt:lpstr>PowerPoint Presentation</vt:lpstr>
      <vt:lpstr>The mercy seat</vt:lpstr>
      <vt:lpstr>The Ark of covenant from inside</vt:lpstr>
      <vt:lpstr>The Mercy Seat (ἱλαστήριον) </vt:lpstr>
      <vt:lpstr>The Day of Atonement (Yom Kippur) </vt:lpstr>
      <vt:lpstr>Blessed !</vt:lpstr>
      <vt:lpstr>His Own Blooed</vt:lpstr>
      <vt:lpstr>St. Athanasius of Alexandria On the Gospel of Luke 19</vt:lpstr>
      <vt:lpstr> </vt:lpstr>
      <vt:lpstr>St John Chrysostom</vt:lpstr>
    </vt:vector>
  </TitlesOfParts>
  <Company>SMCOC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Fr. Mark Aziz</dc:creator>
  <cp:lastModifiedBy>Fr. Mark Aziz</cp:lastModifiedBy>
  <cp:revision>13</cp:revision>
  <dcterms:created xsi:type="dcterms:W3CDTF">2018-09-26T14:09:23Z</dcterms:created>
  <dcterms:modified xsi:type="dcterms:W3CDTF">2018-09-26T20:42:42Z</dcterms:modified>
</cp:coreProperties>
</file>