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1" r:id="rId1"/>
  </p:sldMasterIdLst>
  <p:sldIdLst>
    <p:sldId id="256" r:id="rId2"/>
    <p:sldId id="257" r:id="rId3"/>
    <p:sldId id="258" r:id="rId4"/>
    <p:sldId id="259" r:id="rId5"/>
    <p:sldId id="275" r:id="rId6"/>
    <p:sldId id="260" r:id="rId7"/>
    <p:sldId id="261" r:id="rId8"/>
    <p:sldId id="262" r:id="rId9"/>
    <p:sldId id="266" r:id="rId10"/>
    <p:sldId id="267" r:id="rId11"/>
    <p:sldId id="271" r:id="rId12"/>
    <p:sldId id="268" r:id="rId13"/>
    <p:sldId id="269" r:id="rId14"/>
    <p:sldId id="270" r:id="rId15"/>
    <p:sldId id="272" r:id="rId16"/>
    <p:sldId id="273" r:id="rId17"/>
    <p:sldId id="274" r:id="rId18"/>
    <p:sldId id="26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83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A9D588BA-8532-4615-94F4-07D7089BF4F1}" type="datetimeFigureOut">
              <a:rPr lang="en-US" smtClean="0"/>
              <a:t>7/21/18</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A9D588BA-8532-4615-94F4-07D7089BF4F1}" type="datetimeFigureOut">
              <a:rPr lang="en-US" smtClean="0"/>
              <a:t>7/21/18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03C0A-9A7E-44C0-B1DB-0D62C2F54606}" type="slidenum">
              <a:rPr lang="en-US" smtClean="0"/>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9D588BA-8532-4615-94F4-07D7089BF4F1}" type="datetimeFigureOut">
              <a:rPr lang="en-US" smtClean="0"/>
              <a:t>7/21/18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9D588BA-8532-4615-94F4-07D7089BF4F1}" type="datetimeFigureOut">
              <a:rPr lang="en-US" smtClean="0"/>
              <a:t>7/21/18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9D588BA-8532-4615-94F4-07D7089BF4F1}" type="datetimeFigureOut">
              <a:rPr lang="en-US" smtClean="0"/>
              <a:t>7/21/18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D588BA-8532-4615-94F4-07D7089BF4F1}" type="datetimeFigureOut">
              <a:rPr lang="en-US" smtClean="0"/>
              <a:t>7/21/18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9D588BA-8532-4615-94F4-07D7089BF4F1}" type="datetimeFigureOut">
              <a:rPr lang="en-US" smtClean="0"/>
              <a:t>7/21/18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03C0A-9A7E-44C0-B1DB-0D62C2F54606}"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9D588BA-8532-4615-94F4-07D7089BF4F1}" type="datetimeFigureOut">
              <a:rPr lang="en-US" smtClean="0"/>
              <a:t>7/21/18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03C0A-9A7E-44C0-B1DB-0D62C2F54606}" type="slidenum">
              <a:rPr lang="en-US" smtClean="0"/>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9D588BA-8532-4615-94F4-07D7089BF4F1}" type="datetimeFigureOut">
              <a:rPr lang="en-US" smtClean="0"/>
              <a:t>7/21/18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03C0A-9A7E-44C0-B1DB-0D62C2F54606}" type="slidenum">
              <a:rPr lang="en-US" smtClean="0"/>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588BA-8532-4615-94F4-07D7089BF4F1}" type="datetimeFigureOut">
              <a:rPr lang="en-US" smtClean="0"/>
              <a:t>7/21/18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marL="2290763" indent="-461963">
              <a:tabLst/>
              <a:defRPr sz="2000"/>
            </a:lvl6pPr>
            <a:lvl7pPr marL="2290763" indent="-461963">
              <a:tabLst/>
              <a:defRPr sz="2000"/>
            </a:lvl7pPr>
            <a:lvl8pPr marL="2290763" indent="-461963">
              <a:tabLst/>
              <a:defRPr sz="2000"/>
            </a:lvl8pPr>
            <a:lvl9pPr marL="2290763" indent="-461963">
              <a:tabLst/>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588BA-8532-4615-94F4-07D7089BF4F1}" type="datetimeFigureOut">
              <a:rPr lang="en-US" smtClean="0"/>
              <a:t>7/21/18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spcBef>
                <a:spcPts val="6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A9D588BA-8532-4615-94F4-07D7089BF4F1}" type="datetimeFigureOut">
              <a:rPr lang="en-US" smtClean="0"/>
              <a:t>7/21/18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03C0A-9A7E-44C0-B1DB-0D62C2F54606}"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63B03C0A-9A7E-44C0-B1DB-0D62C2F54606}" type="slidenum">
              <a:rPr lang="en-US" smtClean="0"/>
              <a:t>‹#›</a:t>
            </a:fld>
            <a:endParaRPr lang="en-US"/>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588BA-8532-4615-94F4-07D7089BF4F1}" type="datetimeFigureOut">
              <a:rPr lang="en-US" smtClean="0"/>
              <a:t>7/21/18</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7432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6pPr>
      <a:lvl7pPr marL="32051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7pPr>
      <a:lvl8pPr marL="36576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8pPr>
      <a:lvl9pPr marL="41195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41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0"/>
            <a:ext cx="7772400" cy="1470025"/>
          </a:xfrm>
        </p:spPr>
        <p:txBody>
          <a:bodyPr>
            <a:noAutofit/>
          </a:bodyPr>
          <a:lstStyle/>
          <a:p>
            <a:pPr algn="ctr"/>
            <a:r>
              <a:rPr lang="en-US" sz="6600" b="1" i="1" dirty="0" smtClean="0">
                <a:solidFill>
                  <a:srgbClr val="800000"/>
                </a:solidFill>
              </a:rPr>
              <a:t>The Straight Path Series:</a:t>
            </a:r>
            <a:br>
              <a:rPr lang="en-US" sz="6600" b="1" i="1" dirty="0" smtClean="0">
                <a:solidFill>
                  <a:srgbClr val="800000"/>
                </a:solidFill>
              </a:rPr>
            </a:br>
            <a:r>
              <a:rPr lang="en-US" sz="6600" b="1" i="1" dirty="0" smtClean="0">
                <a:solidFill>
                  <a:srgbClr val="800000"/>
                </a:solidFill>
              </a:rPr>
              <a:t/>
            </a:r>
            <a:br>
              <a:rPr lang="en-US" sz="6600" b="1" i="1" dirty="0" smtClean="0">
                <a:solidFill>
                  <a:srgbClr val="800000"/>
                </a:solidFill>
              </a:rPr>
            </a:br>
            <a:r>
              <a:rPr lang="en-US" sz="6600" b="1" i="1" dirty="0" smtClean="0">
                <a:solidFill>
                  <a:srgbClr val="800000"/>
                </a:solidFill>
              </a:rPr>
              <a:t>Tradition in Orthodoxy</a:t>
            </a:r>
            <a:endParaRPr lang="en-US" sz="6600" b="1" i="1" dirty="0">
              <a:solidFill>
                <a:srgbClr val="800000"/>
              </a:solidFill>
            </a:endParaRPr>
          </a:p>
        </p:txBody>
      </p:sp>
    </p:spTree>
    <p:extLst>
      <p:ext uri="{BB962C8B-B14F-4D97-AF65-F5344CB8AC3E}">
        <p14:creationId xmlns:p14="http://schemas.microsoft.com/office/powerpoint/2010/main" val="219168971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did it develop?</a:t>
            </a:r>
            <a:br>
              <a:rPr lang="en-US" dirty="0"/>
            </a:br>
            <a:endParaRPr lang="en-US" dirty="0"/>
          </a:p>
        </p:txBody>
      </p:sp>
      <p:sp>
        <p:nvSpPr>
          <p:cNvPr id="3" name="Content Placeholder 2"/>
          <p:cNvSpPr>
            <a:spLocks noGrp="1"/>
          </p:cNvSpPr>
          <p:nvPr>
            <p:ph idx="1"/>
          </p:nvPr>
        </p:nvSpPr>
        <p:spPr>
          <a:xfrm>
            <a:off x="685800" y="1828800"/>
            <a:ext cx="7770813" cy="4038600"/>
          </a:xfrm>
        </p:spPr>
        <p:txBody>
          <a:bodyPr>
            <a:normAutofit fontScale="32500" lnSpcReduction="20000"/>
          </a:bodyPr>
          <a:lstStyle/>
          <a:p>
            <a:pPr marL="0" indent="0">
              <a:buNone/>
            </a:pPr>
            <a:r>
              <a:rPr lang="en-US" sz="7600" dirty="0" smtClean="0"/>
              <a:t>What standards were the NT books held to in order for them to be considered inspired Scripture?</a:t>
            </a:r>
          </a:p>
          <a:p>
            <a:endParaRPr lang="en-US" dirty="0" smtClean="0"/>
          </a:p>
          <a:p>
            <a:r>
              <a:rPr lang="en-US" sz="6500" dirty="0" smtClean="0"/>
              <a:t>Apostolic Canons</a:t>
            </a:r>
          </a:p>
          <a:p>
            <a:endParaRPr lang="en-US" sz="6500" dirty="0" smtClean="0"/>
          </a:p>
          <a:p>
            <a:r>
              <a:rPr lang="en-US" sz="6500" dirty="0" smtClean="0"/>
              <a:t>Liturgical texts</a:t>
            </a:r>
          </a:p>
          <a:p>
            <a:endParaRPr lang="en-US" sz="6500" dirty="0"/>
          </a:p>
          <a:p>
            <a:r>
              <a:rPr lang="en-US" sz="6500" dirty="0" smtClean="0"/>
              <a:t>Church Fathers</a:t>
            </a:r>
          </a:p>
          <a:p>
            <a:endParaRPr lang="en-US" dirty="0"/>
          </a:p>
          <a:p>
            <a:endParaRPr lang="en-US" dirty="0"/>
          </a:p>
        </p:txBody>
      </p:sp>
    </p:spTree>
    <p:extLst>
      <p:ext uri="{BB962C8B-B14F-4D97-AF65-F5344CB8AC3E}">
        <p14:creationId xmlns:p14="http://schemas.microsoft.com/office/powerpoint/2010/main" val="23992591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“Sola Scriptura”</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dirty="0" smtClean="0"/>
              <a:t>“</a:t>
            </a:r>
            <a:r>
              <a:rPr lang="en-US" sz="2800" i="1" dirty="0" smtClean="0"/>
              <a:t>I have the right to believe freely, to be slave to no man’s authority, to confess what appears to be true whether it is proved or disproved, whether it spoken by Catholic or heretic…. In matters of faith I think neither council, nor Pope, nor any man has the power over my conscience.  And where they disagree with Scripture, I deny pope and council and all.  A simple layman armed with Scripture is greater than the mightiest Pope without it.” (Martin Luther)</a:t>
            </a:r>
            <a:endParaRPr lang="en-US" sz="2800" dirty="0" smtClean="0"/>
          </a:p>
          <a:p>
            <a:endParaRPr lang="en-US" dirty="0"/>
          </a:p>
        </p:txBody>
      </p:sp>
    </p:spTree>
    <p:extLst>
      <p:ext uri="{BB962C8B-B14F-4D97-AF65-F5344CB8AC3E}">
        <p14:creationId xmlns:p14="http://schemas.microsoft.com/office/powerpoint/2010/main" val="31044173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 Scriptura</a:t>
            </a:r>
            <a:endParaRPr lang="en-US" dirty="0"/>
          </a:p>
        </p:txBody>
      </p:sp>
      <p:sp>
        <p:nvSpPr>
          <p:cNvPr id="3" name="Content Placeholder 2"/>
          <p:cNvSpPr>
            <a:spLocks noGrp="1"/>
          </p:cNvSpPr>
          <p:nvPr>
            <p:ph idx="1"/>
          </p:nvPr>
        </p:nvSpPr>
        <p:spPr/>
        <p:txBody>
          <a:bodyPr>
            <a:normAutofit/>
          </a:bodyPr>
          <a:lstStyle/>
          <a:p>
            <a:r>
              <a:rPr lang="en-US" sz="3600" dirty="0" smtClean="0"/>
              <a:t>Reformers believe Christian </a:t>
            </a:r>
            <a:r>
              <a:rPr lang="en-US" sz="3600" dirty="0"/>
              <a:t>doctrine may be derived from the use of </a:t>
            </a:r>
            <a:r>
              <a:rPr lang="en-US" sz="3600" u="sng" dirty="0"/>
              <a:t>reason</a:t>
            </a:r>
            <a:r>
              <a:rPr lang="en-US" sz="3600" b="1" dirty="0"/>
              <a:t>, </a:t>
            </a:r>
            <a:r>
              <a:rPr lang="en-US" sz="3600" u="sng" dirty="0"/>
              <a:t>history</a:t>
            </a:r>
            <a:r>
              <a:rPr lang="en-US" sz="3600" b="1" dirty="0"/>
              <a:t>, and </a:t>
            </a:r>
            <a:r>
              <a:rPr lang="en-US" sz="3600" u="sng" dirty="0"/>
              <a:t>textual </a:t>
            </a:r>
            <a:r>
              <a:rPr lang="en-US" sz="3600" u="sng" dirty="0" smtClean="0"/>
              <a:t>study</a:t>
            </a:r>
          </a:p>
          <a:p>
            <a:endParaRPr lang="en-US" sz="3600" dirty="0"/>
          </a:p>
        </p:txBody>
      </p:sp>
    </p:spTree>
    <p:extLst>
      <p:ext uri="{BB962C8B-B14F-4D97-AF65-F5344CB8AC3E}">
        <p14:creationId xmlns:p14="http://schemas.microsoft.com/office/powerpoint/2010/main" val="27363423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Orthodox Response</a:t>
            </a:r>
            <a:endParaRPr lang="en-US" dirty="0">
              <a:solidFill>
                <a:srgbClr val="FF0000"/>
              </a:solidFill>
            </a:endParaRPr>
          </a:p>
        </p:txBody>
      </p:sp>
      <p:sp>
        <p:nvSpPr>
          <p:cNvPr id="3" name="Content Placeholder 2"/>
          <p:cNvSpPr>
            <a:spLocks noGrp="1"/>
          </p:cNvSpPr>
          <p:nvPr>
            <p:ph idx="1"/>
          </p:nvPr>
        </p:nvSpPr>
        <p:spPr/>
        <p:txBody>
          <a:bodyPr>
            <a:normAutofit/>
          </a:bodyPr>
          <a:lstStyle/>
          <a:p>
            <a:pPr marL="550926" indent="-514350">
              <a:buFont typeface="+mj-lt"/>
              <a:buAutoNum type="arabicPeriod"/>
            </a:pPr>
            <a:r>
              <a:rPr lang="en-US" sz="3200" dirty="0" smtClean="0"/>
              <a:t>Sola scriptura fails its own test</a:t>
            </a:r>
          </a:p>
          <a:p>
            <a:pPr marL="36576" indent="0">
              <a:buNone/>
            </a:pPr>
            <a:r>
              <a:rPr lang="en-US" sz="3200" dirty="0" smtClean="0"/>
              <a:t>- this idea is found </a:t>
            </a:r>
            <a:r>
              <a:rPr lang="en-US" sz="3200" b="1" u="sng" dirty="0" smtClean="0"/>
              <a:t>nowhere</a:t>
            </a:r>
            <a:r>
              <a:rPr lang="en-US" sz="3200" dirty="0" smtClean="0"/>
              <a:t> in the bible</a:t>
            </a:r>
          </a:p>
          <a:p>
            <a:pPr marL="550926" indent="-514350">
              <a:buFontTx/>
              <a:buChar char="-"/>
            </a:pPr>
            <a:r>
              <a:rPr lang="en-US" sz="3200" i="1" dirty="0" smtClean="0"/>
              <a:t>“All Scripture is given by inspiration of God, and is profitable for doctrine, for reproof, for correction, for instruction in righteousness,” 2 Timothy 3:16</a:t>
            </a:r>
          </a:p>
          <a:p>
            <a:pPr marL="550926" indent="-514350">
              <a:buFontTx/>
              <a:buChar char="-"/>
            </a:pPr>
            <a:endParaRPr lang="en-US" sz="3200" dirty="0"/>
          </a:p>
        </p:txBody>
      </p:sp>
    </p:spTree>
    <p:extLst>
      <p:ext uri="{BB962C8B-B14F-4D97-AF65-F5344CB8AC3E}">
        <p14:creationId xmlns:p14="http://schemas.microsoft.com/office/powerpoint/2010/main" val="12917980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0000"/>
                </a:solidFill>
              </a:rPr>
              <a:t>1 Timothy 3:15</a:t>
            </a:r>
            <a:endParaRPr lang="en-US" dirty="0">
              <a:solidFill>
                <a:srgbClr val="FF0000"/>
              </a:solidFill>
            </a:endParaRPr>
          </a:p>
        </p:txBody>
      </p:sp>
      <p:sp>
        <p:nvSpPr>
          <p:cNvPr id="3" name="Content Placeholder 2"/>
          <p:cNvSpPr>
            <a:spLocks noGrp="1"/>
          </p:cNvSpPr>
          <p:nvPr>
            <p:ph idx="1"/>
          </p:nvPr>
        </p:nvSpPr>
        <p:spPr/>
        <p:txBody>
          <a:bodyPr/>
          <a:lstStyle/>
          <a:p>
            <a:pPr>
              <a:buNone/>
            </a:pPr>
            <a:endParaRPr lang="en-US" dirty="0" smtClean="0"/>
          </a:p>
          <a:p>
            <a:pPr marL="0" indent="0">
              <a:buNone/>
            </a:pPr>
            <a:r>
              <a:rPr lang="en-US" baseline="30000" dirty="0" smtClean="0"/>
              <a:t>“15 </a:t>
            </a:r>
            <a:r>
              <a:rPr lang="en-US" dirty="0" smtClean="0"/>
              <a:t>but if I am delayed, </a:t>
            </a:r>
            <a:r>
              <a:rPr lang="en-US" i="1" dirty="0" smtClean="0"/>
              <a:t>I write</a:t>
            </a:r>
            <a:r>
              <a:rPr lang="en-US" dirty="0" smtClean="0"/>
              <a:t> so that you may know how you ought to conduct yourself in </a:t>
            </a:r>
            <a:r>
              <a:rPr lang="en-US" b="1" i="1" dirty="0" smtClean="0">
                <a:solidFill>
                  <a:srgbClr val="FF0000"/>
                </a:solidFill>
              </a:rPr>
              <a:t>the house of God, which is the church of the living God, </a:t>
            </a:r>
            <a:r>
              <a:rPr lang="en-US" b="1" i="1" u="sng" dirty="0" smtClean="0">
                <a:solidFill>
                  <a:srgbClr val="FF0000"/>
                </a:solidFill>
              </a:rPr>
              <a:t>the pillar and ground of the truth</a:t>
            </a:r>
            <a:r>
              <a:rPr lang="en-US" b="1" i="1" dirty="0" smtClean="0">
                <a:solidFill>
                  <a:srgbClr val="FF0000"/>
                </a:solidFill>
              </a:rPr>
              <a:t>.”</a:t>
            </a:r>
            <a:endParaRPr lang="en-US" dirty="0" smtClean="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10084203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Orthodox Response</a:t>
            </a:r>
            <a:endParaRPr lang="en-US" dirty="0"/>
          </a:p>
        </p:txBody>
      </p:sp>
      <p:sp>
        <p:nvSpPr>
          <p:cNvPr id="3" name="Content Placeholder 2"/>
          <p:cNvSpPr>
            <a:spLocks noGrp="1"/>
          </p:cNvSpPr>
          <p:nvPr>
            <p:ph idx="1"/>
          </p:nvPr>
        </p:nvSpPr>
        <p:spPr/>
        <p:txBody>
          <a:bodyPr>
            <a:normAutofit lnSpcReduction="10000"/>
          </a:bodyPr>
          <a:lstStyle/>
          <a:p>
            <a:pPr marL="550926" indent="-514350">
              <a:buAutoNum type="arabicPeriod" startAt="2"/>
            </a:pPr>
            <a:r>
              <a:rPr lang="en-US" dirty="0" smtClean="0"/>
              <a:t>The Bible has no </a:t>
            </a:r>
            <a:r>
              <a:rPr lang="en-US" b="1" u="sng" dirty="0" smtClean="0"/>
              <a:t>systematic theology </a:t>
            </a:r>
            <a:r>
              <a:rPr lang="en-US" dirty="0" smtClean="0"/>
              <a:t>or catechism in the Bible</a:t>
            </a:r>
          </a:p>
          <a:p>
            <a:pPr marL="550926" indent="-514350">
              <a:buAutoNum type="arabicPeriod" startAt="2"/>
            </a:pPr>
            <a:endParaRPr lang="en-US" dirty="0" smtClean="0"/>
          </a:p>
          <a:p>
            <a:pPr marL="550926" lvl="0" indent="-514350">
              <a:buFontTx/>
              <a:buChar char="-"/>
            </a:pPr>
            <a:r>
              <a:rPr lang="en-US" dirty="0" smtClean="0"/>
              <a:t>They teach their own </a:t>
            </a:r>
            <a:r>
              <a:rPr lang="en-US" b="1" u="sng" dirty="0" smtClean="0"/>
              <a:t>personal infallibility</a:t>
            </a:r>
          </a:p>
          <a:p>
            <a:pPr marL="550926" lvl="0" indent="-514350">
              <a:buFontTx/>
              <a:buChar char="-"/>
            </a:pPr>
            <a:endParaRPr lang="en-US" b="1" u="sng" dirty="0" smtClean="0"/>
          </a:p>
          <a:p>
            <a:pPr marL="550926" lvl="0" indent="-514350">
              <a:buFontTx/>
              <a:buChar char="-"/>
            </a:pPr>
            <a:r>
              <a:rPr lang="en-US" dirty="0" smtClean="0"/>
              <a:t>They violate their own principle every time the Bible is taught</a:t>
            </a:r>
            <a:endParaRPr lang="en-US" b="1" u="sng" dirty="0" smtClean="0"/>
          </a:p>
          <a:p>
            <a:pPr marL="550926" indent="-514350">
              <a:buNone/>
            </a:pPr>
            <a:endParaRPr lang="en-US" dirty="0" smtClean="0"/>
          </a:p>
          <a:p>
            <a:pPr marL="550926" indent="-514350">
              <a:buNone/>
            </a:pPr>
            <a:endParaRPr lang="en-US" dirty="0"/>
          </a:p>
        </p:txBody>
      </p:sp>
    </p:spTree>
    <p:extLst>
      <p:ext uri="{BB962C8B-B14F-4D97-AF65-F5344CB8AC3E}">
        <p14:creationId xmlns:p14="http://schemas.microsoft.com/office/powerpoint/2010/main" val="10697161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 Scriptura”</a:t>
            </a:r>
            <a:endParaRPr lang="en-US" dirty="0"/>
          </a:p>
        </p:txBody>
      </p:sp>
      <p:sp>
        <p:nvSpPr>
          <p:cNvPr id="3" name="Content Placeholder 2"/>
          <p:cNvSpPr>
            <a:spLocks noGrp="1"/>
          </p:cNvSpPr>
          <p:nvPr>
            <p:ph idx="1"/>
          </p:nvPr>
        </p:nvSpPr>
        <p:spPr/>
        <p:txBody>
          <a:bodyPr/>
          <a:lstStyle/>
          <a:p>
            <a:r>
              <a:rPr lang="en-US" sz="3200" dirty="0" smtClean="0"/>
              <a:t>says that the Holy Spirit guides the individual reader</a:t>
            </a:r>
          </a:p>
          <a:p>
            <a:endParaRPr lang="en-US" sz="3200" dirty="0" smtClean="0"/>
          </a:p>
          <a:p>
            <a:pPr>
              <a:buFontTx/>
              <a:buChar char="-"/>
            </a:pPr>
            <a:r>
              <a:rPr lang="en-US" sz="3200" dirty="0" smtClean="0"/>
              <a:t>Then why so much conflict within all the denominations?</a:t>
            </a:r>
          </a:p>
          <a:p>
            <a:pPr>
              <a:buFontTx/>
              <a:buChar char="-"/>
            </a:pPr>
            <a:endParaRPr lang="en-US" dirty="0" smtClean="0"/>
          </a:p>
          <a:p>
            <a:pPr>
              <a:buFontTx/>
              <a:buChar char="-"/>
            </a:pPr>
            <a:endParaRPr lang="en-US" dirty="0"/>
          </a:p>
        </p:txBody>
      </p:sp>
    </p:spTree>
    <p:extLst>
      <p:ext uri="{BB962C8B-B14F-4D97-AF65-F5344CB8AC3E}">
        <p14:creationId xmlns:p14="http://schemas.microsoft.com/office/powerpoint/2010/main" val="25494263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a:t>
            </a:r>
            <a:r>
              <a:rPr lang="en-US" baseline="30000" dirty="0" smtClean="0"/>
              <a:t>rd</a:t>
            </a:r>
            <a:r>
              <a:rPr lang="en-US" dirty="0" smtClean="0"/>
              <a:t> Orthodox Response</a:t>
            </a:r>
            <a:endParaRPr lang="en-US" dirty="0"/>
          </a:p>
        </p:txBody>
      </p:sp>
      <p:sp>
        <p:nvSpPr>
          <p:cNvPr id="3" name="Content Placeholder 2"/>
          <p:cNvSpPr>
            <a:spLocks noGrp="1"/>
          </p:cNvSpPr>
          <p:nvPr>
            <p:ph idx="1"/>
          </p:nvPr>
        </p:nvSpPr>
        <p:spPr/>
        <p:txBody>
          <a:bodyPr/>
          <a:lstStyle/>
          <a:p>
            <a:r>
              <a:rPr lang="en-US" dirty="0" smtClean="0"/>
              <a:t>Historically  the doctrine of “sola Scriptura” is nowhere to be found in the writings of the Early Church Fathers</a:t>
            </a:r>
          </a:p>
          <a:p>
            <a:endParaRPr lang="en-US" dirty="0" smtClean="0"/>
          </a:p>
          <a:p>
            <a:r>
              <a:rPr lang="en-US" dirty="0" smtClean="0"/>
              <a:t>367 AD St Athanasius instructed the churches which books were to be considered canonical</a:t>
            </a:r>
          </a:p>
          <a:p>
            <a:endParaRPr lang="en-US" dirty="0" smtClean="0"/>
          </a:p>
          <a:p>
            <a:pPr>
              <a:buNone/>
            </a:pPr>
            <a:endParaRPr lang="en-US" dirty="0"/>
          </a:p>
        </p:txBody>
      </p:sp>
    </p:spTree>
    <p:extLst>
      <p:ext uri="{BB962C8B-B14F-4D97-AF65-F5344CB8AC3E}">
        <p14:creationId xmlns:p14="http://schemas.microsoft.com/office/powerpoint/2010/main" val="169635311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Consensus </a:t>
            </a:r>
            <a:r>
              <a:rPr lang="en-US" dirty="0" err="1" smtClean="0"/>
              <a:t>Patrum</a:t>
            </a:r>
            <a:endParaRPr lang="en-US" dirty="0"/>
          </a:p>
        </p:txBody>
      </p:sp>
      <p:sp>
        <p:nvSpPr>
          <p:cNvPr id="3" name="Content Placeholder 2"/>
          <p:cNvSpPr>
            <a:spLocks noGrp="1"/>
          </p:cNvSpPr>
          <p:nvPr>
            <p:ph idx="1"/>
          </p:nvPr>
        </p:nvSpPr>
        <p:spPr/>
        <p:txBody>
          <a:bodyPr>
            <a:normAutofit/>
          </a:bodyPr>
          <a:lstStyle/>
          <a:p>
            <a:pPr algn="ctr"/>
            <a:r>
              <a:rPr lang="en-US" sz="4400" b="1" dirty="0" smtClean="0"/>
              <a:t>The Consensus of the Church Fathers for understanding the Orthodox Faith</a:t>
            </a:r>
            <a:endParaRPr lang="en-US" sz="4400" b="1" dirty="0"/>
          </a:p>
        </p:txBody>
      </p:sp>
    </p:spTree>
    <p:extLst>
      <p:ext uri="{BB962C8B-B14F-4D97-AF65-F5344CB8AC3E}">
        <p14:creationId xmlns:p14="http://schemas.microsoft.com/office/powerpoint/2010/main" val="2979219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33400"/>
            <a:ext cx="80772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86973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Sacred Tradition</a:t>
            </a:r>
            <a:endParaRPr lang="en-US" dirty="0"/>
          </a:p>
        </p:txBody>
      </p:sp>
      <p:sp>
        <p:nvSpPr>
          <p:cNvPr id="2" name="Content Placeholder 1"/>
          <p:cNvSpPr>
            <a:spLocks noGrp="1"/>
          </p:cNvSpPr>
          <p:nvPr>
            <p:ph idx="1"/>
          </p:nvPr>
        </p:nvSpPr>
        <p:spPr/>
        <p:txBody>
          <a:bodyPr>
            <a:normAutofit fontScale="77500" lnSpcReduction="20000"/>
          </a:bodyPr>
          <a:lstStyle/>
          <a:p>
            <a:pPr marL="457200" lvl="0" indent="-457200">
              <a:buFont typeface="+mj-lt"/>
              <a:buAutoNum type="arabicPeriod"/>
            </a:pPr>
            <a:r>
              <a:rPr lang="en-US" sz="4000" dirty="0" smtClean="0"/>
              <a:t>Scripture</a:t>
            </a:r>
            <a:endParaRPr lang="en-US" sz="4000" dirty="0" smtClean="0"/>
          </a:p>
          <a:p>
            <a:pPr marL="457200" lvl="0" indent="-457200">
              <a:buFont typeface="+mj-lt"/>
              <a:buAutoNum type="arabicPeriod"/>
            </a:pPr>
            <a:r>
              <a:rPr lang="en-US" sz="4000" dirty="0" smtClean="0"/>
              <a:t>Apostolic </a:t>
            </a:r>
            <a:r>
              <a:rPr lang="en-US" sz="4000" dirty="0"/>
              <a:t>canons/ </a:t>
            </a:r>
            <a:r>
              <a:rPr lang="en-US" sz="4000" dirty="0" smtClean="0"/>
              <a:t>origins</a:t>
            </a:r>
            <a:endParaRPr lang="en-US" sz="4000" dirty="0"/>
          </a:p>
          <a:p>
            <a:pPr marL="457200" lvl="0" indent="-457200">
              <a:buFont typeface="+mj-lt"/>
              <a:buAutoNum type="arabicPeriod"/>
            </a:pPr>
            <a:r>
              <a:rPr lang="en-US" sz="4000" dirty="0"/>
              <a:t>Patristic</a:t>
            </a:r>
          </a:p>
          <a:p>
            <a:pPr marL="457200" lvl="0" indent="-457200">
              <a:buFont typeface="+mj-lt"/>
              <a:buAutoNum type="arabicPeriod"/>
            </a:pPr>
            <a:r>
              <a:rPr lang="en-US" sz="4000" dirty="0"/>
              <a:t>Liturgical</a:t>
            </a:r>
          </a:p>
          <a:p>
            <a:pPr marL="457200" lvl="0" indent="-457200">
              <a:buFont typeface="+mj-lt"/>
              <a:buAutoNum type="arabicPeriod"/>
            </a:pPr>
            <a:r>
              <a:rPr lang="en-US" sz="4000" dirty="0"/>
              <a:t>Councils</a:t>
            </a:r>
          </a:p>
          <a:p>
            <a:pPr marL="457200" lvl="0" indent="-457200">
              <a:buFont typeface="+mj-lt"/>
              <a:buAutoNum type="arabicPeriod"/>
            </a:pPr>
            <a:r>
              <a:rPr lang="en-US" sz="4000" dirty="0"/>
              <a:t>I</a:t>
            </a:r>
            <a:r>
              <a:rPr lang="en-US" sz="4000" dirty="0" smtClean="0"/>
              <a:t>cons</a:t>
            </a:r>
            <a:endParaRPr lang="en-US" sz="4000" dirty="0"/>
          </a:p>
          <a:p>
            <a:pPr marL="457200" indent="-457200">
              <a:buFont typeface="+mj-lt"/>
              <a:buAutoNum type="arabicPeriod"/>
            </a:pPr>
            <a:endParaRPr lang="en-US" dirty="0"/>
          </a:p>
        </p:txBody>
      </p:sp>
    </p:spTree>
    <p:extLst>
      <p:ext uri="{BB962C8B-B14F-4D97-AF65-F5344CB8AC3E}">
        <p14:creationId xmlns:p14="http://schemas.microsoft.com/office/powerpoint/2010/main" val="34685421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“Sacred Tradition</a:t>
            </a:r>
            <a:endParaRPr lang="en-US" dirty="0"/>
          </a:p>
        </p:txBody>
      </p:sp>
      <p:sp>
        <p:nvSpPr>
          <p:cNvPr id="2" name="Content Placeholder 1"/>
          <p:cNvSpPr>
            <a:spLocks noGrp="1"/>
          </p:cNvSpPr>
          <p:nvPr>
            <p:ph idx="1"/>
          </p:nvPr>
        </p:nvSpPr>
        <p:spPr/>
        <p:txBody>
          <a:bodyPr>
            <a:normAutofit fontScale="92500"/>
          </a:bodyPr>
          <a:lstStyle/>
          <a:p>
            <a:pPr algn="ctr"/>
            <a:r>
              <a:rPr lang="en-US" sz="3200" b="1" dirty="0"/>
              <a:t>The Orthodox theological meaning of Tradition </a:t>
            </a:r>
            <a:r>
              <a:rPr lang="en-US" sz="3200" b="1" dirty="0" smtClean="0"/>
              <a:t>is: </a:t>
            </a:r>
            <a:r>
              <a:rPr lang="en-US" sz="3200" b="1" i="1" dirty="0"/>
              <a:t>any teaching or practice which has been transmitted from generation to generation throughout the life of the church. </a:t>
            </a:r>
            <a:endParaRPr lang="en-US" sz="3200" b="1" i="1" dirty="0" smtClean="0"/>
          </a:p>
          <a:p>
            <a:pPr algn="ctr"/>
            <a:r>
              <a:rPr lang="en-US" sz="3200" b="1" i="1" dirty="0" smtClean="0"/>
              <a:t>More </a:t>
            </a:r>
            <a:r>
              <a:rPr lang="en-US" sz="3200" b="1" i="1" dirty="0"/>
              <a:t>exactly, </a:t>
            </a:r>
            <a:r>
              <a:rPr lang="en-US" sz="3500" b="1" i="1" u="sng" dirty="0" smtClean="0"/>
              <a:t>“</a:t>
            </a:r>
            <a:r>
              <a:rPr lang="en-US" sz="3500" b="1" i="1" u="sng" dirty="0" err="1" smtClean="0"/>
              <a:t>paradosis</a:t>
            </a:r>
            <a:r>
              <a:rPr lang="en-US" sz="3500" b="1" i="1" u="sng" dirty="0" smtClean="0"/>
              <a:t>”</a:t>
            </a:r>
            <a:r>
              <a:rPr lang="en-US" sz="3200" b="1" i="1" dirty="0" smtClean="0"/>
              <a:t> </a:t>
            </a:r>
            <a:r>
              <a:rPr lang="en-US" sz="3200" b="1" i="1" dirty="0"/>
              <a:t>is the very life of the Holy Trinity as it has been revealed by Christ Himself and testified by the Holy Spirit</a:t>
            </a:r>
            <a:endParaRPr lang="en-US" sz="3200" i="1" dirty="0"/>
          </a:p>
        </p:txBody>
      </p:sp>
    </p:spTree>
    <p:extLst>
      <p:ext uri="{BB962C8B-B14F-4D97-AF65-F5344CB8AC3E}">
        <p14:creationId xmlns:p14="http://schemas.microsoft.com/office/powerpoint/2010/main" val="29573301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90600"/>
            <a:ext cx="4038600" cy="5401056"/>
          </a:xfrm>
        </p:spPr>
        <p:txBody>
          <a:bodyPr>
            <a:normAutofit fontScale="92500" lnSpcReduction="20000"/>
          </a:bodyPr>
          <a:lstStyle/>
          <a:p>
            <a:pPr marL="0" indent="0">
              <a:buNone/>
            </a:pPr>
            <a:r>
              <a:rPr lang="en-US" sz="3200" dirty="0"/>
              <a:t>St. Athanasius encourages a Church Bishop:</a:t>
            </a:r>
          </a:p>
          <a:p>
            <a:pPr marL="0" indent="0">
              <a:buNone/>
            </a:pPr>
            <a:r>
              <a:rPr lang="en-US" sz="3200" dirty="0"/>
              <a:t> "Let us look at that very tradition, teaching, and faith of the Catholic Church from the very beginning, </a:t>
            </a:r>
            <a:r>
              <a:rPr lang="en-US" sz="3200" b="1" i="1" dirty="0"/>
              <a:t>which the Lord gave, the Apostles preached, and the Fathers preserved</a:t>
            </a:r>
            <a:r>
              <a:rPr lang="en-US" sz="3200" dirty="0"/>
              <a:t>. Upon this the Church is founded."</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057400"/>
            <a:ext cx="2819400" cy="38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23854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a:t>
            </a:r>
            <a:r>
              <a:rPr lang="en-US" dirty="0" err="1" smtClean="0"/>
              <a:t>Paradosis</a:t>
            </a:r>
            <a:r>
              <a:rPr lang="en-US" dirty="0" smtClean="0"/>
              <a:t>”</a:t>
            </a:r>
            <a:endParaRPr lang="en-US" dirty="0"/>
          </a:p>
        </p:txBody>
      </p:sp>
      <p:sp>
        <p:nvSpPr>
          <p:cNvPr id="2" name="Content Placeholder 1"/>
          <p:cNvSpPr>
            <a:spLocks noGrp="1"/>
          </p:cNvSpPr>
          <p:nvPr>
            <p:ph idx="1"/>
          </p:nvPr>
        </p:nvSpPr>
        <p:spPr>
          <a:xfrm>
            <a:off x="685800" y="2057400"/>
            <a:ext cx="7770813" cy="3657600"/>
          </a:xfrm>
        </p:spPr>
        <p:txBody>
          <a:bodyPr>
            <a:noAutofit/>
          </a:bodyPr>
          <a:lstStyle/>
          <a:p>
            <a:r>
              <a:rPr lang="en-US" sz="2800" dirty="0" smtClean="0"/>
              <a:t>Used thirteen times in the NT where Christ rebuked the Pharisees for forsaking the commandments and keeping their fathers’ </a:t>
            </a:r>
            <a:r>
              <a:rPr lang="en-US" sz="2800" dirty="0" smtClean="0"/>
              <a:t>traditions</a:t>
            </a:r>
            <a:endParaRPr lang="en-US" sz="2800" dirty="0"/>
          </a:p>
          <a:p>
            <a:r>
              <a:rPr lang="en-US" sz="2800" dirty="0"/>
              <a:t>St. Paul uses the word “</a:t>
            </a:r>
            <a:r>
              <a:rPr lang="en-US" sz="2800" i="1" dirty="0" err="1"/>
              <a:t>paradosis</a:t>
            </a:r>
            <a:r>
              <a:rPr lang="en-US" sz="2800" i="1" dirty="0"/>
              <a:t>”</a:t>
            </a:r>
            <a:r>
              <a:rPr lang="en-US" sz="2800" dirty="0"/>
              <a:t> 5</a:t>
            </a:r>
            <a:r>
              <a:rPr lang="en-US" sz="2800" dirty="0" smtClean="0"/>
              <a:t> </a:t>
            </a:r>
            <a:r>
              <a:rPr lang="en-US" sz="2800" dirty="0"/>
              <a:t>times, 2</a:t>
            </a:r>
            <a:r>
              <a:rPr lang="en-US" sz="2800" dirty="0" smtClean="0"/>
              <a:t> </a:t>
            </a:r>
            <a:r>
              <a:rPr lang="en-US" sz="2800" dirty="0"/>
              <a:t>to describe the old traditions and customs of the Jews and the Gentiles (Gal. 1:14 and Col. 2:8), and </a:t>
            </a:r>
            <a:r>
              <a:rPr lang="en-US" sz="2800" dirty="0" smtClean="0"/>
              <a:t>3 times </a:t>
            </a:r>
            <a:r>
              <a:rPr lang="en-US" sz="2800" dirty="0"/>
              <a:t>(I </a:t>
            </a:r>
            <a:r>
              <a:rPr lang="en-US" sz="2800" dirty="0" smtClean="0"/>
              <a:t>Cor</a:t>
            </a:r>
            <a:r>
              <a:rPr lang="en-US" sz="2800" dirty="0"/>
              <a:t>. 11:2, II Th. 2:15 and II Th. 3:3) to describe what he taught the Churches by words or by letters. </a:t>
            </a:r>
          </a:p>
        </p:txBody>
      </p:sp>
    </p:spTree>
    <p:extLst>
      <p:ext uri="{BB962C8B-B14F-4D97-AF65-F5344CB8AC3E}">
        <p14:creationId xmlns:p14="http://schemas.microsoft.com/office/powerpoint/2010/main" val="2456083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2 Thessalonians 2:15</a:t>
            </a:r>
            <a:endParaRPr lang="en-US" dirty="0"/>
          </a:p>
        </p:txBody>
      </p:sp>
      <p:sp>
        <p:nvSpPr>
          <p:cNvPr id="2" name="Content Placeholder 1"/>
          <p:cNvSpPr>
            <a:spLocks noGrp="1"/>
          </p:cNvSpPr>
          <p:nvPr>
            <p:ph idx="1"/>
          </p:nvPr>
        </p:nvSpPr>
        <p:spPr/>
        <p:txBody>
          <a:bodyPr>
            <a:normAutofit/>
          </a:bodyPr>
          <a:lstStyle/>
          <a:p>
            <a:pPr marL="0" indent="0">
              <a:buNone/>
            </a:pPr>
            <a:r>
              <a:rPr lang="en-US" sz="4400" b="1" i="1" baseline="30000" dirty="0"/>
              <a:t> </a:t>
            </a:r>
            <a:r>
              <a:rPr lang="en-US" sz="4400" i="1" dirty="0" smtClean="0"/>
              <a:t>”Therefore</a:t>
            </a:r>
            <a:r>
              <a:rPr lang="en-US" sz="4400" i="1" dirty="0"/>
              <a:t>, brethren, stand fast and hold the traditions which you were taught, whether by word or our epistle</a:t>
            </a:r>
            <a:r>
              <a:rPr lang="en-US" sz="4400" i="1" dirty="0" smtClean="0"/>
              <a:t>.”</a:t>
            </a:r>
            <a:endParaRPr lang="en-US" sz="4400" i="1" dirty="0"/>
          </a:p>
        </p:txBody>
      </p:sp>
    </p:spTree>
    <p:extLst>
      <p:ext uri="{BB962C8B-B14F-4D97-AF65-F5344CB8AC3E}">
        <p14:creationId xmlns:p14="http://schemas.microsoft.com/office/powerpoint/2010/main" val="33616143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Thessalonians 3:6</a:t>
            </a:r>
            <a:endParaRPr lang="en-US" dirty="0"/>
          </a:p>
        </p:txBody>
      </p:sp>
      <p:sp>
        <p:nvSpPr>
          <p:cNvPr id="3" name="Content Placeholder 2"/>
          <p:cNvSpPr>
            <a:spLocks noGrp="1"/>
          </p:cNvSpPr>
          <p:nvPr>
            <p:ph idx="1"/>
          </p:nvPr>
        </p:nvSpPr>
        <p:spPr/>
        <p:txBody>
          <a:bodyPr>
            <a:normAutofit/>
          </a:bodyPr>
          <a:lstStyle/>
          <a:p>
            <a:pPr marL="0" indent="0">
              <a:buNone/>
            </a:pPr>
            <a:r>
              <a:rPr lang="en-US" sz="3600" i="1" dirty="0"/>
              <a:t>But we command you, brethren, in the name of our Lord Jesus Christ, that you withdraw from every brother who walks disorderly and not according to the tradition which </a:t>
            </a:r>
            <a:r>
              <a:rPr lang="en-US" sz="3600" i="1" dirty="0" smtClean="0"/>
              <a:t>he</a:t>
            </a:r>
            <a:r>
              <a:rPr lang="en-US" sz="3600" i="1" dirty="0"/>
              <a:t> received from us.</a:t>
            </a:r>
          </a:p>
        </p:txBody>
      </p:sp>
    </p:spTree>
    <p:extLst>
      <p:ext uri="{BB962C8B-B14F-4D97-AF65-F5344CB8AC3E}">
        <p14:creationId xmlns:p14="http://schemas.microsoft.com/office/powerpoint/2010/main" val="11029082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Came First Church or the Scripture?</a:t>
            </a:r>
            <a:endParaRPr lang="en-US" dirty="0"/>
          </a:p>
        </p:txBody>
      </p:sp>
      <p:sp>
        <p:nvSpPr>
          <p:cNvPr id="3" name="Content Placeholder 2"/>
          <p:cNvSpPr>
            <a:spLocks noGrp="1"/>
          </p:cNvSpPr>
          <p:nvPr>
            <p:ph idx="1"/>
          </p:nvPr>
        </p:nvSpPr>
        <p:spPr/>
        <p:txBody>
          <a:bodyPr/>
          <a:lstStyle/>
          <a:p>
            <a:r>
              <a:rPr lang="en-US" dirty="0" smtClean="0"/>
              <a:t>St Athanasius came out with the final canon of the New Testament in 367 AD</a:t>
            </a:r>
          </a:p>
          <a:p>
            <a:endParaRPr lang="en-US" dirty="0"/>
          </a:p>
        </p:txBody>
      </p:sp>
    </p:spTree>
    <p:extLst>
      <p:ext uri="{BB962C8B-B14F-4D97-AF65-F5344CB8AC3E}">
        <p14:creationId xmlns:p14="http://schemas.microsoft.com/office/powerpoint/2010/main" val="108304495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64</TotalTime>
  <Words>607</Words>
  <Application>Microsoft Macintosh PowerPoint</Application>
  <PresentationFormat>On-screen Show (4:3)</PresentationFormat>
  <Paragraphs>57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Folio</vt:lpstr>
      <vt:lpstr>The Straight Path Series:  Tradition in Orthodoxy</vt:lpstr>
      <vt:lpstr>PowerPoint Presentation</vt:lpstr>
      <vt:lpstr>Sacred Tradition</vt:lpstr>
      <vt:lpstr>“Sacred Tradition</vt:lpstr>
      <vt:lpstr>PowerPoint Presentation</vt:lpstr>
      <vt:lpstr>“Paradosis”</vt:lpstr>
      <vt:lpstr>2 Thessalonians 2:15</vt:lpstr>
      <vt:lpstr>2 Thessalonians 3:6</vt:lpstr>
      <vt:lpstr>Which Came First Church or the Scripture?</vt:lpstr>
      <vt:lpstr>How did it develop? </vt:lpstr>
      <vt:lpstr>“Sola Scriptura”</vt:lpstr>
      <vt:lpstr>Sola Scriptura</vt:lpstr>
      <vt:lpstr>Orthodox Response</vt:lpstr>
      <vt:lpstr>1 Timothy 3:15</vt:lpstr>
      <vt:lpstr>2nd Orthodox Response</vt:lpstr>
      <vt:lpstr>“Sola Scriptura”</vt:lpstr>
      <vt:lpstr>3rd Orthodox Response</vt:lpstr>
      <vt:lpstr>Consensus Patrum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Orthodoxy for Dummies</dc:title>
  <dc:creator>Frpaul</dc:creator>
  <cp:lastModifiedBy>Apple User</cp:lastModifiedBy>
  <cp:revision>7</cp:revision>
  <dcterms:created xsi:type="dcterms:W3CDTF">2012-12-23T12:17:57Z</dcterms:created>
  <dcterms:modified xsi:type="dcterms:W3CDTF">2018-07-22T02:45:50Z</dcterms:modified>
</cp:coreProperties>
</file>