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54" autoAdjust="0"/>
  </p:normalViewPr>
  <p:slideViewPr>
    <p:cSldViewPr snapToGrid="0" snapToObjects="1">
      <p:cViewPr varScale="1">
        <p:scale>
          <a:sx n="74" d="100"/>
          <a:sy n="74" d="100"/>
        </p:scale>
        <p:origin x="-1336" y="-96"/>
      </p:cViewPr>
      <p:guideLst>
        <p:guide orient="horz" pos="2160"/>
        <p:guide pos="2880"/>
      </p:guideLst>
    </p:cSldViewPr>
  </p:slideViewPr>
  <p:outlineViewPr>
    <p:cViewPr>
      <p:scale>
        <a:sx n="33" d="100"/>
        <a:sy n="33" d="100"/>
      </p:scale>
      <p:origin x="0" y="124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DDA70C-ACCD-3944-BE65-E532DD411854}"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65239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DA70C-ACCD-3944-BE65-E532DD411854}"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346240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DA70C-ACCD-3944-BE65-E532DD411854}"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321202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DA70C-ACCD-3944-BE65-E532DD411854}"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41365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DA70C-ACCD-3944-BE65-E532DD411854}"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12344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DDA70C-ACCD-3944-BE65-E532DD411854}" type="datetimeFigureOut">
              <a:rPr lang="en-US" smtClean="0"/>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109961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DDA70C-ACCD-3944-BE65-E532DD411854}" type="datetimeFigureOut">
              <a:rPr lang="en-US" smtClean="0"/>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11527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DA70C-ACCD-3944-BE65-E532DD411854}" type="datetimeFigureOut">
              <a:rPr lang="en-US" smtClean="0"/>
              <a:t>10/27/18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382934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DA70C-ACCD-3944-BE65-E532DD411854}" type="datetimeFigureOut">
              <a:rPr lang="en-US" smtClean="0"/>
              <a:t>10/27/18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4698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DA70C-ACCD-3944-BE65-E532DD411854}" type="datetimeFigureOut">
              <a:rPr lang="en-US" smtClean="0"/>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396036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DA70C-ACCD-3944-BE65-E532DD411854}" type="datetimeFigureOut">
              <a:rPr lang="en-US" smtClean="0"/>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44E35-789A-8840-8CF1-5008BAED15E1}" type="slidenum">
              <a:rPr lang="en-US" smtClean="0"/>
              <a:t>‹#›</a:t>
            </a:fld>
            <a:endParaRPr lang="en-US"/>
          </a:p>
        </p:txBody>
      </p:sp>
    </p:spTree>
    <p:extLst>
      <p:ext uri="{BB962C8B-B14F-4D97-AF65-F5344CB8AC3E}">
        <p14:creationId xmlns:p14="http://schemas.microsoft.com/office/powerpoint/2010/main" val="1104905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DA70C-ACCD-3944-BE65-E532DD411854}" type="datetimeFigureOut">
              <a:rPr lang="en-US" smtClean="0"/>
              <a:t>10/27/18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44E35-789A-8840-8CF1-5008BAED15E1}" type="slidenum">
              <a:rPr lang="en-US" smtClean="0"/>
              <a:t>‹#›</a:t>
            </a:fld>
            <a:endParaRPr lang="en-US"/>
          </a:p>
        </p:txBody>
      </p:sp>
    </p:spTree>
    <p:extLst>
      <p:ext uri="{BB962C8B-B14F-4D97-AF65-F5344CB8AC3E}">
        <p14:creationId xmlns:p14="http://schemas.microsoft.com/office/powerpoint/2010/main" val="282812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numbers+11&amp;version=NKJV%23fen-NKJV-4036d" TargetMode="External"/><Relationship Id="rId3" Type="http://schemas.openxmlformats.org/officeDocument/2006/relationships/hyperlink" Target="https://www.biblegateway.com/passage/?search=numbers+11&amp;version=NKJV%23fen-NKJV-4037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numbers+11&amp;version=NKJV%23fen-NKJV-4043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Isaiah+55&amp;version=NKJV%23fen-NKJV-18743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ecclesiastes+4-6&amp;version=NKJV%23fen-NKJV-17390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romans+8:19-32&amp;version=NKJV%23fen-NKJV-28138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Exodus+15&amp;version=NKJV%23fen-NKJV-1944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8958"/>
            <a:ext cx="7772400" cy="1470025"/>
          </a:xfrm>
        </p:spPr>
        <p:txBody>
          <a:bodyPr/>
          <a:lstStyle/>
          <a:p>
            <a:r>
              <a:rPr lang="en-US" dirty="0" smtClean="0">
                <a:solidFill>
                  <a:schemeClr val="accent6"/>
                </a:solidFill>
              </a:rPr>
              <a:t>Irrational Love Campaign</a:t>
            </a:r>
            <a:endParaRPr lang="en-US" dirty="0">
              <a:solidFill>
                <a:schemeClr val="accent6"/>
              </a:solidFill>
            </a:endParaRPr>
          </a:p>
        </p:txBody>
      </p:sp>
      <p:sp>
        <p:nvSpPr>
          <p:cNvPr id="3" name="Subtitle 2"/>
          <p:cNvSpPr>
            <a:spLocks noGrp="1"/>
          </p:cNvSpPr>
          <p:nvPr>
            <p:ph type="subTitle" idx="1"/>
          </p:nvPr>
        </p:nvSpPr>
        <p:spPr>
          <a:xfrm>
            <a:off x="1371600" y="4343400"/>
            <a:ext cx="6400800" cy="1752600"/>
          </a:xfrm>
        </p:spPr>
        <p:txBody>
          <a:bodyPr/>
          <a:lstStyle/>
          <a:p>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Satisfaction of Being Loved</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54821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Exodus 16:2-3</a:t>
            </a:r>
            <a:r>
              <a:rPr lang="en-US" dirty="0" smtClean="0">
                <a:effectLst/>
              </a:rPr>
              <a:t>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b="1" i="1" dirty="0"/>
              <a:t>Then the whole congregation of the children of Israel complained against Moses and Aaron in the wilderness. </a:t>
            </a:r>
            <a:r>
              <a:rPr lang="en-US" b="1" i="1" baseline="30000" dirty="0"/>
              <a:t>3 </a:t>
            </a:r>
            <a:r>
              <a:rPr lang="en-US" b="1" i="1" dirty="0"/>
              <a:t>And the children of Israel said to them, “Oh, that we had died by the hand of the </a:t>
            </a:r>
            <a:r>
              <a:rPr lang="en-US" b="1" i="1" cap="small" dirty="0"/>
              <a:t>Lord</a:t>
            </a:r>
            <a:r>
              <a:rPr lang="en-US" b="1" i="1" dirty="0"/>
              <a:t> in the land of Egypt, when we sat by the pots of meat and when we ate bread to the full! For you have brought us out into this wilderness to kill this whole assembly with hunger.</a:t>
            </a:r>
            <a:r>
              <a:rPr lang="en-US" b="1" i="1" dirty="0" smtClean="0"/>
              <a:t>”</a:t>
            </a:r>
            <a:endParaRPr lang="en-US" dirty="0"/>
          </a:p>
        </p:txBody>
      </p:sp>
    </p:spTree>
    <p:extLst>
      <p:ext uri="{BB962C8B-B14F-4D97-AF65-F5344CB8AC3E}">
        <p14:creationId xmlns:p14="http://schemas.microsoft.com/office/powerpoint/2010/main" val="177630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Numbers 11:4-6</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b="1" i="1" baseline="30000" dirty="0"/>
              <a:t> </a:t>
            </a:r>
            <a:r>
              <a:rPr lang="en-US" i="1" dirty="0"/>
              <a:t>Now the mixed multitude who were among them </a:t>
            </a:r>
            <a:r>
              <a:rPr lang="en-US" i="1" dirty="0" smtClean="0"/>
              <a:t>yielded </a:t>
            </a:r>
            <a:r>
              <a:rPr lang="en-US" i="1" dirty="0"/>
              <a:t>to intense craving; </a:t>
            </a:r>
            <a:r>
              <a:rPr lang="en-US" i="1" u="sng" dirty="0"/>
              <a:t>so the children of Israel also wept again</a:t>
            </a:r>
            <a:r>
              <a:rPr lang="en-US" i="1" dirty="0"/>
              <a:t> and said: “Who will give us meat to eat? </a:t>
            </a:r>
            <a:r>
              <a:rPr lang="en-US" b="1" i="1" baseline="30000" dirty="0"/>
              <a:t>5 </a:t>
            </a:r>
            <a:r>
              <a:rPr lang="en-US" i="1" dirty="0"/>
              <a:t>We remember the fish which we ate freely in Egypt, the cucumbers, the melons, the leeks, the onions, and the garlic; </a:t>
            </a:r>
            <a:r>
              <a:rPr lang="en-US" b="1" i="1" baseline="30000" dirty="0"/>
              <a:t>6 </a:t>
            </a:r>
            <a:r>
              <a:rPr lang="en-US" i="1" dirty="0"/>
              <a:t>but now</a:t>
            </a:r>
            <a:r>
              <a:rPr lang="en-US" i="1" u="sng" dirty="0"/>
              <a:t> our whole being is dried up</a:t>
            </a:r>
            <a:r>
              <a:rPr lang="en-US" i="1" dirty="0"/>
              <a:t>; there is nothing at all except this manna before our eyes!”</a:t>
            </a:r>
            <a:endParaRPr lang="en-US" dirty="0"/>
          </a:p>
          <a:p>
            <a:endParaRPr lang="en-US" dirty="0"/>
          </a:p>
        </p:txBody>
      </p:sp>
    </p:spTree>
    <p:extLst>
      <p:ext uri="{BB962C8B-B14F-4D97-AF65-F5344CB8AC3E}">
        <p14:creationId xmlns:p14="http://schemas.microsoft.com/office/powerpoint/2010/main" val="18387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One of the primary dangers of </a:t>
            </a:r>
            <a:r>
              <a:rPr lang="en-US" sz="3200" u="sng" dirty="0" smtClean="0"/>
              <a:t>ingratitude</a:t>
            </a:r>
            <a:r>
              <a:rPr lang="en-US" sz="3200" dirty="0" smtClean="0"/>
              <a:t> is that it’s </a:t>
            </a:r>
            <a:r>
              <a:rPr lang="en-US" sz="3200" u="sng" dirty="0" smtClean="0"/>
              <a:t>contagious</a:t>
            </a:r>
            <a:r>
              <a:rPr lang="en-US" sz="3200" dirty="0" smtClean="0"/>
              <a:t>. </a:t>
            </a:r>
            <a:br>
              <a:rPr lang="en-US" sz="3200" dirty="0" smtClean="0"/>
            </a:br>
            <a:endParaRPr lang="en-US" sz="3200" dirty="0"/>
          </a:p>
        </p:txBody>
      </p:sp>
      <p:pic>
        <p:nvPicPr>
          <p:cNvPr id="4" name="Content Placeholder 3"/>
          <p:cNvPicPr>
            <a:picLocks noGrp="1" noChangeAspect="1"/>
          </p:cNvPicPr>
          <p:nvPr>
            <p:ph idx="1"/>
          </p:nvPr>
        </p:nvPicPr>
        <p:blipFill>
          <a:blip r:embed="rId2"/>
          <a:srcRect l="6053" r="6053"/>
          <a:stretch>
            <a:fillRect/>
          </a:stretch>
        </p:blipFill>
        <p:spPr/>
      </p:pic>
    </p:spTree>
    <p:extLst>
      <p:ext uri="{BB962C8B-B14F-4D97-AF65-F5344CB8AC3E}">
        <p14:creationId xmlns:p14="http://schemas.microsoft.com/office/powerpoint/2010/main" val="256022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Numbers 11:11-12</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Why have You afflicted Your servant? And why have I not found favor in Your sight, that You have laid the </a:t>
            </a:r>
            <a:r>
              <a:rPr lang="en-US" baseline="30000" dirty="0"/>
              <a:t>[</a:t>
            </a:r>
            <a:r>
              <a:rPr lang="en-US" u="sng" baseline="30000" dirty="0">
                <a:hlinkClick r:id="rId2" tooltip="See footnote d"/>
              </a:rPr>
              <a:t>d</a:t>
            </a:r>
            <a:r>
              <a:rPr lang="en-US" baseline="30000" dirty="0"/>
              <a:t>]</a:t>
            </a:r>
            <a:r>
              <a:rPr lang="en-US" dirty="0"/>
              <a:t>burden of all these people on me? </a:t>
            </a:r>
            <a:r>
              <a:rPr lang="en-US" b="1" baseline="30000" dirty="0"/>
              <a:t>12 </a:t>
            </a:r>
            <a:r>
              <a:rPr lang="en-US" dirty="0"/>
              <a:t>Did I conceive all these people? Did I beget them, that You should say to me, ‘Carry them in your bosom, as a guardian carries a nursing child,’ to the land which You swore</a:t>
            </a:r>
            <a:r>
              <a:rPr lang="en-US" baseline="30000" dirty="0"/>
              <a:t>[</a:t>
            </a:r>
            <a:r>
              <a:rPr lang="en-US" u="sng" baseline="30000" dirty="0">
                <a:hlinkClick r:id="rId3" tooltip="See footnote e"/>
              </a:rPr>
              <a:t>e</a:t>
            </a:r>
            <a:r>
              <a:rPr lang="en-US" baseline="30000" dirty="0"/>
              <a:t>]</a:t>
            </a:r>
            <a:r>
              <a:rPr lang="en-US" dirty="0"/>
              <a:t> to their fathers?</a:t>
            </a:r>
            <a:r>
              <a:rPr lang="en-US" dirty="0" smtClean="0">
                <a:effectLst/>
              </a:rPr>
              <a:t> </a:t>
            </a:r>
            <a:endParaRPr lang="en-US" dirty="0"/>
          </a:p>
        </p:txBody>
      </p:sp>
    </p:spTree>
    <p:extLst>
      <p:ext uri="{BB962C8B-B14F-4D97-AF65-F5344CB8AC3E}">
        <p14:creationId xmlns:p14="http://schemas.microsoft.com/office/powerpoint/2010/main" val="319868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r>
              <a:rPr lang="en-US" b="1" i="1" dirty="0" smtClean="0"/>
              <a:t/>
            </a:r>
            <a:br>
              <a:rPr lang="en-US" b="1" i="1" dirty="0" smtClean="0"/>
            </a:br>
            <a:r>
              <a:rPr lang="en-US" b="1" i="1" dirty="0" smtClean="0"/>
              <a:t>Numbers 11:18-20</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232400"/>
          </a:xfrm>
        </p:spPr>
        <p:txBody>
          <a:bodyPr>
            <a:normAutofit fontScale="92500" lnSpcReduction="20000"/>
          </a:bodyPr>
          <a:lstStyle/>
          <a:p>
            <a:pPr marL="0" indent="0">
              <a:buNone/>
            </a:pPr>
            <a:r>
              <a:rPr lang="en-US" b="1" i="1" baseline="30000" dirty="0" smtClean="0"/>
              <a:t>18</a:t>
            </a:r>
            <a:r>
              <a:rPr lang="en-US" b="1" i="1" baseline="30000" dirty="0"/>
              <a:t> </a:t>
            </a:r>
            <a:r>
              <a:rPr lang="en-US" i="1" dirty="0"/>
              <a:t>Then you shall say to the people, </a:t>
            </a:r>
            <a:r>
              <a:rPr lang="en-US" i="1" baseline="30000" dirty="0"/>
              <a:t>[</a:t>
            </a:r>
            <a:r>
              <a:rPr lang="en-US" i="1" u="sng" baseline="30000" dirty="0">
                <a:hlinkClick r:id="rId2" tooltip="See footnote f"/>
              </a:rPr>
              <a:t>f</a:t>
            </a:r>
            <a:r>
              <a:rPr lang="en-US" i="1" baseline="30000" dirty="0"/>
              <a:t>]</a:t>
            </a:r>
            <a:r>
              <a:rPr lang="en-US" i="1" dirty="0"/>
              <a:t>‘Consecrate yourselves for tomorrow, and you shall eat meat; for you have wept in the hearing of the </a:t>
            </a:r>
            <a:r>
              <a:rPr lang="en-US" i="1" cap="small" dirty="0"/>
              <a:t>Lord</a:t>
            </a:r>
            <a:r>
              <a:rPr lang="en-US" i="1" dirty="0"/>
              <a:t>, saying, “Who will give us meat to eat? For it was well with us in Egypt.” Therefore the </a:t>
            </a:r>
            <a:r>
              <a:rPr lang="en-US" i="1" cap="small" dirty="0"/>
              <a:t>Lord</a:t>
            </a:r>
            <a:r>
              <a:rPr lang="en-US" i="1" dirty="0"/>
              <a:t> will give you meat, and you shall eat. </a:t>
            </a:r>
            <a:r>
              <a:rPr lang="en-US" b="1" i="1" baseline="30000" dirty="0"/>
              <a:t>19 </a:t>
            </a:r>
            <a:r>
              <a:rPr lang="en-US" i="1" dirty="0"/>
              <a:t>You shall eat, not one day, nor two days, nor five days, nor ten days, nor twenty days, </a:t>
            </a:r>
            <a:r>
              <a:rPr lang="en-US" b="1" i="1" baseline="30000" dirty="0"/>
              <a:t>20 </a:t>
            </a:r>
            <a:r>
              <a:rPr lang="en-US" i="1" dirty="0"/>
              <a:t>but for a whole month, until it comes out of your nostrils and becomes loathsome to you, because you have despised the </a:t>
            </a:r>
            <a:r>
              <a:rPr lang="en-US" i="1" cap="small" dirty="0"/>
              <a:t>Lord</a:t>
            </a:r>
            <a:r>
              <a:rPr lang="en-US" i="1" dirty="0"/>
              <a:t> who is among you, and have wept before Him, saying, “Why did we ever come up out of Egypt?” ’ ”</a:t>
            </a:r>
            <a:r>
              <a:rPr lang="en-US" dirty="0" smtClean="0">
                <a:effectLst/>
              </a:rPr>
              <a:t> </a:t>
            </a:r>
            <a:endParaRPr lang="en-US" dirty="0"/>
          </a:p>
        </p:txBody>
      </p:sp>
    </p:spTree>
    <p:extLst>
      <p:ext uri="{BB962C8B-B14F-4D97-AF65-F5344CB8AC3E}">
        <p14:creationId xmlns:p14="http://schemas.microsoft.com/office/powerpoint/2010/main" val="295822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What </a:t>
            </a:r>
            <a:r>
              <a:rPr lang="en-US" b="1" u="sng" dirty="0"/>
              <a:t>are the signs that this discontent is present in our lives? </a:t>
            </a:r>
            <a:r>
              <a:rPr lang="en-US" dirty="0"/>
              <a:t/>
            </a:r>
            <a:br>
              <a:rPr lang="en-US" dirty="0"/>
            </a:br>
            <a:endParaRPr lang="en-US" dirty="0"/>
          </a:p>
        </p:txBody>
      </p:sp>
      <p:pic>
        <p:nvPicPr>
          <p:cNvPr id="4" name="Content Placeholder 3"/>
          <p:cNvPicPr>
            <a:picLocks noGrp="1" noChangeAspect="1"/>
          </p:cNvPicPr>
          <p:nvPr>
            <p:ph idx="1"/>
          </p:nvPr>
        </p:nvPicPr>
        <p:blipFill>
          <a:blip r:embed="rId2"/>
          <a:srcRect l="7629" r="7629"/>
          <a:stretch>
            <a:fillRect/>
          </a:stretch>
        </p:blipFill>
        <p:spPr/>
      </p:pic>
    </p:spTree>
    <p:extLst>
      <p:ext uri="{BB962C8B-B14F-4D97-AF65-F5344CB8AC3E}">
        <p14:creationId xmlns:p14="http://schemas.microsoft.com/office/powerpoint/2010/main" val="43728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b="1" u="sng" dirty="0" smtClean="0"/>
              <a:t>Contentment</a:t>
            </a:r>
            <a:r>
              <a:rPr lang="en-US" dirty="0" smtClean="0"/>
              <a:t> </a:t>
            </a:r>
            <a:r>
              <a:rPr lang="en-US" dirty="0"/>
              <a:t>can only be found in </a:t>
            </a:r>
            <a:r>
              <a:rPr lang="en-US" b="1" u="sng" dirty="0"/>
              <a:t>authentic</a:t>
            </a:r>
            <a:r>
              <a:rPr lang="en-US" dirty="0"/>
              <a:t> living that is grounded in </a:t>
            </a:r>
            <a:r>
              <a:rPr lang="en-US" dirty="0" smtClean="0"/>
              <a:t>His </a:t>
            </a:r>
            <a:r>
              <a:rPr lang="en-US" b="1" u="sng" dirty="0"/>
              <a:t>love</a:t>
            </a:r>
            <a:r>
              <a:rPr lang="en-US" dirty="0"/>
              <a:t>.</a:t>
            </a:r>
            <a:r>
              <a:rPr lang="en-US" dirty="0" smtClean="0">
                <a:effectLst/>
              </a:rPr>
              <a:t> </a:t>
            </a:r>
          </a:p>
          <a:p>
            <a:endParaRPr lang="en-US" dirty="0"/>
          </a:p>
        </p:txBody>
      </p:sp>
    </p:spTree>
    <p:extLst>
      <p:ext uri="{BB962C8B-B14F-4D97-AF65-F5344CB8AC3E}">
        <p14:creationId xmlns:p14="http://schemas.microsoft.com/office/powerpoint/2010/main" val="203305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5229"/>
          </a:xfrm>
        </p:spPr>
        <p:txBody>
          <a:bodyPr>
            <a:normAutofit fontScale="90000"/>
          </a:bodyPr>
          <a:lstStyle/>
          <a:p>
            <a:r>
              <a:rPr lang="en-US" dirty="0" smtClean="0"/>
              <a:t/>
            </a:r>
            <a:br>
              <a:rPr lang="en-US" dirty="0" smtClean="0"/>
            </a:br>
            <a:r>
              <a:rPr lang="en-US" dirty="0" smtClean="0"/>
              <a:t>Isaiah 55:1-3</a:t>
            </a:r>
            <a:br>
              <a:rPr lang="en-US" dirty="0" smtClean="0"/>
            </a:br>
            <a:endParaRPr lang="en-US" dirty="0"/>
          </a:p>
        </p:txBody>
      </p:sp>
      <p:sp>
        <p:nvSpPr>
          <p:cNvPr id="3" name="Content Placeholder 2"/>
          <p:cNvSpPr>
            <a:spLocks noGrp="1"/>
          </p:cNvSpPr>
          <p:nvPr>
            <p:ph idx="1"/>
          </p:nvPr>
        </p:nvSpPr>
        <p:spPr>
          <a:xfrm>
            <a:off x="457200" y="1303867"/>
            <a:ext cx="8229600" cy="5333999"/>
          </a:xfrm>
        </p:spPr>
        <p:txBody>
          <a:bodyPr>
            <a:normAutofit fontScale="92500" lnSpcReduction="20000"/>
          </a:bodyPr>
          <a:lstStyle/>
          <a:p>
            <a:pPr marL="0" indent="0">
              <a:buNone/>
            </a:pPr>
            <a:r>
              <a:rPr lang="en-US" dirty="0"/>
              <a:t>“Ho! Everyone who thirsts,</a:t>
            </a:r>
            <a:br>
              <a:rPr lang="en-US" dirty="0"/>
            </a:br>
            <a:r>
              <a:rPr lang="en-US" dirty="0"/>
              <a:t>Come to the waters;</a:t>
            </a:r>
            <a:br>
              <a:rPr lang="en-US" dirty="0"/>
            </a:br>
            <a:r>
              <a:rPr lang="en-US" dirty="0"/>
              <a:t>And you who have no money,</a:t>
            </a:r>
            <a:br>
              <a:rPr lang="en-US" dirty="0"/>
            </a:br>
            <a:r>
              <a:rPr lang="en-US" dirty="0"/>
              <a:t>Come, buy and eat.</a:t>
            </a:r>
            <a:br>
              <a:rPr lang="en-US" dirty="0"/>
            </a:br>
            <a:r>
              <a:rPr lang="en-US" dirty="0"/>
              <a:t>Yes, come, buy wine and milk</a:t>
            </a:r>
            <a:br>
              <a:rPr lang="en-US" dirty="0"/>
            </a:br>
            <a:r>
              <a:rPr lang="en-US" b="1" dirty="0"/>
              <a:t>Without money and without price.</a:t>
            </a:r>
            <a:br>
              <a:rPr lang="en-US" b="1" dirty="0"/>
            </a:br>
            <a:r>
              <a:rPr lang="en-US" b="1" baseline="30000" dirty="0"/>
              <a:t>2 </a:t>
            </a:r>
            <a:r>
              <a:rPr lang="en-US" b="1" dirty="0"/>
              <a:t>Why do you </a:t>
            </a:r>
            <a:r>
              <a:rPr lang="en-US" b="1" baseline="30000" dirty="0"/>
              <a:t>[</a:t>
            </a:r>
            <a:r>
              <a:rPr lang="en-US" b="1" u="sng" baseline="30000" dirty="0">
                <a:hlinkClick r:id="rId2" tooltip="See footnote a"/>
              </a:rPr>
              <a:t>a</a:t>
            </a:r>
            <a:r>
              <a:rPr lang="en-US" b="1" baseline="30000" dirty="0"/>
              <a:t>]</a:t>
            </a:r>
            <a:r>
              <a:rPr lang="en-US" b="1" dirty="0"/>
              <a:t>spend money for </a:t>
            </a:r>
            <a:r>
              <a:rPr lang="en-US" b="1" i="1" dirty="0"/>
              <a:t>what is</a:t>
            </a:r>
            <a:r>
              <a:rPr lang="en-US" b="1" dirty="0"/>
              <a:t> not bread,</a:t>
            </a:r>
            <a:br>
              <a:rPr lang="en-US" b="1" dirty="0"/>
            </a:br>
            <a:r>
              <a:rPr lang="en-US" b="1" dirty="0"/>
              <a:t>And your wages for </a:t>
            </a:r>
            <a:r>
              <a:rPr lang="en-US" b="1" i="1" dirty="0"/>
              <a:t>what</a:t>
            </a:r>
            <a:r>
              <a:rPr lang="en-US" b="1" dirty="0"/>
              <a:t> does not satisfy?</a:t>
            </a:r>
            <a:br>
              <a:rPr lang="en-US" b="1" dirty="0"/>
            </a:br>
            <a:r>
              <a:rPr lang="en-US" dirty="0"/>
              <a:t>Listen carefully to Me, and eat </a:t>
            </a:r>
            <a:r>
              <a:rPr lang="en-US" i="1" dirty="0"/>
              <a:t>what is</a:t>
            </a:r>
            <a:r>
              <a:rPr lang="en-US" dirty="0"/>
              <a:t> good,</a:t>
            </a:r>
            <a:br>
              <a:rPr lang="en-US" dirty="0"/>
            </a:br>
            <a:r>
              <a:rPr lang="en-US" dirty="0"/>
              <a:t>And let your soul delight itself in abundance.</a:t>
            </a:r>
            <a:br>
              <a:rPr lang="en-US" dirty="0"/>
            </a:br>
            <a:r>
              <a:rPr lang="en-US" b="1" baseline="30000" dirty="0"/>
              <a:t>3 </a:t>
            </a:r>
            <a:r>
              <a:rPr lang="en-US" dirty="0"/>
              <a:t>Incline your ear, and come to Me.</a:t>
            </a:r>
            <a:br>
              <a:rPr lang="en-US" dirty="0"/>
            </a:br>
            <a:r>
              <a:rPr lang="en-US" dirty="0"/>
              <a:t>Hear, and your soul shall live; </a:t>
            </a:r>
          </a:p>
        </p:txBody>
      </p:sp>
    </p:spTree>
    <p:extLst>
      <p:ext uri="{BB962C8B-B14F-4D97-AF65-F5344CB8AC3E}">
        <p14:creationId xmlns:p14="http://schemas.microsoft.com/office/powerpoint/2010/main" val="352910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3068"/>
            <a:ext cx="3742267" cy="5046132"/>
          </a:xfrm>
        </p:spPr>
        <p:txBody>
          <a:bodyPr/>
          <a:lstStyle/>
          <a:p>
            <a:pPr marL="0" lvl="0" indent="0" algn="ctr">
              <a:buNone/>
            </a:pPr>
            <a:r>
              <a:rPr lang="en-US" sz="3200" b="1" dirty="0"/>
              <a:t>People who constantly have every </a:t>
            </a:r>
            <a:r>
              <a:rPr lang="en-US" sz="3200" b="1" u="sng" dirty="0"/>
              <a:t>appetite</a:t>
            </a:r>
            <a:r>
              <a:rPr lang="en-US" sz="3200" b="1" dirty="0"/>
              <a:t> gratified from childhood on become the least </a:t>
            </a:r>
            <a:r>
              <a:rPr lang="en-US" sz="3200" b="1" u="sng" dirty="0"/>
              <a:t>capable</a:t>
            </a:r>
            <a:r>
              <a:rPr lang="en-US" sz="3200" b="1" dirty="0"/>
              <a:t> of gratitude</a:t>
            </a:r>
            <a:r>
              <a:rPr lang="en-US" sz="3200" b="1" dirty="0" smtClean="0"/>
              <a:t>.</a:t>
            </a:r>
          </a:p>
          <a:p>
            <a:pPr marL="0" lvl="0" indent="0" algn="ctr">
              <a:buNone/>
            </a:pPr>
            <a:endParaRPr lang="en-US" dirty="0"/>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199467" y="274638"/>
            <a:ext cx="4656666" cy="6583362"/>
          </a:xfrm>
          <a:prstGeom prst="rect">
            <a:avLst/>
          </a:prstGeom>
        </p:spPr>
      </p:pic>
    </p:spTree>
    <p:extLst>
      <p:ext uri="{BB962C8B-B14F-4D97-AF65-F5344CB8AC3E}">
        <p14:creationId xmlns:p14="http://schemas.microsoft.com/office/powerpoint/2010/main" val="11740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t>To become </a:t>
            </a:r>
            <a:r>
              <a:rPr lang="en-US" b="1" u="sng" dirty="0" smtClean="0"/>
              <a:t>grateful</a:t>
            </a:r>
            <a:r>
              <a:rPr lang="en-US" dirty="0" smtClean="0"/>
              <a:t>, I must learn that I can handle </a:t>
            </a:r>
            <a:r>
              <a:rPr lang="en-US" u="sng" dirty="0" smtClean="0"/>
              <a:t>disappointment</a:t>
            </a:r>
            <a:r>
              <a:rPr lang="en-US" dirty="0" smtClean="0"/>
              <a:t> and </a:t>
            </a:r>
            <a:r>
              <a:rPr lang="en-US" u="sng" dirty="0" smtClean="0"/>
              <a:t>delayed</a:t>
            </a:r>
            <a:r>
              <a:rPr lang="en-US" dirty="0" smtClean="0"/>
              <a:t> gratification with grace and </a:t>
            </a:r>
            <a:r>
              <a:rPr lang="en-US" u="sng" dirty="0" smtClean="0"/>
              <a:t>perseverance</a:t>
            </a:r>
            <a:r>
              <a:rPr lang="en-US" dirty="0" smtClean="0"/>
              <a:t>.</a:t>
            </a:r>
          </a:p>
          <a:p>
            <a:endParaRPr lang="en-US" dirty="0"/>
          </a:p>
        </p:txBody>
      </p:sp>
    </p:spTree>
    <p:extLst>
      <p:ext uri="{BB962C8B-B14F-4D97-AF65-F5344CB8AC3E}">
        <p14:creationId xmlns:p14="http://schemas.microsoft.com/office/powerpoint/2010/main" val="48393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Pursuit of Happiness</a:t>
            </a:r>
            <a:endParaRPr lang="en-US" dirty="0"/>
          </a:p>
        </p:txBody>
      </p:sp>
      <p:pic>
        <p:nvPicPr>
          <p:cNvPr id="4" name="Content Placeholder 3"/>
          <p:cNvPicPr>
            <a:picLocks noGrp="1" noChangeAspect="1"/>
          </p:cNvPicPr>
          <p:nvPr>
            <p:ph idx="1"/>
          </p:nvPr>
        </p:nvPicPr>
        <p:blipFill>
          <a:blip r:embed="rId2"/>
          <a:srcRect l="47054" r="47054"/>
          <a:stretch>
            <a:fillRect/>
          </a:stretch>
        </p:blipFill>
        <p:spPr/>
      </p:pic>
      <p:pic>
        <p:nvPicPr>
          <p:cNvPr id="5" name="Picture 4"/>
          <p:cNvPicPr>
            <a:picLocks noChangeAspect="1"/>
          </p:cNvPicPr>
          <p:nvPr/>
        </p:nvPicPr>
        <p:blipFill>
          <a:blip r:embed="rId3"/>
          <a:stretch>
            <a:fillRect/>
          </a:stretch>
        </p:blipFill>
        <p:spPr>
          <a:xfrm>
            <a:off x="0" y="1714500"/>
            <a:ext cx="9144000" cy="5143500"/>
          </a:xfrm>
          <a:prstGeom prst="rect">
            <a:avLst/>
          </a:prstGeom>
        </p:spPr>
      </p:pic>
    </p:spTree>
    <p:extLst>
      <p:ext uri="{BB962C8B-B14F-4D97-AF65-F5344CB8AC3E}">
        <p14:creationId xmlns:p14="http://schemas.microsoft.com/office/powerpoint/2010/main" val="330666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The experience of frustration and disappointment is </a:t>
            </a:r>
            <a:r>
              <a:rPr lang="en-US" sz="3600" u="sng" dirty="0"/>
              <a:t>irreplaceable</a:t>
            </a:r>
            <a:r>
              <a:rPr lang="en-US" sz="3600" dirty="0"/>
              <a:t> in the development of a </a:t>
            </a:r>
            <a:r>
              <a:rPr lang="en-US" sz="3600" u="sng" dirty="0" smtClean="0"/>
              <a:t>grateful </a:t>
            </a:r>
            <a:r>
              <a:rPr lang="en-US" sz="3600" dirty="0" smtClean="0"/>
              <a:t>heart</a:t>
            </a:r>
            <a:r>
              <a:rPr lang="en-US" sz="3600" dirty="0" smtClean="0">
                <a:effectLst/>
              </a:rPr>
              <a:t> </a:t>
            </a:r>
            <a:endParaRPr lang="en-US" sz="3600" dirty="0"/>
          </a:p>
        </p:txBody>
      </p:sp>
    </p:spTree>
    <p:extLst>
      <p:ext uri="{BB962C8B-B14F-4D97-AF65-F5344CB8AC3E}">
        <p14:creationId xmlns:p14="http://schemas.microsoft.com/office/powerpoint/2010/main" val="258010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When the primary motive of gratitude is </a:t>
            </a:r>
            <a:r>
              <a:rPr lang="en-US" sz="3200" u="sng" dirty="0"/>
              <a:t>obligation</a:t>
            </a:r>
            <a:r>
              <a:rPr lang="en-US" sz="3200" dirty="0"/>
              <a:t>, it tends to </a:t>
            </a:r>
            <a:r>
              <a:rPr lang="en-US" sz="3200" u="sng" dirty="0"/>
              <a:t>choke</a:t>
            </a:r>
            <a:r>
              <a:rPr lang="en-US" sz="3200" dirty="0"/>
              <a:t> out the heart.</a:t>
            </a:r>
          </a:p>
        </p:txBody>
      </p:sp>
      <p:pic>
        <p:nvPicPr>
          <p:cNvPr id="4" name="Content Placeholder 3"/>
          <p:cNvPicPr>
            <a:picLocks noGrp="1" noChangeAspect="1"/>
          </p:cNvPicPr>
          <p:nvPr>
            <p:ph idx="1"/>
          </p:nvPr>
        </p:nvPicPr>
        <p:blipFill rotWithShape="1">
          <a:blip r:embed="rId2"/>
          <a:srcRect l="-26" r="535"/>
          <a:stretch/>
        </p:blipFill>
        <p:spPr>
          <a:xfrm>
            <a:off x="1845734" y="1592263"/>
            <a:ext cx="5621866" cy="4774670"/>
          </a:xfrm>
        </p:spPr>
      </p:pic>
    </p:spTree>
    <p:extLst>
      <p:ext uri="{BB962C8B-B14F-4D97-AF65-F5344CB8AC3E}">
        <p14:creationId xmlns:p14="http://schemas.microsoft.com/office/powerpoint/2010/main" val="22027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7400"/>
            <a:ext cx="4038600" cy="4525963"/>
          </a:xfrm>
        </p:spPr>
        <p:txBody>
          <a:bodyPr/>
          <a:lstStyle/>
          <a:p>
            <a:pPr marL="0" indent="0">
              <a:buNone/>
            </a:pPr>
            <a:r>
              <a:rPr lang="en-US" sz="3600" dirty="0"/>
              <a:t>Learning to live in the contentment of being loved means receiving the gift of </a:t>
            </a:r>
            <a:r>
              <a:rPr lang="en-US" sz="3600" u="sng" dirty="0"/>
              <a:t>perspective</a:t>
            </a:r>
            <a:r>
              <a:rPr lang="en-US" sz="3600" dirty="0"/>
              <a:t>.</a:t>
            </a:r>
          </a:p>
          <a:p>
            <a:endParaRPr lang="en-US" dirty="0"/>
          </a:p>
        </p:txBody>
      </p:sp>
      <p:pic>
        <p:nvPicPr>
          <p:cNvPr id="6" name="Content Placeholder 5"/>
          <p:cNvPicPr>
            <a:picLocks noGrp="1" noChangeAspect="1"/>
          </p:cNvPicPr>
          <p:nvPr>
            <p:ph sz="half" idx="2"/>
          </p:nvPr>
        </p:nvPicPr>
        <p:blipFill>
          <a:blip r:embed="rId2"/>
          <a:srcRect t="-4667" b="-4667"/>
          <a:stretch>
            <a:fillRect/>
          </a:stretch>
        </p:blipFill>
        <p:spPr>
          <a:xfrm>
            <a:off x="4648200" y="338667"/>
            <a:ext cx="4038600" cy="5266265"/>
          </a:xfrm>
        </p:spPr>
      </p:pic>
    </p:spTree>
    <p:extLst>
      <p:ext uri="{BB962C8B-B14F-4D97-AF65-F5344CB8AC3E}">
        <p14:creationId xmlns:p14="http://schemas.microsoft.com/office/powerpoint/2010/main" val="3938841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indent="0" algn="ctr">
              <a:buNone/>
            </a:pPr>
            <a:r>
              <a:rPr lang="en-US" sz="3600" dirty="0"/>
              <a:t>God himself chooses to delight in </a:t>
            </a:r>
            <a:r>
              <a:rPr lang="en-US" sz="3600" u="sng" dirty="0"/>
              <a:t>imperfect</a:t>
            </a:r>
            <a:r>
              <a:rPr lang="en-US" sz="3600" dirty="0"/>
              <a:t> gifts— in you and </a:t>
            </a:r>
            <a:r>
              <a:rPr lang="en-US" sz="3600" u="sng" dirty="0"/>
              <a:t>me</a:t>
            </a:r>
            <a:r>
              <a:rPr lang="en-US" sz="3600" dirty="0"/>
              <a:t>. </a:t>
            </a:r>
          </a:p>
          <a:p>
            <a:endParaRPr lang="en-US" dirty="0"/>
          </a:p>
        </p:txBody>
      </p:sp>
    </p:spTree>
    <p:extLst>
      <p:ext uri="{BB962C8B-B14F-4D97-AF65-F5344CB8AC3E}">
        <p14:creationId xmlns:p14="http://schemas.microsoft.com/office/powerpoint/2010/main" val="280011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Ecclesiastes 4:7-8</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baseline="30000" dirty="0" smtClean="0"/>
              <a:t>7</a:t>
            </a:r>
            <a:r>
              <a:rPr lang="en-US" b="1" baseline="30000" dirty="0"/>
              <a:t> </a:t>
            </a:r>
            <a:r>
              <a:rPr lang="en-US" dirty="0"/>
              <a:t>Then I returned, and I saw vanity under the sun:</a:t>
            </a:r>
          </a:p>
          <a:p>
            <a:pPr marL="0" indent="0">
              <a:buNone/>
            </a:pPr>
            <a:r>
              <a:rPr lang="en-US" b="1" baseline="30000" dirty="0"/>
              <a:t>8 </a:t>
            </a:r>
            <a:r>
              <a:rPr lang="en-US" dirty="0"/>
              <a:t>There is one alone, without </a:t>
            </a:r>
            <a:r>
              <a:rPr lang="en-US" dirty="0" smtClean="0"/>
              <a:t>companion</a:t>
            </a:r>
            <a:r>
              <a:rPr lang="en-US" dirty="0"/>
              <a:t>:</a:t>
            </a:r>
            <a:br>
              <a:rPr lang="en-US" dirty="0"/>
            </a:br>
            <a:r>
              <a:rPr lang="en-US" dirty="0"/>
              <a:t>He has neither son nor brother.</a:t>
            </a:r>
            <a:br>
              <a:rPr lang="en-US" dirty="0"/>
            </a:br>
            <a:r>
              <a:rPr lang="en-US" b="1" i="1" dirty="0"/>
              <a:t>Yet</a:t>
            </a:r>
            <a:r>
              <a:rPr lang="en-US" dirty="0"/>
              <a:t> </a:t>
            </a:r>
            <a:r>
              <a:rPr lang="en-US" b="1" i="1" dirty="0"/>
              <a:t>there is no end to all his labors,</a:t>
            </a:r>
            <a:br>
              <a:rPr lang="en-US" b="1" i="1" dirty="0"/>
            </a:br>
            <a:r>
              <a:rPr lang="en-US" b="1" i="1" dirty="0"/>
              <a:t>Nor is his eye satisfied with riches.</a:t>
            </a:r>
            <a:br>
              <a:rPr lang="en-US" b="1" i="1" dirty="0"/>
            </a:br>
            <a:r>
              <a:rPr lang="en-US" b="1" i="1" dirty="0"/>
              <a:t>But he never asks,</a:t>
            </a:r>
            <a:br>
              <a:rPr lang="en-US" b="1" i="1" dirty="0"/>
            </a:br>
            <a:r>
              <a:rPr lang="en-US" b="1" i="1" dirty="0"/>
              <a:t>“For whom do I toil and deprive myself of good?”</a:t>
            </a:r>
            <a:br>
              <a:rPr lang="en-US" b="1" i="1" dirty="0"/>
            </a:br>
            <a:r>
              <a:rPr lang="en-US" b="1" i="1" dirty="0"/>
              <a:t>This also is vanity and a </a:t>
            </a:r>
            <a:r>
              <a:rPr lang="en-US" b="1" i="1" baseline="30000" dirty="0"/>
              <a:t>[</a:t>
            </a:r>
            <a:r>
              <a:rPr lang="en-US" b="1" i="1" u="sng" baseline="30000" dirty="0">
                <a:hlinkClick r:id="rId2" tooltip="See footnote c"/>
              </a:rPr>
              <a:t>c</a:t>
            </a:r>
            <a:r>
              <a:rPr lang="en-US" b="1" i="1" baseline="30000" dirty="0"/>
              <a:t>]</a:t>
            </a:r>
            <a:r>
              <a:rPr lang="en-US" b="1" i="1" dirty="0"/>
              <a:t>grave misfortune.</a:t>
            </a:r>
          </a:p>
          <a:p>
            <a:pPr marL="0" indent="0">
              <a:buNone/>
            </a:pPr>
            <a:endParaRPr lang="en-US" dirty="0"/>
          </a:p>
        </p:txBody>
      </p:sp>
    </p:spTree>
    <p:extLst>
      <p:ext uri="{BB962C8B-B14F-4D97-AF65-F5344CB8AC3E}">
        <p14:creationId xmlns:p14="http://schemas.microsoft.com/office/powerpoint/2010/main" val="74240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Why are we are </a:t>
            </a:r>
            <a:r>
              <a:rPr lang="en-US" dirty="0"/>
              <a:t>so discontent? </a:t>
            </a:r>
            <a:br>
              <a:rPr lang="en-US" dirty="0"/>
            </a:br>
            <a:endParaRPr lang="en-US" dirty="0"/>
          </a:p>
        </p:txBody>
      </p:sp>
      <p:pic>
        <p:nvPicPr>
          <p:cNvPr id="4" name="Content Placeholder 3"/>
          <p:cNvPicPr>
            <a:picLocks noGrp="1" noChangeAspect="1"/>
          </p:cNvPicPr>
          <p:nvPr>
            <p:ph idx="1"/>
          </p:nvPr>
        </p:nvPicPr>
        <p:blipFill>
          <a:blip r:embed="rId2"/>
          <a:srcRect l="-24042" r="-24042"/>
          <a:stretch>
            <a:fillRect/>
          </a:stretch>
        </p:blipFill>
        <p:spPr/>
      </p:pic>
    </p:spTree>
    <p:extLst>
      <p:ext uri="{BB962C8B-B14F-4D97-AF65-F5344CB8AC3E}">
        <p14:creationId xmlns:p14="http://schemas.microsoft.com/office/powerpoint/2010/main" val="182603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smtClean="0"/>
              <a:t/>
            </a:r>
            <a:br>
              <a:rPr lang="en-US" i="1" dirty="0" smtClean="0"/>
            </a:br>
            <a:r>
              <a:rPr lang="en-US" i="1" dirty="0" smtClean="0"/>
              <a:t>Romans 8:20-21</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lvl="0" indent="0">
              <a:buNone/>
            </a:pPr>
            <a:r>
              <a:rPr lang="en-US" b="1" i="1" baseline="30000" dirty="0"/>
              <a:t>20 </a:t>
            </a:r>
            <a:r>
              <a:rPr lang="en-US" i="1" dirty="0"/>
              <a:t>For the creation was </a:t>
            </a:r>
            <a:r>
              <a:rPr lang="en-US" b="1" i="1" u="sng" dirty="0"/>
              <a:t>subjected to futility, not willingly, but because of Him who subjected it in hope;</a:t>
            </a:r>
            <a:r>
              <a:rPr lang="en-US" i="1" dirty="0"/>
              <a:t> </a:t>
            </a:r>
            <a:r>
              <a:rPr lang="en-US" b="1" i="1" baseline="30000" dirty="0"/>
              <a:t>21 </a:t>
            </a:r>
            <a:r>
              <a:rPr lang="en-US" i="1" dirty="0"/>
              <a:t>because the creation itself also will be delivered from the bondage of </a:t>
            </a:r>
            <a:r>
              <a:rPr lang="en-US" i="1" baseline="30000" dirty="0"/>
              <a:t>[</a:t>
            </a:r>
            <a:r>
              <a:rPr lang="en-US" i="1" u="sng" baseline="30000" dirty="0">
                <a:hlinkClick r:id="rId2" tooltip="See footnote a"/>
              </a:rPr>
              <a:t>a</a:t>
            </a:r>
            <a:r>
              <a:rPr lang="en-US" i="1" baseline="30000" dirty="0"/>
              <a:t>]</a:t>
            </a:r>
            <a:r>
              <a:rPr lang="en-US" i="1" dirty="0"/>
              <a:t>corruption into the glorious liberty of the children of God. </a:t>
            </a:r>
            <a:endParaRPr lang="en-US" dirty="0"/>
          </a:p>
        </p:txBody>
      </p:sp>
    </p:spTree>
    <p:extLst>
      <p:ext uri="{BB962C8B-B14F-4D97-AF65-F5344CB8AC3E}">
        <p14:creationId xmlns:p14="http://schemas.microsoft.com/office/powerpoint/2010/main" val="311613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O</a:t>
            </a:r>
            <a:r>
              <a:rPr lang="en-US" sz="3600" dirty="0" smtClean="0"/>
              <a:t>ur </a:t>
            </a:r>
            <a:r>
              <a:rPr lang="en-US" sz="3600" u="sng" dirty="0"/>
              <a:t>frustration</a:t>
            </a:r>
            <a:r>
              <a:rPr lang="en-US" sz="3600" dirty="0"/>
              <a:t> comes from </a:t>
            </a:r>
            <a:r>
              <a:rPr lang="en-US" sz="3600" u="sng" dirty="0"/>
              <a:t>God</a:t>
            </a:r>
            <a:r>
              <a:rPr lang="en-US" sz="3600" dirty="0"/>
              <a:t> </a:t>
            </a:r>
            <a:r>
              <a:rPr lang="en-US" sz="3600" dirty="0" smtClean="0"/>
              <a:t>Himself</a:t>
            </a:r>
            <a:r>
              <a:rPr lang="en-US" sz="3600" dirty="0"/>
              <a:t>.</a:t>
            </a:r>
            <a:r>
              <a:rPr lang="en-US" sz="3600" dirty="0" smtClean="0">
                <a:effectLst/>
              </a:rPr>
              <a:t> </a:t>
            </a:r>
            <a:endParaRPr lang="en-US" sz="3600" dirty="0"/>
          </a:p>
        </p:txBody>
      </p:sp>
    </p:spTree>
    <p:extLst>
      <p:ext uri="{BB962C8B-B14F-4D97-AF65-F5344CB8AC3E}">
        <p14:creationId xmlns:p14="http://schemas.microsoft.com/office/powerpoint/2010/main" val="264458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7334"/>
            <a:ext cx="8229600" cy="5448830"/>
          </a:xfrm>
        </p:spPr>
        <p:txBody>
          <a:bodyPr/>
          <a:lstStyle/>
          <a:p>
            <a:pPr marL="0" indent="0" algn="ctr">
              <a:buNone/>
            </a:pPr>
            <a:r>
              <a:rPr lang="en-US" b="1" dirty="0"/>
              <a:t>God’s hope is that we will stop searching for infinite </a:t>
            </a:r>
            <a:r>
              <a:rPr lang="en-US" b="1" u="sng" dirty="0"/>
              <a:t>satisfaction</a:t>
            </a:r>
            <a:r>
              <a:rPr lang="en-US" b="1" dirty="0"/>
              <a:t> from </a:t>
            </a:r>
            <a:r>
              <a:rPr lang="en-US" b="1" u="sng" dirty="0"/>
              <a:t>finite</a:t>
            </a:r>
            <a:r>
              <a:rPr lang="en-US" b="1" dirty="0"/>
              <a:t> objects</a:t>
            </a:r>
            <a:r>
              <a:rPr lang="en-US" b="1" dirty="0" smtClean="0">
                <a:effectLst/>
              </a:rPr>
              <a:t> </a:t>
            </a:r>
          </a:p>
        </p:txBody>
      </p:sp>
      <p:pic>
        <p:nvPicPr>
          <p:cNvPr id="4" name="Picture 3"/>
          <p:cNvPicPr>
            <a:picLocks noChangeAspect="1"/>
          </p:cNvPicPr>
          <p:nvPr/>
        </p:nvPicPr>
        <p:blipFill>
          <a:blip r:embed="rId2"/>
          <a:stretch>
            <a:fillRect/>
          </a:stretch>
        </p:blipFill>
        <p:spPr>
          <a:xfrm>
            <a:off x="1625600" y="2302932"/>
            <a:ext cx="5672667" cy="3437467"/>
          </a:xfrm>
          <a:prstGeom prst="rect">
            <a:avLst/>
          </a:prstGeom>
        </p:spPr>
      </p:pic>
    </p:spTree>
    <p:extLst>
      <p:ext uri="{BB962C8B-B14F-4D97-AF65-F5344CB8AC3E}">
        <p14:creationId xmlns:p14="http://schemas.microsoft.com/office/powerpoint/2010/main" val="243347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Matthew 6:33</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b="1" i="1" dirty="0" smtClean="0"/>
              <a:t>“</a:t>
            </a:r>
            <a:r>
              <a:rPr lang="en-US" b="1" i="1" dirty="0"/>
              <a:t>But seek first the kingdom of God and His righteousness, and all these things shall be added to you.”</a:t>
            </a:r>
            <a:endParaRPr lang="en-US" i="1" dirty="0"/>
          </a:p>
          <a:p>
            <a:endParaRPr lang="en-US" dirty="0"/>
          </a:p>
        </p:txBody>
      </p:sp>
    </p:spTree>
    <p:extLst>
      <p:ext uri="{BB962C8B-B14F-4D97-AF65-F5344CB8AC3E}">
        <p14:creationId xmlns:p14="http://schemas.microsoft.com/office/powerpoint/2010/main" val="278926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Exodus 15:23-25 </a:t>
            </a:r>
            <a:endParaRPr lang="en-US" dirty="0"/>
          </a:p>
        </p:txBody>
      </p:sp>
      <p:sp>
        <p:nvSpPr>
          <p:cNvPr id="3" name="Content Placeholder 2"/>
          <p:cNvSpPr>
            <a:spLocks noGrp="1"/>
          </p:cNvSpPr>
          <p:nvPr>
            <p:ph idx="1"/>
          </p:nvPr>
        </p:nvSpPr>
        <p:spPr/>
        <p:txBody>
          <a:bodyPr/>
          <a:lstStyle/>
          <a:p>
            <a:pPr marL="0" indent="0">
              <a:buNone/>
            </a:pPr>
            <a:r>
              <a:rPr lang="en-US" b="1" i="1" baseline="30000" dirty="0" smtClean="0"/>
              <a:t>23</a:t>
            </a:r>
            <a:r>
              <a:rPr lang="en-US" b="1" i="1" baseline="30000" dirty="0"/>
              <a:t> </a:t>
            </a:r>
            <a:r>
              <a:rPr lang="en-US" b="1" i="1" dirty="0"/>
              <a:t>Now when they came to </a:t>
            </a:r>
            <a:r>
              <a:rPr lang="en-US" b="1" i="1" dirty="0" err="1"/>
              <a:t>Marah</a:t>
            </a:r>
            <a:r>
              <a:rPr lang="en-US" b="1" i="1" dirty="0"/>
              <a:t>, they could not drink the waters of </a:t>
            </a:r>
            <a:r>
              <a:rPr lang="en-US" b="1" i="1" dirty="0" err="1"/>
              <a:t>Marah</a:t>
            </a:r>
            <a:r>
              <a:rPr lang="en-US" b="1" i="1" dirty="0"/>
              <a:t>, for they were bitter. Therefore the name of it was called </a:t>
            </a:r>
            <a:r>
              <a:rPr lang="en-US" b="1" i="1" baseline="30000" dirty="0"/>
              <a:t>[</a:t>
            </a:r>
            <a:r>
              <a:rPr lang="en-US" b="1" i="1" u="sng" baseline="30000" dirty="0">
                <a:hlinkClick r:id="rId2" tooltip="See footnote d"/>
              </a:rPr>
              <a:t>d</a:t>
            </a:r>
            <a:r>
              <a:rPr lang="en-US" b="1" i="1" baseline="30000" dirty="0"/>
              <a:t>]</a:t>
            </a:r>
            <a:r>
              <a:rPr lang="en-US" b="1" i="1" dirty="0" err="1"/>
              <a:t>Marah</a:t>
            </a:r>
            <a:r>
              <a:rPr lang="en-US" b="1" i="1" dirty="0"/>
              <a:t>. </a:t>
            </a:r>
            <a:r>
              <a:rPr lang="en-US" b="1" i="1" baseline="30000" dirty="0"/>
              <a:t>24 </a:t>
            </a:r>
            <a:r>
              <a:rPr lang="en-US" b="1" i="1" dirty="0"/>
              <a:t>And the people complained against Moses, saying, “What shall we drink?” </a:t>
            </a:r>
            <a:r>
              <a:rPr lang="en-US" b="1" i="1" baseline="30000" dirty="0"/>
              <a:t>25 </a:t>
            </a:r>
            <a:r>
              <a:rPr lang="en-US" b="1" i="1" dirty="0"/>
              <a:t>So he cried out to the </a:t>
            </a:r>
            <a:r>
              <a:rPr lang="en-US" b="1" i="1" cap="small" dirty="0"/>
              <a:t>Lord</a:t>
            </a:r>
            <a:r>
              <a:rPr lang="en-US" b="1" i="1" dirty="0"/>
              <a:t>, and the </a:t>
            </a:r>
            <a:r>
              <a:rPr lang="en-US" b="1" i="1" cap="small" dirty="0"/>
              <a:t>Lord </a:t>
            </a:r>
            <a:r>
              <a:rPr lang="en-US" b="1" i="1" dirty="0"/>
              <a:t>showed him a tree. When he cast it into the waters, the waters were made sweet</a:t>
            </a:r>
            <a:r>
              <a:rPr lang="en-US" dirty="0"/>
              <a:t>.</a:t>
            </a:r>
          </a:p>
          <a:p>
            <a:endParaRPr lang="en-US" dirty="0"/>
          </a:p>
        </p:txBody>
      </p:sp>
    </p:spTree>
    <p:extLst>
      <p:ext uri="{BB962C8B-B14F-4D97-AF65-F5344CB8AC3E}">
        <p14:creationId xmlns:p14="http://schemas.microsoft.com/office/powerpoint/2010/main" val="154511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201</Words>
  <Application>Microsoft Macintosh PowerPoint</Application>
  <PresentationFormat>On-screen Show (4:3)</PresentationFormat>
  <Paragraphs>36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Irrational Love Campaign</vt:lpstr>
      <vt:lpstr>The Pursuit of Happiness</vt:lpstr>
      <vt:lpstr>Ecclesiastes 4:7-8 </vt:lpstr>
      <vt:lpstr> Why are we are so discontent?  </vt:lpstr>
      <vt:lpstr> Romans 8:20-21  </vt:lpstr>
      <vt:lpstr>PowerPoint Presentation</vt:lpstr>
      <vt:lpstr>PowerPoint Presentation</vt:lpstr>
      <vt:lpstr> Matthew 6:33 </vt:lpstr>
      <vt:lpstr>Exodus 15:23-25 </vt:lpstr>
      <vt:lpstr> Exodus 16:2-3  </vt:lpstr>
      <vt:lpstr> Numbers 11:4-6 </vt:lpstr>
      <vt:lpstr> One of the primary dangers of ingratitude is that it’s contagious.  </vt:lpstr>
      <vt:lpstr> Numbers 11:11-12 </vt:lpstr>
      <vt:lpstr> Numbers 11:18-20 </vt:lpstr>
      <vt:lpstr> What are the signs that this discontent is present in our lives?  </vt:lpstr>
      <vt:lpstr>PowerPoint Presentation</vt:lpstr>
      <vt:lpstr> Isaiah 55:1-3 </vt:lpstr>
      <vt:lpstr>PowerPoint Presentation</vt:lpstr>
      <vt:lpstr>PowerPoint Presentation</vt:lpstr>
      <vt:lpstr>PowerPoint Presentation</vt:lpstr>
      <vt:lpstr>When the primary motive of gratitude is obligation, it tends to choke out the heart.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User</dc:creator>
  <cp:lastModifiedBy>Apple User</cp:lastModifiedBy>
  <cp:revision>7</cp:revision>
  <dcterms:created xsi:type="dcterms:W3CDTF">2018-10-27T15:34:11Z</dcterms:created>
  <dcterms:modified xsi:type="dcterms:W3CDTF">2018-10-27T16:32:26Z</dcterms:modified>
</cp:coreProperties>
</file>