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73" r:id="rId2"/>
    <p:sldId id="256" r:id="rId3"/>
    <p:sldId id="259" r:id="rId4"/>
    <p:sldId id="268" r:id="rId5"/>
    <p:sldId id="269" r:id="rId6"/>
    <p:sldId id="260" r:id="rId7"/>
    <p:sldId id="270" r:id="rId8"/>
    <p:sldId id="271" r:id="rId9"/>
    <p:sldId id="261" r:id="rId10"/>
    <p:sldId id="262" r:id="rId11"/>
    <p:sldId id="272" r:id="rId12"/>
    <p:sldId id="263" r:id="rId13"/>
    <p:sldId id="267" r:id="rId14"/>
    <p:sldId id="264"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133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039284" y="1597028"/>
            <a:ext cx="10111317"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39286" y="3276600"/>
            <a:ext cx="10111316"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289049" y="838200"/>
            <a:ext cx="463296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303856" y="838200"/>
            <a:ext cx="463296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89049" y="2474258"/>
            <a:ext cx="463296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039284" y="89647"/>
            <a:ext cx="10111317"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8" name="Text Placeholder 3"/>
          <p:cNvSpPr>
            <a:spLocks noGrp="1"/>
          </p:cNvSpPr>
          <p:nvPr>
            <p:ph type="body" sz="half" idx="2"/>
          </p:nvPr>
        </p:nvSpPr>
        <p:spPr>
          <a:xfrm>
            <a:off x="1039284" y="1371600"/>
            <a:ext cx="10111317"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3352800" y="2743200"/>
            <a:ext cx="54864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9652000" y="838203"/>
            <a:ext cx="22352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9283" y="838203"/>
            <a:ext cx="80264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42416" y="3254191"/>
            <a:ext cx="10107168"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352800" y="457200"/>
            <a:ext cx="54864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042416" y="4953000"/>
            <a:ext cx="10107168"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6/27/15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75267" y="1627188"/>
            <a:ext cx="10107168"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5267" y="3309411"/>
            <a:ext cx="10107168"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9051" y="1600200"/>
            <a:ext cx="4706112"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197600" y="1600200"/>
            <a:ext cx="4706112"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88288" y="1272991"/>
            <a:ext cx="4706112"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8288" y="2174875"/>
            <a:ext cx="4706112"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7" y="1272991"/>
            <a:ext cx="4706112"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4706112"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6/27/15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289049" y="838200"/>
            <a:ext cx="463296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303856" y="838200"/>
            <a:ext cx="463296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89049" y="2474258"/>
            <a:ext cx="463296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12192000" cy="6858000"/>
          </a:xfrm>
          <a:prstGeom prst="rect">
            <a:avLst/>
          </a:prstGeom>
        </p:spPr>
      </p:pic>
      <p:sp>
        <p:nvSpPr>
          <p:cNvPr id="2" name="Title Placeholder 1"/>
          <p:cNvSpPr>
            <a:spLocks noGrp="1"/>
          </p:cNvSpPr>
          <p:nvPr>
            <p:ph type="title"/>
          </p:nvPr>
        </p:nvSpPr>
        <p:spPr>
          <a:xfrm>
            <a:off x="1039284" y="89647"/>
            <a:ext cx="10111317"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74235" y="1600203"/>
            <a:ext cx="9643533"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15200" y="6172203"/>
            <a:ext cx="4267200" cy="365125"/>
          </a:xfrm>
          <a:prstGeom prst="rect">
            <a:avLst/>
          </a:prstGeom>
        </p:spPr>
        <p:txBody>
          <a:bodyPr vert="horz" lIns="91440" tIns="45720" rIns="91440" bIns="45720" rtlCol="0" anchor="ctr"/>
          <a:lstStyle>
            <a:lvl1pPr algn="r">
              <a:defRPr sz="1000" b="1">
                <a:solidFill>
                  <a:schemeClr val="bg1"/>
                </a:solidFill>
              </a:defRPr>
            </a:lvl1pPr>
          </a:lstStyle>
          <a:p>
            <a:fld id="{4AAD347D-5ACD-4C99-B74B-A9C85AD731AF}" type="datetimeFigureOut">
              <a:rPr lang="en-US" smtClean="0"/>
              <a:t>6/27/15</a:t>
            </a:fld>
            <a:endParaRPr lang="en-US" dirty="0"/>
          </a:p>
        </p:txBody>
      </p:sp>
      <p:sp>
        <p:nvSpPr>
          <p:cNvPr id="5" name="Footer Placeholder 4"/>
          <p:cNvSpPr>
            <a:spLocks noGrp="1"/>
          </p:cNvSpPr>
          <p:nvPr>
            <p:ph type="ftr" sz="quarter" idx="3"/>
          </p:nvPr>
        </p:nvSpPr>
        <p:spPr>
          <a:xfrm>
            <a:off x="609600" y="6172203"/>
            <a:ext cx="42672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p>
        </p:txBody>
      </p:sp>
      <p:sp>
        <p:nvSpPr>
          <p:cNvPr id="6" name="Slide Number Placeholder 5"/>
          <p:cNvSpPr>
            <a:spLocks noGrp="1"/>
          </p:cNvSpPr>
          <p:nvPr>
            <p:ph type="sldNum" sz="quarter" idx="4"/>
          </p:nvPr>
        </p:nvSpPr>
        <p:spPr>
          <a:xfrm>
            <a:off x="5740400" y="6172203"/>
            <a:ext cx="711200" cy="365125"/>
          </a:xfrm>
          <a:prstGeom prst="rect">
            <a:avLst/>
          </a:prstGeom>
        </p:spPr>
        <p:txBody>
          <a:bodyPr vert="horz" lIns="91440" tIns="45720" rIns="91440" bIns="45720" rtlCol="0" anchor="ctr"/>
          <a:lstStyle>
            <a:lvl1pPr algn="ctr">
              <a:defRPr sz="1000" b="1">
                <a:solidFill>
                  <a:schemeClr val="bg1"/>
                </a:solidFill>
              </a:defRPr>
            </a:lvl1pPr>
          </a:lstStyle>
          <a:p>
            <a:fld id="{D57F1E4F-1CFF-5643-939E-02111984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ftr="0" dt="0"/>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99850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5566"/>
                </a:solidFill>
              </a:rPr>
              <a:t>Philippians 1:29</a:t>
            </a:r>
            <a:endParaRPr lang="en-US" dirty="0">
              <a:solidFill>
                <a:srgbClr val="245566"/>
              </a:solidFill>
            </a:endParaRPr>
          </a:p>
        </p:txBody>
      </p:sp>
      <p:sp>
        <p:nvSpPr>
          <p:cNvPr id="3" name="Content Placeholder 2"/>
          <p:cNvSpPr>
            <a:spLocks noGrp="1"/>
          </p:cNvSpPr>
          <p:nvPr>
            <p:ph idx="1"/>
          </p:nvPr>
        </p:nvSpPr>
        <p:spPr/>
        <p:txBody>
          <a:bodyPr/>
          <a:lstStyle/>
          <a:p>
            <a:endParaRPr lang="en-US" b="1" baseline="30000" dirty="0" smtClean="0"/>
          </a:p>
          <a:p>
            <a:pPr marL="0" indent="0">
              <a:buNone/>
            </a:pPr>
            <a:endParaRPr lang="en-US" b="1" baseline="30000" dirty="0"/>
          </a:p>
          <a:p>
            <a:pPr marL="0" indent="0">
              <a:buNone/>
            </a:pPr>
            <a:r>
              <a:rPr lang="en-US" sz="3600" b="1" baseline="30000" dirty="0" smtClean="0">
                <a:solidFill>
                  <a:srgbClr val="245566"/>
                </a:solidFill>
              </a:rPr>
              <a:t>29</a:t>
            </a:r>
            <a:r>
              <a:rPr lang="en-US" sz="3600" b="1" baseline="30000" dirty="0">
                <a:solidFill>
                  <a:srgbClr val="245566"/>
                </a:solidFill>
              </a:rPr>
              <a:t> </a:t>
            </a:r>
            <a:r>
              <a:rPr lang="en-US" sz="3600" b="1" dirty="0">
                <a:solidFill>
                  <a:srgbClr val="245566"/>
                </a:solidFill>
              </a:rPr>
              <a:t>For to you it has been granted on behalf of Christ, not only to believe in Him, but also to suffer for His sake, </a:t>
            </a:r>
            <a:endParaRPr lang="en-US" b="1" dirty="0">
              <a:solidFill>
                <a:srgbClr val="245566"/>
              </a:solidFill>
            </a:endParaRPr>
          </a:p>
        </p:txBody>
      </p:sp>
    </p:spTree>
    <p:extLst>
      <p:ext uri="{BB962C8B-B14F-4D97-AF65-F5344CB8AC3E}">
        <p14:creationId xmlns:p14="http://schemas.microsoft.com/office/powerpoint/2010/main" val="31242694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5566"/>
                </a:solidFill>
                <a:effectLst/>
              </a:rPr>
              <a:t/>
            </a:r>
            <a:br>
              <a:rPr lang="en-US" dirty="0" smtClean="0">
                <a:solidFill>
                  <a:srgbClr val="245566"/>
                </a:solidFill>
                <a:effectLst/>
              </a:rPr>
            </a:br>
            <a:r>
              <a:rPr lang="en-US" dirty="0" smtClean="0">
                <a:solidFill>
                  <a:srgbClr val="245566"/>
                </a:solidFill>
                <a:effectLst/>
              </a:rPr>
              <a:t>What </a:t>
            </a:r>
            <a:r>
              <a:rPr lang="en-US" dirty="0">
                <a:solidFill>
                  <a:srgbClr val="245566"/>
                </a:solidFill>
                <a:effectLst/>
              </a:rPr>
              <a:t>do you call love that sacrifices?</a:t>
            </a:r>
            <a:br>
              <a:rPr lang="en-US" dirty="0">
                <a:solidFill>
                  <a:srgbClr val="245566"/>
                </a:solidFill>
                <a:effectLst/>
              </a:rPr>
            </a:b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4400" u="sng" dirty="0" smtClean="0">
              <a:solidFill>
                <a:srgbClr val="245566"/>
              </a:solidFill>
            </a:endParaRPr>
          </a:p>
          <a:p>
            <a:pPr marL="0" indent="0" algn="ctr">
              <a:buNone/>
            </a:pPr>
            <a:r>
              <a:rPr lang="en-US" sz="4400" u="sng" dirty="0" smtClean="0">
                <a:solidFill>
                  <a:srgbClr val="245566"/>
                </a:solidFill>
              </a:rPr>
              <a:t>LABOR OF LOVE</a:t>
            </a:r>
          </a:p>
        </p:txBody>
      </p:sp>
    </p:spTree>
    <p:extLst>
      <p:ext uri="{BB962C8B-B14F-4D97-AF65-F5344CB8AC3E}">
        <p14:creationId xmlns:p14="http://schemas.microsoft.com/office/powerpoint/2010/main" val="1690477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5566"/>
                </a:solidFill>
              </a:rPr>
              <a:t>Luke 12:22-34</a:t>
            </a:r>
            <a:endParaRPr lang="en-US" dirty="0">
              <a:solidFill>
                <a:srgbClr val="245566"/>
              </a:solidFill>
            </a:endParaRPr>
          </a:p>
        </p:txBody>
      </p:sp>
      <p:sp>
        <p:nvSpPr>
          <p:cNvPr id="3" name="Content Placeholder 2"/>
          <p:cNvSpPr>
            <a:spLocks noGrp="1"/>
          </p:cNvSpPr>
          <p:nvPr>
            <p:ph idx="1"/>
          </p:nvPr>
        </p:nvSpPr>
        <p:spPr>
          <a:xfrm>
            <a:off x="511067" y="1378572"/>
            <a:ext cx="10716880" cy="4869829"/>
          </a:xfrm>
        </p:spPr>
        <p:txBody>
          <a:bodyPr>
            <a:noAutofit/>
          </a:bodyPr>
          <a:lstStyle/>
          <a:p>
            <a:pPr marL="0" indent="0">
              <a:buNone/>
            </a:pPr>
            <a:r>
              <a:rPr lang="en-US" sz="2800" b="1" baseline="30000" dirty="0">
                <a:solidFill>
                  <a:srgbClr val="245566"/>
                </a:solidFill>
              </a:rPr>
              <a:t>22</a:t>
            </a:r>
            <a:r>
              <a:rPr lang="en-US" sz="2800" b="1" dirty="0">
                <a:solidFill>
                  <a:srgbClr val="245566"/>
                </a:solidFill>
              </a:rPr>
              <a:t> Then He said to His disciples, “Therefore I say to you, do not worry about your life, what you will eat; nor about the body, what you will put on. </a:t>
            </a:r>
            <a:r>
              <a:rPr lang="en-US" sz="2800" b="1" baseline="30000" dirty="0">
                <a:solidFill>
                  <a:srgbClr val="245566"/>
                </a:solidFill>
              </a:rPr>
              <a:t>23</a:t>
            </a:r>
            <a:r>
              <a:rPr lang="en-US" sz="2800" b="1" dirty="0">
                <a:solidFill>
                  <a:srgbClr val="245566"/>
                </a:solidFill>
              </a:rPr>
              <a:t> Life is more than food, and the body </a:t>
            </a:r>
            <a:r>
              <a:rPr lang="en-US" sz="2800" b="1" i="1" dirty="0">
                <a:solidFill>
                  <a:srgbClr val="245566"/>
                </a:solidFill>
              </a:rPr>
              <a:t>is more</a:t>
            </a:r>
            <a:r>
              <a:rPr lang="en-US" sz="2800" b="1" dirty="0">
                <a:solidFill>
                  <a:srgbClr val="245566"/>
                </a:solidFill>
              </a:rPr>
              <a:t> than clothing. </a:t>
            </a:r>
            <a:r>
              <a:rPr lang="en-US" sz="2800" b="1" baseline="30000" dirty="0">
                <a:solidFill>
                  <a:srgbClr val="245566"/>
                </a:solidFill>
              </a:rPr>
              <a:t>24</a:t>
            </a:r>
            <a:r>
              <a:rPr lang="en-US" sz="2800" b="1" dirty="0">
                <a:solidFill>
                  <a:srgbClr val="245566"/>
                </a:solidFill>
              </a:rPr>
              <a:t> Consider the ravens, for they neither sow nor reap, which have neither storehouse nor barn; and God feeds them. Of how much more value are you than the birds? </a:t>
            </a:r>
            <a:r>
              <a:rPr lang="en-US" sz="2800" b="1" baseline="30000" dirty="0">
                <a:solidFill>
                  <a:srgbClr val="245566"/>
                </a:solidFill>
              </a:rPr>
              <a:t>25</a:t>
            </a:r>
            <a:r>
              <a:rPr lang="en-US" sz="2800" b="1" dirty="0">
                <a:solidFill>
                  <a:srgbClr val="245566"/>
                </a:solidFill>
              </a:rPr>
              <a:t> And which of you by worrying can add one cubit to his stature? </a:t>
            </a:r>
            <a:r>
              <a:rPr lang="en-US" sz="2800" b="1" baseline="30000" dirty="0">
                <a:solidFill>
                  <a:srgbClr val="245566"/>
                </a:solidFill>
              </a:rPr>
              <a:t>26</a:t>
            </a:r>
            <a:r>
              <a:rPr lang="en-US" sz="2800" b="1" dirty="0">
                <a:solidFill>
                  <a:srgbClr val="245566"/>
                </a:solidFill>
              </a:rPr>
              <a:t> If you then are not able to do </a:t>
            </a:r>
            <a:r>
              <a:rPr lang="en-US" sz="2800" b="1" i="1" dirty="0">
                <a:solidFill>
                  <a:srgbClr val="245566"/>
                </a:solidFill>
              </a:rPr>
              <a:t>the</a:t>
            </a:r>
            <a:r>
              <a:rPr lang="en-US" sz="2800" b="1" dirty="0">
                <a:solidFill>
                  <a:srgbClr val="245566"/>
                </a:solidFill>
              </a:rPr>
              <a:t> least, why are you anxious for the rest? </a:t>
            </a:r>
            <a:r>
              <a:rPr lang="en-US" sz="2800" b="1" baseline="30000" dirty="0">
                <a:solidFill>
                  <a:srgbClr val="245566"/>
                </a:solidFill>
              </a:rPr>
              <a:t>27</a:t>
            </a:r>
            <a:r>
              <a:rPr lang="en-US" sz="2800" b="1" dirty="0">
                <a:solidFill>
                  <a:srgbClr val="245566"/>
                </a:solidFill>
              </a:rPr>
              <a:t> Consider the lilies, how they grow: they neither toil nor spin; and yet I say to you, even Solomon in all his glory was not arrayed like one of </a:t>
            </a:r>
            <a:r>
              <a:rPr lang="en-US" sz="2800" b="1" dirty="0" smtClean="0">
                <a:solidFill>
                  <a:srgbClr val="245566"/>
                </a:solidFill>
              </a:rPr>
              <a:t>these.</a:t>
            </a:r>
            <a:endParaRPr lang="en-US" sz="2800" b="1" dirty="0">
              <a:solidFill>
                <a:srgbClr val="245566"/>
              </a:solidFill>
            </a:endParaRPr>
          </a:p>
        </p:txBody>
      </p:sp>
    </p:spTree>
    <p:extLst>
      <p:ext uri="{BB962C8B-B14F-4D97-AF65-F5344CB8AC3E}">
        <p14:creationId xmlns:p14="http://schemas.microsoft.com/office/powerpoint/2010/main" val="2917681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02730"/>
            <a:ext cx="9489675" cy="6009947"/>
          </a:xfrm>
        </p:spPr>
        <p:txBody>
          <a:bodyPr>
            <a:normAutofit fontScale="92500" lnSpcReduction="20000"/>
          </a:bodyPr>
          <a:lstStyle/>
          <a:p>
            <a:pPr marL="0" indent="0">
              <a:buNone/>
            </a:pPr>
            <a:r>
              <a:rPr lang="en-US" sz="3000" b="1" baseline="30000" dirty="0" smtClean="0">
                <a:solidFill>
                  <a:srgbClr val="245566"/>
                </a:solidFill>
              </a:rPr>
              <a:t>28</a:t>
            </a:r>
            <a:r>
              <a:rPr lang="en-US" sz="3000" b="1" dirty="0" smtClean="0">
                <a:solidFill>
                  <a:srgbClr val="245566"/>
                </a:solidFill>
              </a:rPr>
              <a:t> </a:t>
            </a:r>
            <a:r>
              <a:rPr lang="en-US" sz="3000" b="1" dirty="0">
                <a:solidFill>
                  <a:srgbClr val="245566"/>
                </a:solidFill>
              </a:rPr>
              <a:t>If then God so clothes the grass, which today is in the field and tomorrow is thrown into the oven, how much more </a:t>
            </a:r>
            <a:r>
              <a:rPr lang="en-US" sz="3000" b="1" i="1" dirty="0">
                <a:solidFill>
                  <a:srgbClr val="245566"/>
                </a:solidFill>
              </a:rPr>
              <a:t>will He clothe</a:t>
            </a:r>
            <a:r>
              <a:rPr lang="en-US" sz="3000" b="1" dirty="0">
                <a:solidFill>
                  <a:srgbClr val="245566"/>
                </a:solidFill>
              </a:rPr>
              <a:t> you, O </a:t>
            </a:r>
            <a:r>
              <a:rPr lang="en-US" sz="3000" b="1" i="1" dirty="0">
                <a:solidFill>
                  <a:srgbClr val="245566"/>
                </a:solidFill>
              </a:rPr>
              <a:t>you</a:t>
            </a:r>
            <a:r>
              <a:rPr lang="en-US" sz="3000" b="1" dirty="0">
                <a:solidFill>
                  <a:srgbClr val="245566"/>
                </a:solidFill>
              </a:rPr>
              <a:t> of little faith? </a:t>
            </a:r>
            <a:br>
              <a:rPr lang="en-US" sz="3000" b="1" dirty="0">
                <a:solidFill>
                  <a:srgbClr val="245566"/>
                </a:solidFill>
              </a:rPr>
            </a:br>
            <a:r>
              <a:rPr lang="en-US" sz="3200" b="1" baseline="30000" dirty="0">
                <a:solidFill>
                  <a:srgbClr val="245566"/>
                </a:solidFill>
              </a:rPr>
              <a:t>29</a:t>
            </a:r>
            <a:r>
              <a:rPr lang="en-US" sz="3200" b="1" dirty="0">
                <a:solidFill>
                  <a:srgbClr val="245566"/>
                </a:solidFill>
              </a:rPr>
              <a:t> “And do not seek what you should eat or what you should drink, nor have an anxious mind. </a:t>
            </a:r>
            <a:r>
              <a:rPr lang="en-US" sz="3200" b="1" baseline="30000" dirty="0">
                <a:solidFill>
                  <a:srgbClr val="245566"/>
                </a:solidFill>
              </a:rPr>
              <a:t>30</a:t>
            </a:r>
            <a:r>
              <a:rPr lang="en-US" sz="3200" b="1" dirty="0">
                <a:solidFill>
                  <a:srgbClr val="245566"/>
                </a:solidFill>
              </a:rPr>
              <a:t> For all these things the nations of the world seek after, and your Father knows that you need these things. </a:t>
            </a:r>
            <a:r>
              <a:rPr lang="en-US" sz="3200" b="1" baseline="30000" dirty="0">
                <a:solidFill>
                  <a:srgbClr val="245566"/>
                </a:solidFill>
              </a:rPr>
              <a:t>31</a:t>
            </a:r>
            <a:r>
              <a:rPr lang="en-US" sz="3200" b="1" dirty="0">
                <a:solidFill>
                  <a:srgbClr val="245566"/>
                </a:solidFill>
              </a:rPr>
              <a:t> But seek the kingdom of God, and all these </a:t>
            </a:r>
            <a:r>
              <a:rPr lang="en-US" sz="3200" b="1" dirty="0" smtClean="0">
                <a:solidFill>
                  <a:srgbClr val="245566"/>
                </a:solidFill>
              </a:rPr>
              <a:t>things </a:t>
            </a:r>
            <a:r>
              <a:rPr lang="en-US" sz="3200" b="1" dirty="0">
                <a:solidFill>
                  <a:srgbClr val="245566"/>
                </a:solidFill>
              </a:rPr>
              <a:t>shall be added to you. </a:t>
            </a:r>
            <a:br>
              <a:rPr lang="en-US" sz="3200" b="1" dirty="0">
                <a:solidFill>
                  <a:srgbClr val="245566"/>
                </a:solidFill>
              </a:rPr>
            </a:br>
            <a:r>
              <a:rPr lang="en-US" sz="3200" b="1" baseline="30000" dirty="0">
                <a:solidFill>
                  <a:srgbClr val="245566"/>
                </a:solidFill>
              </a:rPr>
              <a:t>32</a:t>
            </a:r>
            <a:r>
              <a:rPr lang="en-US" sz="3200" b="1" dirty="0">
                <a:solidFill>
                  <a:srgbClr val="245566"/>
                </a:solidFill>
              </a:rPr>
              <a:t> “Do not fear, little flock, for it is your Father’s good pleasure to give you the kingdom. </a:t>
            </a:r>
            <a:r>
              <a:rPr lang="en-US" sz="3200" b="1" baseline="30000" dirty="0">
                <a:solidFill>
                  <a:srgbClr val="245566"/>
                </a:solidFill>
              </a:rPr>
              <a:t>33</a:t>
            </a:r>
            <a:r>
              <a:rPr lang="en-US" sz="3200" b="1" dirty="0">
                <a:solidFill>
                  <a:srgbClr val="245566"/>
                </a:solidFill>
              </a:rPr>
              <a:t> Sell what you have and give alms; provide yourselves money bags which do not grow old, a treasure in the heavens that does not fail, where no thief approaches nor moth destroys. </a:t>
            </a:r>
            <a:r>
              <a:rPr lang="en-US" sz="3200" b="1" baseline="30000" dirty="0">
                <a:solidFill>
                  <a:srgbClr val="245566"/>
                </a:solidFill>
              </a:rPr>
              <a:t>34</a:t>
            </a:r>
            <a:r>
              <a:rPr lang="en-US" sz="3200" b="1" dirty="0">
                <a:solidFill>
                  <a:srgbClr val="245566"/>
                </a:solidFill>
              </a:rPr>
              <a:t> For where your treasure is, there your heart will be also.</a:t>
            </a:r>
          </a:p>
          <a:p>
            <a:pPr marL="0" indent="0">
              <a:buNone/>
            </a:pPr>
            <a:endParaRPr lang="en-US" sz="3000" dirty="0"/>
          </a:p>
          <a:p>
            <a:endParaRPr lang="en-US" dirty="0"/>
          </a:p>
        </p:txBody>
      </p:sp>
    </p:spTree>
    <p:extLst>
      <p:ext uri="{BB962C8B-B14F-4D97-AF65-F5344CB8AC3E}">
        <p14:creationId xmlns:p14="http://schemas.microsoft.com/office/powerpoint/2010/main" val="191766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245566"/>
                </a:solidFill>
              </a:rPr>
              <a:t>The early church Christians preferred richness toward God over earthly riches</a:t>
            </a:r>
          </a:p>
          <a:p>
            <a:pPr marL="0" indent="0">
              <a:buNone/>
            </a:pPr>
            <a:r>
              <a:rPr lang="en-US" sz="4000" b="1" dirty="0" smtClean="0">
                <a:solidFill>
                  <a:srgbClr val="245566"/>
                </a:solidFill>
              </a:rPr>
              <a:t>#</a:t>
            </a:r>
            <a:r>
              <a:rPr lang="en-US" sz="4000" b="1" dirty="0" err="1" smtClean="0">
                <a:solidFill>
                  <a:srgbClr val="245566"/>
                </a:solidFill>
              </a:rPr>
              <a:t>Heavenlyperspective</a:t>
            </a:r>
            <a:endParaRPr lang="en-US" sz="4000" b="1" dirty="0">
              <a:solidFill>
                <a:srgbClr val="245566"/>
              </a:solidFill>
            </a:endParaRPr>
          </a:p>
        </p:txBody>
      </p:sp>
    </p:spTree>
    <p:extLst>
      <p:ext uri="{BB962C8B-B14F-4D97-AF65-F5344CB8AC3E}">
        <p14:creationId xmlns:p14="http://schemas.microsoft.com/office/powerpoint/2010/main" val="1644422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245566"/>
                </a:solidFill>
              </a:rPr>
              <a:t>2 Corinthians 4:16-18 </a:t>
            </a:r>
            <a:br>
              <a:rPr lang="en-US" sz="4400" dirty="0">
                <a:solidFill>
                  <a:srgbClr val="245566"/>
                </a:solidFill>
              </a:rPr>
            </a:br>
            <a:endParaRPr lang="en-US" dirty="0">
              <a:solidFill>
                <a:srgbClr val="245566"/>
              </a:solidFill>
            </a:endParaRPr>
          </a:p>
        </p:txBody>
      </p:sp>
      <p:sp>
        <p:nvSpPr>
          <p:cNvPr id="3" name="Content Placeholder 2"/>
          <p:cNvSpPr>
            <a:spLocks noGrp="1"/>
          </p:cNvSpPr>
          <p:nvPr>
            <p:ph idx="1"/>
          </p:nvPr>
        </p:nvSpPr>
        <p:spPr>
          <a:xfrm>
            <a:off x="948445" y="1805087"/>
            <a:ext cx="10294988" cy="4530143"/>
          </a:xfrm>
        </p:spPr>
        <p:txBody>
          <a:bodyPr>
            <a:noAutofit/>
          </a:bodyPr>
          <a:lstStyle/>
          <a:p>
            <a:pPr marL="0" indent="0">
              <a:buNone/>
            </a:pPr>
            <a:r>
              <a:rPr lang="en-US" sz="3200" b="1" dirty="0">
                <a:solidFill>
                  <a:srgbClr val="245566"/>
                </a:solidFill>
              </a:rPr>
              <a:t>16 Therefore we do not lose heart. Even though our outward man is perishing, yet the inward man is being renewed day by day. 17 For our light affliction, which is but for a moment, is working for us a far more exceeding and eternal weight of glory, 18 while we do not look at the things which are seen, but at the things which are not seen. For the things which are seen are temporary, but the things which are not seen are eternal. </a:t>
            </a:r>
          </a:p>
        </p:txBody>
      </p:sp>
    </p:spTree>
    <p:extLst>
      <p:ext uri="{BB962C8B-B14F-4D97-AF65-F5344CB8AC3E}">
        <p14:creationId xmlns:p14="http://schemas.microsoft.com/office/powerpoint/2010/main" val="399162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5566"/>
                </a:solidFill>
                <a:effectLst/>
              </a:rPr>
              <a:t/>
            </a:r>
            <a:br>
              <a:rPr lang="en-US" dirty="0" smtClean="0">
                <a:solidFill>
                  <a:srgbClr val="245566"/>
                </a:solidFill>
                <a:effectLst/>
              </a:rPr>
            </a:br>
            <a:r>
              <a:rPr lang="en-US" dirty="0">
                <a:solidFill>
                  <a:srgbClr val="245566"/>
                </a:solidFill>
                <a:effectLst/>
              </a:rPr>
              <a:t/>
            </a:r>
            <a:br>
              <a:rPr lang="en-US" dirty="0">
                <a:solidFill>
                  <a:srgbClr val="245566"/>
                </a:solidFill>
                <a:effectLst/>
              </a:rPr>
            </a:br>
            <a:r>
              <a:rPr lang="en-US" dirty="0" smtClean="0">
                <a:solidFill>
                  <a:srgbClr val="245566"/>
                </a:solidFill>
                <a:effectLst/>
              </a:rPr>
              <a:t>Christian </a:t>
            </a:r>
            <a:r>
              <a:rPr lang="en-US" dirty="0">
                <a:solidFill>
                  <a:srgbClr val="245566"/>
                </a:solidFill>
                <a:effectLst/>
              </a:rPr>
              <a:t>Love</a:t>
            </a:r>
            <a:br>
              <a:rPr lang="en-US" dirty="0">
                <a:solidFill>
                  <a:srgbClr val="245566"/>
                </a:solidFill>
                <a:effectLst/>
              </a:rPr>
            </a:br>
            <a:r>
              <a:rPr lang="en-US" dirty="0">
                <a:solidFill>
                  <a:srgbClr val="245566"/>
                </a:solidFill>
              </a:rPr>
              <a:t/>
            </a:r>
            <a:br>
              <a:rPr lang="en-US" dirty="0">
                <a:solidFill>
                  <a:srgbClr val="245566"/>
                </a:solidFill>
              </a:rPr>
            </a:br>
            <a:endParaRPr lang="en-US" dirty="0">
              <a:solidFill>
                <a:srgbClr val="245566"/>
              </a:solidFill>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rgbClr val="245566"/>
              </a:solidFill>
              <a:effectLst/>
            </a:endParaRPr>
          </a:p>
          <a:p>
            <a:pPr marL="0" indent="0" algn="ctr">
              <a:buNone/>
            </a:pPr>
            <a:r>
              <a:rPr lang="en-US" sz="4000" b="1" dirty="0" smtClean="0">
                <a:solidFill>
                  <a:srgbClr val="245566"/>
                </a:solidFill>
                <a:effectLst/>
              </a:rPr>
              <a:t>Sacrificial </a:t>
            </a:r>
            <a:r>
              <a:rPr lang="en-US" sz="4000" b="1" dirty="0">
                <a:solidFill>
                  <a:srgbClr val="245566"/>
                </a:solidFill>
                <a:effectLst/>
              </a:rPr>
              <a:t>love. </a:t>
            </a:r>
            <a:endParaRPr lang="en-US" sz="4000" b="1" dirty="0" smtClean="0">
              <a:solidFill>
                <a:srgbClr val="245566"/>
              </a:solidFill>
              <a:effectLst/>
            </a:endParaRPr>
          </a:p>
          <a:p>
            <a:pPr marL="0" indent="0" algn="ctr">
              <a:buNone/>
            </a:pPr>
            <a:endParaRPr lang="en-US" sz="3600" b="1" dirty="0">
              <a:solidFill>
                <a:srgbClr val="245566"/>
              </a:solidFill>
              <a:effectLst/>
            </a:endParaRPr>
          </a:p>
          <a:p>
            <a:pPr marL="0" indent="0" algn="ctr">
              <a:buNone/>
            </a:pPr>
            <a:r>
              <a:rPr lang="en-US" sz="3600" b="1" dirty="0" smtClean="0">
                <a:solidFill>
                  <a:srgbClr val="245566"/>
                </a:solidFill>
                <a:effectLst/>
              </a:rPr>
              <a:t> </a:t>
            </a:r>
            <a:r>
              <a:rPr lang="en-US" sz="3600" b="1" dirty="0">
                <a:solidFill>
                  <a:srgbClr val="245566"/>
                </a:solidFill>
                <a:effectLst/>
              </a:rPr>
              <a:t>Labor of Love. </a:t>
            </a:r>
            <a:endParaRPr lang="en-US" sz="3600" dirty="0">
              <a:solidFill>
                <a:srgbClr val="245566"/>
              </a:solidFill>
            </a:endParaRPr>
          </a:p>
        </p:txBody>
      </p:sp>
    </p:spTree>
    <p:extLst>
      <p:ext uri="{BB962C8B-B14F-4D97-AF65-F5344CB8AC3E}">
        <p14:creationId xmlns:p14="http://schemas.microsoft.com/office/powerpoint/2010/main" val="35799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solidFill>
                  <a:srgbClr val="245566"/>
                </a:solidFill>
              </a:rPr>
              <a:t>Church Built on </a:t>
            </a:r>
            <a:r>
              <a:rPr lang="en-US" sz="6600" dirty="0" smtClean="0">
                <a:solidFill>
                  <a:srgbClr val="245566"/>
                </a:solidFill>
              </a:rPr>
              <a:t>Sacrificial Love</a:t>
            </a:r>
            <a:r>
              <a:rPr lang="en-US" sz="6600" dirty="0">
                <a:solidFill>
                  <a:srgbClr val="245566"/>
                </a:solidFill>
              </a:rPr>
              <a:t/>
            </a:r>
            <a:br>
              <a:rPr lang="en-US" sz="6600" dirty="0">
                <a:solidFill>
                  <a:srgbClr val="245566"/>
                </a:solidFill>
              </a:rPr>
            </a:br>
            <a:endParaRPr lang="en-US" sz="6600" dirty="0">
              <a:solidFill>
                <a:srgbClr val="245566"/>
              </a:solidFill>
            </a:endParaRPr>
          </a:p>
        </p:txBody>
      </p:sp>
      <p:pic>
        <p:nvPicPr>
          <p:cNvPr id="4" name="Picture 3"/>
          <p:cNvPicPr>
            <a:picLocks noChangeAspect="1"/>
          </p:cNvPicPr>
          <p:nvPr/>
        </p:nvPicPr>
        <p:blipFill>
          <a:blip r:embed="rId2"/>
          <a:stretch>
            <a:fillRect/>
          </a:stretch>
        </p:blipFill>
        <p:spPr>
          <a:xfrm>
            <a:off x="3106843" y="2197100"/>
            <a:ext cx="6350000" cy="4660900"/>
          </a:xfrm>
          <a:prstGeom prst="rect">
            <a:avLst/>
          </a:prstGeom>
        </p:spPr>
      </p:pic>
    </p:spTree>
    <p:extLst>
      <p:ext uri="{BB962C8B-B14F-4D97-AF65-F5344CB8AC3E}">
        <p14:creationId xmlns:p14="http://schemas.microsoft.com/office/powerpoint/2010/main" val="418794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232" y="321991"/>
            <a:ext cx="10111317" cy="1143000"/>
          </a:xfrm>
        </p:spPr>
        <p:txBody>
          <a:bodyPr/>
          <a:lstStyle/>
          <a:p>
            <a:r>
              <a:rPr lang="en-US" dirty="0">
                <a:solidFill>
                  <a:srgbClr val="245566"/>
                </a:solidFill>
              </a:rPr>
              <a:t>Romans 12:1-2</a:t>
            </a:r>
            <a:br>
              <a:rPr lang="en-US" dirty="0">
                <a:solidFill>
                  <a:srgbClr val="245566"/>
                </a:solidFill>
              </a:rPr>
            </a:br>
            <a:endParaRPr lang="en-US" dirty="0">
              <a:solidFill>
                <a:srgbClr val="245566"/>
              </a:solidFill>
            </a:endParaRPr>
          </a:p>
        </p:txBody>
      </p:sp>
      <p:sp>
        <p:nvSpPr>
          <p:cNvPr id="3" name="Content Placeholder 2"/>
          <p:cNvSpPr>
            <a:spLocks noGrp="1"/>
          </p:cNvSpPr>
          <p:nvPr>
            <p:ph idx="1"/>
          </p:nvPr>
        </p:nvSpPr>
        <p:spPr>
          <a:xfrm>
            <a:off x="1103312" y="2052920"/>
            <a:ext cx="10078173" cy="4195481"/>
          </a:xfrm>
        </p:spPr>
        <p:txBody>
          <a:bodyPr>
            <a:noAutofit/>
          </a:bodyPr>
          <a:lstStyle/>
          <a:p>
            <a:pPr marL="0" indent="0">
              <a:buNone/>
            </a:pPr>
            <a:r>
              <a:rPr lang="en-US" sz="3200" b="1" dirty="0">
                <a:solidFill>
                  <a:schemeClr val="accent1">
                    <a:lumMod val="50000"/>
                  </a:schemeClr>
                </a:solidFill>
              </a:rPr>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p:txBody>
      </p:sp>
    </p:spTree>
    <p:extLst>
      <p:ext uri="{BB962C8B-B14F-4D97-AF65-F5344CB8AC3E}">
        <p14:creationId xmlns:p14="http://schemas.microsoft.com/office/powerpoint/2010/main" val="348344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600" b="1" u="sng" dirty="0" smtClean="0">
              <a:solidFill>
                <a:srgbClr val="245566"/>
              </a:solidFill>
            </a:endParaRPr>
          </a:p>
          <a:p>
            <a:pPr marL="0" indent="0" algn="ctr">
              <a:buNone/>
            </a:pPr>
            <a:r>
              <a:rPr lang="en-US" sz="3600" b="1" u="sng" dirty="0" smtClean="0">
                <a:solidFill>
                  <a:srgbClr val="245566"/>
                </a:solidFill>
              </a:rPr>
              <a:t>Believers </a:t>
            </a:r>
            <a:r>
              <a:rPr lang="en-US" sz="3600" b="1" u="sng" dirty="0">
                <a:solidFill>
                  <a:srgbClr val="245566"/>
                </a:solidFill>
              </a:rPr>
              <a:t>were not afraid of personal sacrifice, especially for a </a:t>
            </a:r>
            <a:r>
              <a:rPr lang="en-US" sz="3600" b="1" u="sng" dirty="0" smtClean="0">
                <a:solidFill>
                  <a:srgbClr val="245566"/>
                </a:solidFill>
              </a:rPr>
              <a:t>brother</a:t>
            </a:r>
            <a:endParaRPr lang="en-US" sz="3600" dirty="0">
              <a:solidFill>
                <a:srgbClr val="245566"/>
              </a:solidFill>
            </a:endParaRPr>
          </a:p>
        </p:txBody>
      </p:sp>
    </p:spTree>
    <p:extLst>
      <p:ext uri="{BB962C8B-B14F-4D97-AF65-F5344CB8AC3E}">
        <p14:creationId xmlns:p14="http://schemas.microsoft.com/office/powerpoint/2010/main" val="346602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5566"/>
                </a:solidFill>
                <a:effectLst/>
              </a:rPr>
              <a:t/>
            </a:r>
            <a:br>
              <a:rPr lang="en-US" dirty="0" smtClean="0">
                <a:solidFill>
                  <a:srgbClr val="245566"/>
                </a:solidFill>
                <a:effectLst/>
              </a:rPr>
            </a:br>
            <a:r>
              <a:rPr lang="en-US" dirty="0" smtClean="0">
                <a:solidFill>
                  <a:srgbClr val="245566"/>
                </a:solidFill>
                <a:effectLst/>
              </a:rPr>
              <a:t/>
            </a:r>
            <a:br>
              <a:rPr lang="en-US" dirty="0" smtClean="0">
                <a:solidFill>
                  <a:srgbClr val="245566"/>
                </a:solidFill>
                <a:effectLst/>
              </a:rPr>
            </a:br>
            <a:r>
              <a:rPr lang="en-US" dirty="0" smtClean="0">
                <a:solidFill>
                  <a:srgbClr val="245566"/>
                </a:solidFill>
                <a:effectLst/>
              </a:rPr>
              <a:t>They </a:t>
            </a:r>
            <a:r>
              <a:rPr lang="en-US" dirty="0">
                <a:solidFill>
                  <a:srgbClr val="245566"/>
                </a:solidFill>
                <a:effectLst/>
              </a:rPr>
              <a:t>learned sacrifice from the one they followed</a:t>
            </a:r>
            <a:br>
              <a:rPr lang="en-US" dirty="0">
                <a:solidFill>
                  <a:srgbClr val="245566"/>
                </a:solidFill>
                <a:effectLst/>
              </a:rPr>
            </a:br>
            <a:endParaRPr lang="en-US" dirty="0">
              <a:solidFill>
                <a:srgbClr val="245566"/>
              </a:solidFill>
            </a:endParaRPr>
          </a:p>
        </p:txBody>
      </p:sp>
      <p:pic>
        <p:nvPicPr>
          <p:cNvPr id="4" name="Content Placeholder 3"/>
          <p:cNvPicPr>
            <a:picLocks noGrp="1" noChangeAspect="1"/>
          </p:cNvPicPr>
          <p:nvPr>
            <p:ph idx="1"/>
          </p:nvPr>
        </p:nvPicPr>
        <p:blipFill rotWithShape="1">
          <a:blip r:embed="rId2"/>
          <a:srcRect l="7974" t="7026" b="9942"/>
          <a:stretch/>
        </p:blipFill>
        <p:spPr>
          <a:xfrm>
            <a:off x="1269919" y="1672874"/>
            <a:ext cx="9476964" cy="4693335"/>
          </a:xfrm>
        </p:spPr>
      </p:pic>
    </p:spTree>
    <p:extLst>
      <p:ext uri="{BB962C8B-B14F-4D97-AF65-F5344CB8AC3E}">
        <p14:creationId xmlns:p14="http://schemas.microsoft.com/office/powerpoint/2010/main" val="8625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8" algn="l" defTabSz="457200" rtl="0">
              <a:spcBef>
                <a:spcPct val="0"/>
              </a:spcBef>
            </a:pPr>
            <a:r>
              <a:rPr lang="en-US" sz="4400" dirty="0" smtClean="0">
                <a:solidFill>
                  <a:srgbClr val="245566"/>
                </a:solidFill>
              </a:rPr>
              <a:t>2 Corinthians 4:8-12</a:t>
            </a:r>
            <a:endParaRPr lang="en-US" sz="4400" dirty="0">
              <a:solidFill>
                <a:srgbClr val="245566"/>
              </a:solidFill>
            </a:endParaRPr>
          </a:p>
        </p:txBody>
      </p:sp>
      <p:sp>
        <p:nvSpPr>
          <p:cNvPr id="3" name="Content Placeholder 2"/>
          <p:cNvSpPr>
            <a:spLocks noGrp="1"/>
          </p:cNvSpPr>
          <p:nvPr>
            <p:ph idx="1"/>
          </p:nvPr>
        </p:nvSpPr>
        <p:spPr>
          <a:xfrm>
            <a:off x="1103312" y="1456020"/>
            <a:ext cx="10279503" cy="4792381"/>
          </a:xfrm>
        </p:spPr>
        <p:txBody>
          <a:bodyPr>
            <a:noAutofit/>
          </a:bodyPr>
          <a:lstStyle/>
          <a:p>
            <a:pPr marL="0" indent="0">
              <a:buNone/>
            </a:pPr>
            <a:r>
              <a:rPr lang="en-US" sz="3200" dirty="0"/>
              <a:t> </a:t>
            </a:r>
            <a:r>
              <a:rPr lang="en-US" sz="3200" b="1" dirty="0">
                <a:solidFill>
                  <a:srgbClr val="245566"/>
                </a:solidFill>
              </a:rPr>
              <a:t>8 We are hard-pressed on every side, yet not crushed; we are perplexed, but not in despair; 9 persecuted, but not forsaken; struck down, but not destroyed— 10 always carrying about in the body the dying of the Lord Jesus, that the life of Jesus also may be manifested in our body. 11 For we who live are always delivered to death for Jesus’ sake, that the life of Jesus also may be manifested in our mortal flesh. 12 So then death is working in us, but life in you. </a:t>
            </a:r>
            <a:endParaRPr lang="en-US" sz="3200" b="1" dirty="0" smtClean="0">
              <a:solidFill>
                <a:srgbClr val="245566"/>
              </a:solidFill>
            </a:endParaRPr>
          </a:p>
        </p:txBody>
      </p:sp>
    </p:spTree>
    <p:extLst>
      <p:ext uri="{BB962C8B-B14F-4D97-AF65-F5344CB8AC3E}">
        <p14:creationId xmlns:p14="http://schemas.microsoft.com/office/powerpoint/2010/main" val="114427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sz="4000" b="1" dirty="0">
                <a:solidFill>
                  <a:srgbClr val="245566"/>
                </a:solidFill>
              </a:rPr>
              <a:t>The motto of life was to die daily</a:t>
            </a:r>
          </a:p>
        </p:txBody>
      </p:sp>
    </p:spTree>
    <p:extLst>
      <p:ext uri="{BB962C8B-B14F-4D97-AF65-F5344CB8AC3E}">
        <p14:creationId xmlns:p14="http://schemas.microsoft.com/office/powerpoint/2010/main" val="14180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200" b="1" dirty="0" smtClean="0">
              <a:solidFill>
                <a:srgbClr val="245566"/>
              </a:solidFill>
            </a:endParaRPr>
          </a:p>
          <a:p>
            <a:pPr marL="0" indent="0" algn="ctr">
              <a:buNone/>
            </a:pPr>
            <a:r>
              <a:rPr lang="en-US" sz="3200" b="1" dirty="0" smtClean="0">
                <a:solidFill>
                  <a:srgbClr val="245566"/>
                </a:solidFill>
              </a:rPr>
              <a:t>How did they treat suffering?</a:t>
            </a:r>
            <a:endParaRPr lang="en-US" sz="3200" b="1" dirty="0">
              <a:solidFill>
                <a:srgbClr val="245566"/>
              </a:solidFill>
            </a:endParaRPr>
          </a:p>
        </p:txBody>
      </p:sp>
    </p:spTree>
    <p:extLst>
      <p:ext uri="{BB962C8B-B14F-4D97-AF65-F5344CB8AC3E}">
        <p14:creationId xmlns:p14="http://schemas.microsoft.com/office/powerpoint/2010/main" val="14382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245566"/>
                </a:solidFill>
              </a:rPr>
              <a:t/>
            </a:r>
            <a:br>
              <a:rPr lang="en-US" sz="4400" dirty="0" smtClean="0">
                <a:solidFill>
                  <a:srgbClr val="245566"/>
                </a:solidFill>
              </a:rPr>
            </a:br>
            <a:r>
              <a:rPr lang="en-US" sz="4400" dirty="0" smtClean="0">
                <a:solidFill>
                  <a:srgbClr val="245566"/>
                </a:solidFill>
              </a:rPr>
              <a:t>Acts </a:t>
            </a:r>
            <a:r>
              <a:rPr lang="en-US" sz="4400" dirty="0">
                <a:solidFill>
                  <a:srgbClr val="245566"/>
                </a:solidFill>
              </a:rPr>
              <a:t>5:40-41</a:t>
            </a:r>
            <a:br>
              <a:rPr lang="en-US" sz="4400" dirty="0">
                <a:solidFill>
                  <a:srgbClr val="245566"/>
                </a:solidFill>
              </a:rPr>
            </a:br>
            <a:endParaRPr lang="en-US" dirty="0">
              <a:solidFill>
                <a:srgbClr val="245566"/>
              </a:solidFill>
            </a:endParaRPr>
          </a:p>
        </p:txBody>
      </p:sp>
      <p:sp>
        <p:nvSpPr>
          <p:cNvPr id="3" name="Content Placeholder 2"/>
          <p:cNvSpPr>
            <a:spLocks noGrp="1"/>
          </p:cNvSpPr>
          <p:nvPr>
            <p:ph idx="1"/>
          </p:nvPr>
        </p:nvSpPr>
        <p:spPr/>
        <p:txBody>
          <a:bodyPr>
            <a:normAutofit/>
          </a:bodyPr>
          <a:lstStyle/>
          <a:p>
            <a:pPr marL="0" indent="0">
              <a:buNone/>
            </a:pPr>
            <a:r>
              <a:rPr lang="en-US" sz="3200" b="1" dirty="0">
                <a:solidFill>
                  <a:srgbClr val="245566"/>
                </a:solidFill>
              </a:rPr>
              <a:t>40 And they agreed with him, and when they had called for the apostles and beaten them, they commanded that they should not speak in the name of Jesus, and let them go. 41 So they departed from the presence of the council, rejoicing that they were counted worthy to suffer shame for </a:t>
            </a:r>
            <a:r>
              <a:rPr lang="en-US" sz="3200" b="1" dirty="0" smtClean="0">
                <a:solidFill>
                  <a:srgbClr val="245566"/>
                </a:solidFill>
              </a:rPr>
              <a:t>His</a:t>
            </a:r>
            <a:r>
              <a:rPr lang="en-US" sz="3200" b="1" dirty="0">
                <a:solidFill>
                  <a:srgbClr val="245566"/>
                </a:solidFill>
              </a:rPr>
              <a:t> name. </a:t>
            </a:r>
            <a:r>
              <a:rPr lang="en-US" sz="3200" b="1" dirty="0" smtClean="0">
                <a:solidFill>
                  <a:srgbClr val="245566"/>
                </a:solidFill>
              </a:rPr>
              <a:t> </a:t>
            </a:r>
            <a:endParaRPr lang="en-US" sz="3200" b="1" dirty="0">
              <a:solidFill>
                <a:srgbClr val="245566"/>
              </a:solidFill>
            </a:endParaRPr>
          </a:p>
        </p:txBody>
      </p:sp>
    </p:spTree>
    <p:extLst>
      <p:ext uri="{BB962C8B-B14F-4D97-AF65-F5344CB8AC3E}">
        <p14:creationId xmlns:p14="http://schemas.microsoft.com/office/powerpoint/2010/main" val="3131911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51</TotalTime>
  <Words>314</Words>
  <Application>Microsoft Macintosh PowerPoint</Application>
  <PresentationFormat>Custom</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Summer</vt:lpstr>
      <vt:lpstr>PowerPoint Presentation</vt:lpstr>
      <vt:lpstr>Church Built on Sacrificial Love </vt:lpstr>
      <vt:lpstr>Romans 12:1-2 </vt:lpstr>
      <vt:lpstr>PowerPoint Presentation</vt:lpstr>
      <vt:lpstr>  They learned sacrifice from the one they followed </vt:lpstr>
      <vt:lpstr>2 Corinthians 4:8-12</vt:lpstr>
      <vt:lpstr>PowerPoint Presentation</vt:lpstr>
      <vt:lpstr>PowerPoint Presentation</vt:lpstr>
      <vt:lpstr> Acts 5:40-41 </vt:lpstr>
      <vt:lpstr>Philippians 1:29</vt:lpstr>
      <vt:lpstr> What do you call love that sacrifices? </vt:lpstr>
      <vt:lpstr>Luke 12:22-34</vt:lpstr>
      <vt:lpstr>PowerPoint Presentation</vt:lpstr>
      <vt:lpstr>PowerPoint Presentation</vt:lpstr>
      <vt:lpstr>2 Corinthians 4:16-18  </vt:lpstr>
      <vt:lpstr>  Christian Love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Transformed Church</dc:title>
  <dc:creator>mgirguis</dc:creator>
  <cp:lastModifiedBy>Apple User</cp:lastModifiedBy>
  <cp:revision>6</cp:revision>
  <dcterms:created xsi:type="dcterms:W3CDTF">2015-06-27T14:41:43Z</dcterms:created>
  <dcterms:modified xsi:type="dcterms:W3CDTF">2015-06-28T02:09:20Z</dcterms:modified>
</cp:coreProperties>
</file>