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6" r:id="rId2"/>
    <p:sldId id="279" r:id="rId3"/>
    <p:sldId id="267" r:id="rId4"/>
    <p:sldId id="268" r:id="rId5"/>
    <p:sldId id="276" r:id="rId6"/>
    <p:sldId id="282" r:id="rId7"/>
    <p:sldId id="269" r:id="rId8"/>
    <p:sldId id="270" r:id="rId9"/>
    <p:sldId id="256" r:id="rId10"/>
    <p:sldId id="275" r:id="rId11"/>
    <p:sldId id="271" r:id="rId12"/>
    <p:sldId id="274" r:id="rId13"/>
    <p:sldId id="273" r:id="rId14"/>
    <p:sldId id="283" r:id="rId15"/>
    <p:sldId id="28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8" autoAdjust="0"/>
    <p:restoredTop sz="94671"/>
  </p:normalViewPr>
  <p:slideViewPr>
    <p:cSldViewPr snapToGrid="0" snapToObjects="1">
      <p:cViewPr varScale="1">
        <p:scale>
          <a:sx n="74" d="100"/>
          <a:sy n="74" d="100"/>
        </p:scale>
        <p:origin x="91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DBAF5F-0E81-C448-9700-1AB96602112F}" type="datetimeFigureOut">
              <a:rPr lang="en-US" smtClean="0"/>
              <a:t>5/22/2017</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3CB8D9-48BA-AC4B-860A-059E9CD0D492}"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6283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DBAF5F-0E81-C448-9700-1AB96602112F}"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CB8D9-48BA-AC4B-860A-059E9CD0D492}"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815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DBAF5F-0E81-C448-9700-1AB96602112F}"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CB8D9-48BA-AC4B-860A-059E9CD0D492}"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377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DBAF5F-0E81-C448-9700-1AB96602112F}"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CB8D9-48BA-AC4B-860A-059E9CD0D492}"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697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DBAF5F-0E81-C448-9700-1AB96602112F}"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CB8D9-48BA-AC4B-860A-059E9CD0D492}"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97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DBAF5F-0E81-C448-9700-1AB96602112F}"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CB8D9-48BA-AC4B-860A-059E9CD0D492}"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7358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BAF5F-0E81-C448-9700-1AB96602112F}" type="datetimeFigureOut">
              <a:rPr lang="en-US" smtClean="0"/>
              <a:t>5/22/2017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CB8D9-48BA-AC4B-860A-059E9CD0D492}"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390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DBAF5F-0E81-C448-9700-1AB96602112F}" type="datetimeFigureOut">
              <a:rPr lang="en-US" smtClean="0"/>
              <a:t>5/22/2017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CB8D9-48BA-AC4B-860A-059E9CD0D492}"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809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DBAF5F-0E81-C448-9700-1AB96602112F}" type="datetimeFigureOut">
              <a:rPr lang="en-US" smtClean="0"/>
              <a:t>5/22/2017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CB8D9-48BA-AC4B-860A-059E9CD0D492}" type="slidenum">
              <a:rPr lang="en-US" smtClean="0"/>
              <a:t>‹#›</a:t>
            </a:fld>
            <a:endParaRPr lang="en-US"/>
          </a:p>
        </p:txBody>
      </p:sp>
    </p:spTree>
    <p:extLst>
      <p:ext uri="{BB962C8B-B14F-4D97-AF65-F5344CB8AC3E}">
        <p14:creationId xmlns:p14="http://schemas.microsoft.com/office/powerpoint/2010/main" val="90164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BAF5F-0E81-C448-9700-1AB96602112F}"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CB8D9-48BA-AC4B-860A-059E9CD0D492}"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669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BDBAF5F-0E81-C448-9700-1AB96602112F}" type="datetimeFigureOut">
              <a:rPr lang="en-US" smtClean="0"/>
              <a:t>5/22/2017</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3CB8D9-48BA-AC4B-860A-059E9CD0D492}"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838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BDBAF5F-0E81-C448-9700-1AB96602112F}" type="datetimeFigureOut">
              <a:rPr lang="en-US" smtClean="0"/>
              <a:t>5/22/2017</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3CB8D9-48BA-AC4B-860A-059E9CD0D492}"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0489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Last Week Summary</a:t>
            </a:r>
            <a:endParaRPr lang="en-US" b="1" dirty="0">
              <a:solidFill>
                <a:srgbClr val="C00000"/>
              </a:solidFill>
            </a:endParaRPr>
          </a:p>
        </p:txBody>
      </p:sp>
      <p:sp>
        <p:nvSpPr>
          <p:cNvPr id="3" name="Content Placeholder 2"/>
          <p:cNvSpPr>
            <a:spLocks noGrp="1"/>
          </p:cNvSpPr>
          <p:nvPr>
            <p:ph idx="1"/>
          </p:nvPr>
        </p:nvSpPr>
        <p:spPr/>
        <p:txBody>
          <a:bodyPr/>
          <a:lstStyle/>
          <a:p>
            <a:r>
              <a:rPr lang="en-US" dirty="0" smtClean="0"/>
              <a:t>St. John: who he is…….</a:t>
            </a:r>
          </a:p>
          <a:p>
            <a:r>
              <a:rPr lang="en-US" dirty="0" smtClean="0"/>
              <a:t>When &amp; Where the Book of Revelation was Written</a:t>
            </a:r>
          </a:p>
          <a:p>
            <a:r>
              <a:rPr lang="en-US" dirty="0" smtClean="0"/>
              <a:t>The Tree of Life &amp; The Tree of Knowledge </a:t>
            </a:r>
          </a:p>
          <a:p>
            <a:r>
              <a:rPr lang="en-US" dirty="0" smtClean="0"/>
              <a:t>Why Adam &amp; Eve were casted out of Eden</a:t>
            </a:r>
          </a:p>
          <a:p>
            <a:r>
              <a:rPr lang="en-US" dirty="0" smtClean="0"/>
              <a:t>Connecting Genesis to Revelation</a:t>
            </a:r>
          </a:p>
          <a:p>
            <a:r>
              <a:rPr lang="en-US" dirty="0" smtClean="0"/>
              <a:t>Starting the 7 Churches……</a:t>
            </a:r>
            <a:endParaRPr lang="en-US" dirty="0"/>
          </a:p>
        </p:txBody>
      </p:sp>
    </p:spTree>
    <p:extLst>
      <p:ext uri="{BB962C8B-B14F-4D97-AF65-F5344CB8AC3E}">
        <p14:creationId xmlns:p14="http://schemas.microsoft.com/office/powerpoint/2010/main" val="2534742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343"/>
            <a:ext cx="12192000" cy="1606986"/>
          </a:xfrm>
        </p:spPr>
        <p:txBody>
          <a:bodyPr>
            <a:normAutofit fontScale="90000"/>
          </a:bodyPr>
          <a:lstStyle/>
          <a:p>
            <a:pPr algn="ctr"/>
            <a:r>
              <a:rPr lang="en-US" sz="2700" b="1" dirty="0" smtClean="0">
                <a:solidFill>
                  <a:srgbClr val="C00000"/>
                </a:solidFill>
                <a:latin typeface="Times New Roman" panose="02020603050405020304" pitchFamily="18" charset="0"/>
                <a:cs typeface="Times New Roman" panose="02020603050405020304" pitchFamily="18" charset="0"/>
              </a:rPr>
              <a:t>the church of Thyatira</a:t>
            </a:r>
            <a:br>
              <a:rPr lang="en-US" sz="2700" b="1" dirty="0" smtClean="0">
                <a:solidFill>
                  <a:srgbClr val="C00000"/>
                </a:solidFill>
                <a:latin typeface="Times New Roman" panose="02020603050405020304" pitchFamily="18" charset="0"/>
                <a:cs typeface="Times New Roman" panose="02020603050405020304" pitchFamily="18" charset="0"/>
              </a:rPr>
            </a:br>
            <a:r>
              <a:rPr lang="en-US" sz="2700" b="1" dirty="0" smtClean="0">
                <a:solidFill>
                  <a:srgbClr val="C00000"/>
                </a:solidFill>
                <a:latin typeface="Times New Roman" panose="02020603050405020304" pitchFamily="18" charset="0"/>
                <a:cs typeface="Times New Roman" panose="02020603050405020304" pitchFamily="18" charset="0"/>
              </a:rPr>
              <a:t/>
            </a:r>
            <a:br>
              <a:rPr lang="en-US" sz="2700" b="1" dirty="0" smtClean="0">
                <a:solidFill>
                  <a:srgbClr val="C00000"/>
                </a:solidFill>
                <a:latin typeface="Times New Roman" panose="02020603050405020304" pitchFamily="18" charset="0"/>
                <a:cs typeface="Times New Roman" panose="02020603050405020304" pitchFamily="18" charset="0"/>
              </a:rPr>
            </a:br>
            <a:r>
              <a:rPr lang="en-US" sz="2700" b="1" i="1" dirty="0" smtClean="0">
                <a:latin typeface="Times New Roman" panose="02020603050405020304" pitchFamily="18" charset="0"/>
                <a:cs typeface="Times New Roman" panose="02020603050405020304" pitchFamily="18" charset="0"/>
              </a:rPr>
              <a:t>means </a:t>
            </a:r>
            <a:r>
              <a:rPr lang="en-US" sz="2700" b="1" i="1" dirty="0">
                <a:latin typeface="Times New Roman" panose="02020603050405020304" pitchFamily="18" charset="0"/>
                <a:cs typeface="Times New Roman" panose="02020603050405020304" pitchFamily="18" charset="0"/>
              </a:rPr>
              <a:t>“Theatrical” (A outwardly relationship with no depth) </a:t>
            </a:r>
            <a:r>
              <a:rPr lang="en-US" sz="2700" b="1" i="1" dirty="0" smtClean="0">
                <a:latin typeface="Times New Roman" panose="02020603050405020304" pitchFamily="18" charset="0"/>
                <a:cs typeface="Times New Roman" panose="02020603050405020304" pitchFamily="18" charset="0"/>
              </a:rPr>
              <a:t/>
            </a:r>
            <a:br>
              <a:rPr lang="en-US" sz="2700" b="1" i="1" dirty="0" smtClean="0">
                <a:latin typeface="Times New Roman" panose="02020603050405020304" pitchFamily="18" charset="0"/>
                <a:cs typeface="Times New Roman" panose="02020603050405020304" pitchFamily="18" charset="0"/>
              </a:rPr>
            </a:br>
            <a:r>
              <a:rPr lang="en-US" sz="2700" b="1" i="1" dirty="0" smtClean="0">
                <a:latin typeface="Times New Roman" panose="02020603050405020304" pitchFamily="18" charset="0"/>
                <a:cs typeface="Times New Roman" panose="02020603050405020304" pitchFamily="18" charset="0"/>
              </a:rPr>
              <a:t>              </a:t>
            </a:r>
            <a:r>
              <a:rPr lang="en-US" sz="2700" b="1" dirty="0" smtClean="0">
                <a:solidFill>
                  <a:srgbClr val="C00000"/>
                </a:solidFill>
                <a:latin typeface="Times New Roman" panose="02020603050405020304" pitchFamily="18" charset="0"/>
                <a:cs typeface="Times New Roman" panose="02020603050405020304" pitchFamily="18" charset="0"/>
              </a:rPr>
              <a:t>(Rev 2: 18-29)</a:t>
            </a:r>
            <a:r>
              <a:rPr lang="en-US" sz="2700" b="1" i="1" dirty="0">
                <a:latin typeface="Times New Roman" panose="02020603050405020304" pitchFamily="18" charset="0"/>
                <a:cs typeface="Times New Roman" panose="02020603050405020304" pitchFamily="18" charset="0"/>
              </a:rPr>
              <a:t/>
            </a:r>
            <a:br>
              <a:rPr lang="en-US" sz="2700" b="1" i="1" dirty="0">
                <a:latin typeface="Times New Roman" panose="02020603050405020304" pitchFamily="18" charset="0"/>
                <a:cs typeface="Times New Roman" panose="02020603050405020304" pitchFamily="18" charset="0"/>
              </a:rPr>
            </a:br>
            <a:endParaRPr lang="en-US" sz="27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3341150"/>
              </p:ext>
            </p:extLst>
          </p:nvPr>
        </p:nvGraphicFramePr>
        <p:xfrm>
          <a:off x="0" y="1524001"/>
          <a:ext cx="12191999" cy="5488880"/>
        </p:xfrm>
        <a:graphic>
          <a:graphicData uri="http://schemas.openxmlformats.org/drawingml/2006/table">
            <a:tbl>
              <a:tblPr firstRow="1" bandRow="1">
                <a:tableStyleId>{5C22544A-7EE6-4342-B048-85BDC9FD1C3A}</a:tableStyleId>
              </a:tblPr>
              <a:tblGrid>
                <a:gridCol w="2466307"/>
                <a:gridCol w="2376098"/>
                <a:gridCol w="3076663"/>
                <a:gridCol w="2145140"/>
                <a:gridCol w="2127791"/>
              </a:tblGrid>
              <a:tr h="1233942">
                <a:tc>
                  <a:txBody>
                    <a:bodyPr/>
                    <a:lstStyle/>
                    <a:p>
                      <a:r>
                        <a:rPr lang="en-US" sz="2000" dirty="0" smtClean="0">
                          <a:latin typeface="Times New Roman" panose="02020603050405020304" pitchFamily="18" charset="0"/>
                          <a:cs typeface="Times New Roman" panose="02020603050405020304" pitchFamily="18" charset="0"/>
                        </a:rPr>
                        <a:t>Who is Jesus in the text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The Love of God: Starts with the Strengths 1st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Weaknesses</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Remedy</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Promises </a:t>
                      </a:r>
                      <a:endParaRPr lang="en-US" sz="2000" dirty="0">
                        <a:latin typeface="Times New Roman" panose="02020603050405020304" pitchFamily="18" charset="0"/>
                        <a:cs typeface="Times New Roman" panose="02020603050405020304" pitchFamily="18" charset="0"/>
                      </a:endParaRPr>
                    </a:p>
                  </a:txBody>
                  <a:tcPr/>
                </a:tc>
              </a:tr>
              <a:tr h="4254938">
                <a:tc>
                  <a:txBody>
                    <a:bodyPr/>
                    <a:lstStyle/>
                    <a:p>
                      <a:pPr marL="285750" indent="-285750">
                        <a:buFont typeface="Arial" panose="020B0604020202020204" pitchFamily="34" charset="0"/>
                        <a:buChar char="•"/>
                      </a:pPr>
                      <a:r>
                        <a:rPr lang="en-US" sz="2000" b="1" dirty="0" smtClean="0">
                          <a:solidFill>
                            <a:srgbClr val="C00000"/>
                          </a:solidFill>
                          <a:latin typeface="Times New Roman" panose="02020603050405020304" pitchFamily="18" charset="0"/>
                          <a:cs typeface="Times New Roman" panose="02020603050405020304" pitchFamily="18" charset="0"/>
                        </a:rPr>
                        <a:t>Son of God, who has eyes like a flame of fire, and His feet like fine brass</a:t>
                      </a:r>
                      <a:endParaRPr lang="en-US" sz="2000" i="0" dirty="0">
                        <a:latin typeface="Times New Roman" panose="02020603050405020304" pitchFamily="18" charset="0"/>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2000" b="1" dirty="0" smtClean="0">
                          <a:solidFill>
                            <a:srgbClr val="C00000"/>
                          </a:solidFill>
                          <a:latin typeface="Times New Roman" panose="02020603050405020304" pitchFamily="18" charset="0"/>
                          <a:cs typeface="Times New Roman" panose="02020603050405020304" pitchFamily="18" charset="0"/>
                        </a:rPr>
                        <a:t>love, service, faith, and your patience; </a:t>
                      </a:r>
                    </a:p>
                    <a:p>
                      <a:pPr marL="285750" indent="-285750">
                        <a:buFont typeface="Arial" panose="020B0604020202020204" pitchFamily="34" charset="0"/>
                        <a:buChar char="•"/>
                      </a:pPr>
                      <a:endParaRPr lang="en-US" sz="2000" b="1" dirty="0" smtClean="0">
                        <a:solidFill>
                          <a:srgbClr val="C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smtClean="0">
                          <a:solidFill>
                            <a:srgbClr val="C00000"/>
                          </a:solidFill>
                          <a:latin typeface="Times New Roman" panose="02020603050405020304" pitchFamily="18" charset="0"/>
                          <a:cs typeface="Times New Roman" panose="02020603050405020304" pitchFamily="18" charset="0"/>
                        </a:rPr>
                        <a:t>and as for your works, the last are more than the first</a:t>
                      </a:r>
                      <a:endParaRPr lang="en-US" sz="20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smtClean="0">
                          <a:solidFill>
                            <a:srgbClr val="C00000"/>
                          </a:solidFill>
                          <a:latin typeface="Times New Roman" panose="02020603050405020304" pitchFamily="18" charset="0"/>
                          <a:cs typeface="Times New Roman" panose="02020603050405020304" pitchFamily="18" charset="0"/>
                        </a:rPr>
                        <a:t>You allow that woman Jezebel </a:t>
                      </a:r>
                      <a:r>
                        <a:rPr lang="en-US" sz="2000" b="1" dirty="0" smtClean="0">
                          <a:solidFill>
                            <a:srgbClr val="0070C0"/>
                          </a:solidFill>
                          <a:latin typeface="Times New Roman" panose="02020603050405020304" pitchFamily="18" charset="0"/>
                          <a:cs typeface="Times New Roman" panose="02020603050405020304" pitchFamily="18" charset="0"/>
                        </a:rPr>
                        <a:t>(She was spreading the spirit of physical and spiritual fornication)</a:t>
                      </a:r>
                      <a:br>
                        <a:rPr lang="en-US" sz="2000" b="1" dirty="0" smtClean="0">
                          <a:solidFill>
                            <a:srgbClr val="0070C0"/>
                          </a:solidFill>
                          <a:latin typeface="Times New Roman" panose="02020603050405020304" pitchFamily="18" charset="0"/>
                          <a:cs typeface="Times New Roman" panose="02020603050405020304" pitchFamily="18" charset="0"/>
                        </a:rPr>
                      </a:br>
                      <a:endParaRPr lang="en-US" sz="2000" b="1" dirty="0" smtClean="0">
                        <a:solidFill>
                          <a:srgbClr val="0070C0"/>
                        </a:solidFill>
                        <a:latin typeface="Times New Roman" panose="02020603050405020304" pitchFamily="18" charset="0"/>
                        <a:cs typeface="Times New Roman" panose="02020603050405020304" pitchFamily="18"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smtClean="0">
                          <a:solidFill>
                            <a:srgbClr val="C00000"/>
                          </a:solidFill>
                          <a:latin typeface="Times New Roman" panose="02020603050405020304" pitchFamily="18" charset="0"/>
                          <a:cs typeface="Times New Roman" panose="02020603050405020304" pitchFamily="18" charset="0"/>
                        </a:rPr>
                        <a:t>who calls herself a prophetess, to teach and seduce My servants to commit sexual immorality and eat things sacrificed to idols</a:t>
                      </a:r>
                      <a:endParaRPr lang="en-US" sz="2000" i="0" dirty="0">
                        <a:latin typeface="Times New Roman" panose="02020603050405020304" pitchFamily="18" charset="0"/>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Hold fast what you have till I come</a:t>
                      </a:r>
                      <a:endParaRPr lang="en-US" sz="2000" i="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I will give power over the nations</a:t>
                      </a: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shall rule them with a rod of iron</a:t>
                      </a: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shall be dashed to pieces like the potter’s vessels</a:t>
                      </a: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I will give him the morning star</a:t>
                      </a:r>
                      <a:endParaRPr lang="en-US" sz="2000" i="0" dirty="0">
                        <a:solidFill>
                          <a:srgbClr val="C00000"/>
                        </a:solidFill>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358235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681"/>
            <a:ext cx="12192000" cy="1668449"/>
          </a:xfrm>
        </p:spPr>
        <p:txBody>
          <a:bodyPr>
            <a:normAutofit/>
          </a:bodyPr>
          <a:lstStyle/>
          <a:p>
            <a:pPr algn="ctr"/>
            <a:r>
              <a:rPr lang="en-US" sz="2400" b="1" i="1" dirty="0" smtClean="0">
                <a:solidFill>
                  <a:srgbClr val="C00000"/>
                </a:solidFill>
                <a:latin typeface="Times New Roman" panose="02020603050405020304" pitchFamily="18" charset="0"/>
                <a:cs typeface="Times New Roman" panose="02020603050405020304" pitchFamily="18" charset="0"/>
              </a:rPr>
              <a:t>The church of Sardis</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smtClean="0">
                <a:solidFill>
                  <a:srgbClr val="C00000"/>
                </a:solidFill>
                <a:latin typeface="Times New Roman" panose="02020603050405020304" pitchFamily="18" charset="0"/>
                <a:cs typeface="Times New Roman" panose="02020603050405020304" pitchFamily="18" charset="0"/>
              </a:rPr>
              <a:t/>
            </a:r>
            <a:br>
              <a:rPr lang="en-US" sz="2400" b="1" i="1" dirty="0" smtClean="0">
                <a:solidFill>
                  <a:srgbClr val="C00000"/>
                </a:solidFill>
                <a:latin typeface="Times New Roman" panose="02020603050405020304" pitchFamily="18" charset="0"/>
                <a:cs typeface="Times New Roman" panose="02020603050405020304" pitchFamily="18" charset="0"/>
              </a:rPr>
            </a:br>
            <a:r>
              <a:rPr lang="en-US" sz="2400" b="1" i="1" dirty="0" smtClean="0">
                <a:solidFill>
                  <a:srgbClr val="C00000"/>
                </a:solidFill>
                <a:latin typeface="Times New Roman" panose="02020603050405020304" pitchFamily="18" charset="0"/>
                <a:cs typeface="Times New Roman" panose="02020603050405020304" pitchFamily="18" charset="0"/>
              </a:rPr>
              <a:t/>
            </a:r>
            <a:br>
              <a:rPr lang="en-US" sz="2400" b="1" i="1" dirty="0" smtClean="0">
                <a:solidFill>
                  <a:srgbClr val="C00000"/>
                </a:solidFill>
                <a:latin typeface="Times New Roman" panose="02020603050405020304" pitchFamily="18" charset="0"/>
                <a:cs typeface="Times New Roman" panose="02020603050405020304" pitchFamily="18" charset="0"/>
              </a:rPr>
            </a:br>
            <a:r>
              <a:rPr lang="en-US" sz="2400" b="1" i="1" dirty="0" smtClean="0">
                <a:latin typeface="Times New Roman" panose="02020603050405020304" pitchFamily="18" charset="0"/>
                <a:cs typeface="Times New Roman" panose="02020603050405020304" pitchFamily="18" charset="0"/>
              </a:rPr>
              <a:t>means </a:t>
            </a:r>
            <a:r>
              <a:rPr lang="en-US" sz="2400" b="1" i="1" dirty="0">
                <a:latin typeface="Times New Roman" panose="02020603050405020304" pitchFamily="18" charset="0"/>
                <a:cs typeface="Times New Roman" panose="02020603050405020304" pitchFamily="18" charset="0"/>
              </a:rPr>
              <a:t>“remnant</a:t>
            </a:r>
            <a:r>
              <a:rPr lang="en-US" sz="2400" b="1" i="1" dirty="0" smtClean="0">
                <a:latin typeface="Times New Roman" panose="02020603050405020304" pitchFamily="18" charset="0"/>
                <a:cs typeface="Times New Roman" panose="02020603050405020304" pitchFamily="18" charset="0"/>
              </a:rPr>
              <a:t>”  </a:t>
            </a:r>
            <a:r>
              <a:rPr lang="en-US" sz="2400" b="1" dirty="0" smtClean="0">
                <a:solidFill>
                  <a:srgbClr val="C00000"/>
                </a:solidFill>
                <a:latin typeface="Times New Roman" panose="02020603050405020304" pitchFamily="18" charset="0"/>
                <a:cs typeface="Times New Roman" panose="02020603050405020304" pitchFamily="18" charset="0"/>
              </a:rPr>
              <a:t>(Rev 3: 1-6)</a:t>
            </a:r>
            <a:endParaRPr lang="en-US" sz="2400"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309382"/>
              </p:ext>
            </p:extLst>
          </p:nvPr>
        </p:nvGraphicFramePr>
        <p:xfrm>
          <a:off x="0" y="1749130"/>
          <a:ext cx="12192000" cy="5413670"/>
        </p:xfrm>
        <a:graphic>
          <a:graphicData uri="http://schemas.openxmlformats.org/drawingml/2006/table">
            <a:tbl>
              <a:tblPr firstRow="1" bandRow="1">
                <a:tableStyleId>{5C22544A-7EE6-4342-B048-85BDC9FD1C3A}</a:tableStyleId>
              </a:tblPr>
              <a:tblGrid>
                <a:gridCol w="2438400"/>
                <a:gridCol w="2438400"/>
                <a:gridCol w="2438400"/>
                <a:gridCol w="2438400"/>
                <a:gridCol w="2438400"/>
              </a:tblGrid>
              <a:tr h="13598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Who is Jesus In the Text</a:t>
                      </a: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The</a:t>
                      </a:r>
                      <a:r>
                        <a:rPr lang="en-US" sz="2000" baseline="0" dirty="0" smtClean="0">
                          <a:latin typeface="Times New Roman" panose="02020603050405020304" pitchFamily="18" charset="0"/>
                          <a:cs typeface="Times New Roman" panose="02020603050405020304" pitchFamily="18" charset="0"/>
                        </a:rPr>
                        <a:t> Love of God:</a:t>
                      </a:r>
                    </a:p>
                    <a:p>
                      <a:r>
                        <a:rPr lang="en-US" sz="2000" baseline="0" dirty="0" smtClean="0">
                          <a:latin typeface="Times New Roman" panose="02020603050405020304" pitchFamily="18" charset="0"/>
                          <a:cs typeface="Times New Roman" panose="02020603050405020304" pitchFamily="18" charset="0"/>
                        </a:rPr>
                        <a:t>Starts with The Strength 1st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Weaknesses</a:t>
                      </a:r>
                    </a:p>
                    <a:p>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Remedy</a:t>
                      </a:r>
                    </a:p>
                    <a:p>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Promises</a:t>
                      </a:r>
                    </a:p>
                    <a:p>
                      <a:endParaRPr lang="en-US" sz="2000" dirty="0">
                        <a:latin typeface="Times New Roman" panose="02020603050405020304" pitchFamily="18" charset="0"/>
                        <a:cs typeface="Times New Roman" panose="02020603050405020304" pitchFamily="18" charset="0"/>
                      </a:endParaRPr>
                    </a:p>
                  </a:txBody>
                  <a:tcPr/>
                </a:tc>
              </a:tr>
              <a:tr h="3556480">
                <a:tc>
                  <a:txBody>
                    <a:bodyPr/>
                    <a:lstStyle/>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He who has the seven Spirits of God </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And the seven stars</a:t>
                      </a:r>
                      <a:endParaRPr lang="en-US" sz="2000" i="0" dirty="0">
                        <a:latin typeface="Times New Roman" panose="02020603050405020304" pitchFamily="18" charset="0"/>
                        <a:cs typeface="Times New Roman" panose="02020603050405020304" pitchFamily="18" charset="0"/>
                      </a:endParaRPr>
                    </a:p>
                  </a:txBody>
                  <a:tcPr/>
                </a:tc>
                <a:tc>
                  <a:txBody>
                    <a:bodyPr/>
                    <a:lstStyle/>
                    <a:p>
                      <a:r>
                        <a:rPr lang="en-US" sz="2000" b="1" i="0" dirty="0" smtClean="0">
                          <a:solidFill>
                            <a:srgbClr val="C00000"/>
                          </a:solidFill>
                          <a:latin typeface="Times New Roman" panose="02020603050405020304" pitchFamily="18" charset="0"/>
                          <a:cs typeface="Times New Roman" panose="02020603050405020304" pitchFamily="18" charset="0"/>
                        </a:rPr>
                        <a:t>You have a few names even in Sardis who have not defiled their garments; and they shall walk with Me in white, for they are worthy</a:t>
                      </a:r>
                      <a:endParaRPr lang="en-US" sz="2000" i="0"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en-US" sz="2000" b="1" i="0" dirty="0" smtClean="0">
                          <a:solidFill>
                            <a:srgbClr val="C00000"/>
                          </a:solidFill>
                          <a:latin typeface="Times New Roman" panose="02020603050405020304" pitchFamily="18" charset="0"/>
                          <a:cs typeface="Times New Roman" panose="02020603050405020304" pitchFamily="18" charset="0"/>
                        </a:rPr>
                        <a:t>You have a name that you are alive, but you are dead</a:t>
                      </a:r>
                      <a:endParaRPr lang="en-US" sz="2000" i="0" dirty="0">
                        <a:latin typeface="Times New Roman" panose="02020603050405020304" pitchFamily="18"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Be watchful, and strengthen the things which remain, that are ready to die, for I have not found your works perfect before God.</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smtClean="0">
                          <a:solidFill>
                            <a:srgbClr val="C00000"/>
                          </a:solidFill>
                          <a:latin typeface="Times New Roman" panose="02020603050405020304" pitchFamily="18" charset="0"/>
                          <a:cs typeface="Times New Roman" panose="02020603050405020304" pitchFamily="18" charset="0"/>
                        </a:rPr>
                        <a:t>Hold fast and repent</a:t>
                      </a:r>
                      <a:endParaRPr lang="en-US" sz="2000" b="1" i="0" dirty="0" smtClean="0">
                        <a:solidFill>
                          <a:srgbClr val="C00000"/>
                        </a:solidFill>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i="0" dirty="0" smtClean="0">
                          <a:solidFill>
                            <a:srgbClr val="C00000"/>
                          </a:solidFill>
                          <a:latin typeface="Times New Roman" panose="02020603050405020304" pitchFamily="18" charset="0"/>
                          <a:cs typeface="Times New Roman" panose="02020603050405020304" pitchFamily="18" charset="0"/>
                        </a:rPr>
                        <a:t>You shall be clothed in white garments, and I will not blot out your</a:t>
                      </a:r>
                      <a:r>
                        <a:rPr lang="en-US" sz="2000" b="1" i="0" baseline="0" dirty="0" smtClean="0">
                          <a:solidFill>
                            <a:srgbClr val="C00000"/>
                          </a:solidFill>
                          <a:latin typeface="Times New Roman" panose="02020603050405020304" pitchFamily="18" charset="0"/>
                          <a:cs typeface="Times New Roman" panose="02020603050405020304" pitchFamily="18" charset="0"/>
                        </a:rPr>
                        <a:t> </a:t>
                      </a:r>
                      <a:r>
                        <a:rPr lang="en-US" sz="2000" b="1" i="0" dirty="0" smtClean="0">
                          <a:solidFill>
                            <a:srgbClr val="C00000"/>
                          </a:solidFill>
                          <a:latin typeface="Times New Roman" panose="02020603050405020304" pitchFamily="18" charset="0"/>
                          <a:cs typeface="Times New Roman" panose="02020603050405020304" pitchFamily="18" charset="0"/>
                        </a:rPr>
                        <a:t>name from the Book of Life; but I will confess your name before My Father and before His angels.</a:t>
                      </a:r>
                      <a:r>
                        <a:rPr lang="en-US" sz="2000" i="0" dirty="0" smtClean="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548223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646" y="169332"/>
            <a:ext cx="12003742" cy="1061157"/>
          </a:xfrm>
        </p:spPr>
        <p:txBody>
          <a:bodyPr>
            <a:normAutofit/>
          </a:bodyPr>
          <a:lstStyle/>
          <a:p>
            <a:pPr algn="ctr"/>
            <a:r>
              <a:rPr lang="en-US" sz="2400" b="1" dirty="0" smtClean="0">
                <a:solidFill>
                  <a:srgbClr val="C00000"/>
                </a:solidFill>
                <a:latin typeface="Times New Roman" panose="02020603050405020304" pitchFamily="18" charset="0"/>
                <a:cs typeface="Times New Roman" panose="02020603050405020304" pitchFamily="18" charset="0"/>
              </a:rPr>
              <a:t>The church of Philadelphia</a:t>
            </a:r>
            <a:br>
              <a:rPr lang="en-US" sz="2400" b="1" dirty="0" smtClean="0">
                <a:solidFill>
                  <a:srgbClr val="C00000"/>
                </a:solidFill>
                <a:latin typeface="Times New Roman" panose="02020603050405020304" pitchFamily="18" charset="0"/>
                <a:cs typeface="Times New Roman" panose="02020603050405020304" pitchFamily="18" charset="0"/>
              </a:rPr>
            </a:br>
            <a:r>
              <a:rPr lang="en-US" sz="2400" b="1" i="1" dirty="0" smtClean="0">
                <a:latin typeface="Times New Roman" panose="02020603050405020304" pitchFamily="18" charset="0"/>
                <a:cs typeface="Times New Roman" panose="02020603050405020304" pitchFamily="18" charset="0"/>
              </a:rPr>
              <a:t>means “brotherly love”</a:t>
            </a:r>
            <a:br>
              <a:rPr lang="en-US" sz="2400" b="1" i="1" dirty="0" smtClean="0">
                <a:latin typeface="Times New Roman" panose="02020603050405020304" pitchFamily="18" charset="0"/>
                <a:cs typeface="Times New Roman" panose="02020603050405020304" pitchFamily="18" charset="0"/>
              </a:rPr>
            </a:br>
            <a:endParaRPr lang="en-US" sz="2400" dirty="0"/>
          </a:p>
        </p:txBody>
      </p:sp>
      <p:sp>
        <p:nvSpPr>
          <p:cNvPr id="3" name="Subtitle 2"/>
          <p:cNvSpPr>
            <a:spLocks noGrp="1"/>
          </p:cNvSpPr>
          <p:nvPr>
            <p:ph type="subTitle" idx="1"/>
          </p:nvPr>
        </p:nvSpPr>
        <p:spPr>
          <a:xfrm>
            <a:off x="484755" y="677333"/>
            <a:ext cx="11213523" cy="880534"/>
          </a:xfrm>
        </p:spPr>
        <p:txBody>
          <a:bodyPr>
            <a:normAutofit fontScale="25000" lnSpcReduction="20000"/>
          </a:bodyPr>
          <a:lstStyle/>
          <a:p>
            <a:endParaRPr lang="en-US" sz="2800" b="1" i="1" u="sng" dirty="0" smtClean="0">
              <a:solidFill>
                <a:srgbClr val="C00000"/>
              </a:solidFill>
              <a:latin typeface="Times New Roman" panose="02020603050405020304" pitchFamily="18" charset="0"/>
              <a:cs typeface="Times New Roman" panose="02020603050405020304" pitchFamily="18" charset="0"/>
            </a:endParaRPr>
          </a:p>
          <a:p>
            <a:pPr algn="ctr"/>
            <a:r>
              <a:rPr lang="en-US" sz="7400" b="1" i="1" u="sng" dirty="0" smtClean="0">
                <a:solidFill>
                  <a:srgbClr val="C00000"/>
                </a:solidFill>
                <a:latin typeface="Times New Roman" panose="02020603050405020304" pitchFamily="18" charset="0"/>
                <a:cs typeface="Times New Roman" panose="02020603050405020304" pitchFamily="18" charset="0"/>
              </a:rPr>
              <a:t>Phil</a:t>
            </a:r>
            <a:r>
              <a:rPr lang="en-US" sz="7400" b="1" dirty="0" smtClean="0">
                <a:latin typeface="Times New Roman" panose="02020603050405020304" pitchFamily="18" charset="0"/>
                <a:cs typeface="Times New Roman" panose="02020603050405020304" pitchFamily="18" charset="0"/>
              </a:rPr>
              <a:t>: means </a:t>
            </a:r>
            <a:r>
              <a:rPr lang="en-US" sz="7400" b="1" dirty="0" smtClean="0">
                <a:solidFill>
                  <a:srgbClr val="C00000"/>
                </a:solidFill>
                <a:latin typeface="Times New Roman" panose="02020603050405020304" pitchFamily="18" charset="0"/>
                <a:cs typeface="Times New Roman" panose="02020603050405020304" pitchFamily="18" charset="0"/>
              </a:rPr>
              <a:t>lover</a:t>
            </a:r>
            <a:r>
              <a:rPr lang="en-US" sz="7400" b="1" dirty="0" smtClean="0">
                <a:latin typeface="Times New Roman" panose="02020603050405020304" pitchFamily="18" charset="0"/>
                <a:cs typeface="Times New Roman" panose="02020603050405020304" pitchFamily="18" charset="0"/>
              </a:rPr>
              <a:t>, and </a:t>
            </a:r>
            <a:r>
              <a:rPr lang="en-US" sz="7400" b="1" i="1" u="sng" dirty="0" err="1" smtClean="0">
                <a:solidFill>
                  <a:srgbClr val="C00000"/>
                </a:solidFill>
                <a:latin typeface="Times New Roman" panose="02020603050405020304" pitchFamily="18" charset="0"/>
                <a:cs typeface="Times New Roman" panose="02020603050405020304" pitchFamily="18" charset="0"/>
              </a:rPr>
              <a:t>Adelfos</a:t>
            </a:r>
            <a:r>
              <a:rPr lang="en-US" sz="7400" b="1" dirty="0" smtClean="0">
                <a:latin typeface="Times New Roman" panose="02020603050405020304" pitchFamily="18" charset="0"/>
                <a:cs typeface="Times New Roman" panose="02020603050405020304" pitchFamily="18" charset="0"/>
              </a:rPr>
              <a:t>: means </a:t>
            </a:r>
            <a:r>
              <a:rPr lang="en-US" sz="7400" b="1" dirty="0" smtClean="0">
                <a:solidFill>
                  <a:srgbClr val="C00000"/>
                </a:solidFill>
                <a:latin typeface="Times New Roman" panose="02020603050405020304" pitchFamily="18" charset="0"/>
                <a:cs typeface="Times New Roman" panose="02020603050405020304" pitchFamily="18" charset="0"/>
              </a:rPr>
              <a:t>brotherly</a:t>
            </a:r>
            <a:r>
              <a:rPr lang="en-US" sz="7400" b="1" dirty="0" smtClean="0">
                <a:latin typeface="Times New Roman" panose="02020603050405020304" pitchFamily="18" charset="0"/>
                <a:cs typeface="Times New Roman" panose="02020603050405020304" pitchFamily="18" charset="0"/>
              </a:rPr>
              <a:t> love.</a:t>
            </a:r>
          </a:p>
          <a:p>
            <a:pPr algn="ctr"/>
            <a:r>
              <a:rPr lang="en-US" sz="7400" b="1" dirty="0" smtClean="0">
                <a:solidFill>
                  <a:srgbClr val="C00000"/>
                </a:solidFill>
                <a:latin typeface="Times New Roman" panose="02020603050405020304" pitchFamily="18" charset="0"/>
                <a:cs typeface="Times New Roman" panose="02020603050405020304" pitchFamily="18" charset="0"/>
              </a:rPr>
              <a:t>(Rev 3: 7-13)</a:t>
            </a:r>
            <a:endParaRPr lang="en-US" sz="7400" dirty="0">
              <a:solidFill>
                <a:srgbClr val="C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786953366"/>
              </p:ext>
            </p:extLst>
          </p:nvPr>
        </p:nvGraphicFramePr>
        <p:xfrm>
          <a:off x="-4485" y="1793605"/>
          <a:ext cx="12192001" cy="5364480"/>
        </p:xfrm>
        <a:graphic>
          <a:graphicData uri="http://schemas.openxmlformats.org/drawingml/2006/table">
            <a:tbl>
              <a:tblPr firstRow="1" bandRow="1">
                <a:tableStyleId>{5C22544A-7EE6-4342-B048-85BDC9FD1C3A}</a:tableStyleId>
              </a:tblPr>
              <a:tblGrid>
                <a:gridCol w="2434971"/>
                <a:gridCol w="2434971"/>
                <a:gridCol w="2434971"/>
                <a:gridCol w="2434971"/>
                <a:gridCol w="2452117"/>
              </a:tblGrid>
              <a:tr h="921479">
                <a:tc>
                  <a:txBody>
                    <a:bodyPr/>
                    <a:lstStyle/>
                    <a:p>
                      <a:r>
                        <a:rPr lang="en-US" sz="2000" dirty="0" smtClean="0">
                          <a:latin typeface="Times New Roman" panose="02020603050405020304" pitchFamily="18" charset="0"/>
                          <a:cs typeface="Times New Roman" panose="02020603050405020304" pitchFamily="18" charset="0"/>
                        </a:rPr>
                        <a:t>Who is Jesus In the Text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The</a:t>
                      </a:r>
                      <a:r>
                        <a:rPr lang="en-US" sz="2000" baseline="0" dirty="0" smtClean="0">
                          <a:latin typeface="Times New Roman" panose="02020603050405020304" pitchFamily="18" charset="0"/>
                          <a:cs typeface="Times New Roman" panose="02020603050405020304" pitchFamily="18" charset="0"/>
                        </a:rPr>
                        <a:t> Love of God:</a:t>
                      </a:r>
                    </a:p>
                    <a:p>
                      <a:r>
                        <a:rPr lang="en-US" sz="2000" baseline="0" dirty="0" smtClean="0">
                          <a:latin typeface="Times New Roman" panose="02020603050405020304" pitchFamily="18" charset="0"/>
                          <a:cs typeface="Times New Roman" panose="02020603050405020304" pitchFamily="18" charset="0"/>
                        </a:rPr>
                        <a:t>Starts with The Strength 1st </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Weaknesses</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Remedy</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Promises</a:t>
                      </a:r>
                    </a:p>
                  </a:txBody>
                  <a:tcPr/>
                </a:tc>
              </a:tr>
              <a:tr h="3318827">
                <a:tc>
                  <a:txBody>
                    <a:bodyPr/>
                    <a:lstStyle/>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He who is holy</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He who is true</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 He who has the key of David</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 He who opens and no one shuts and shuts and no one opens</a:t>
                      </a:r>
                      <a:endParaRPr lang="en-US" sz="2000" i="0" dirty="0">
                        <a:latin typeface="Times New Roman" panose="02020603050405020304" pitchFamily="18" charset="0"/>
                        <a:cs typeface="Times New Roman" panose="02020603050405020304" pitchFamily="18" charset="0"/>
                      </a:endParaRPr>
                    </a:p>
                  </a:txBody>
                  <a:tcPr/>
                </a:tc>
                <a:tc>
                  <a:txBody>
                    <a:bodyPr/>
                    <a:lstStyle/>
                    <a:p>
                      <a:r>
                        <a:rPr lang="en-US" sz="2000" b="1" i="0" dirty="0" smtClean="0">
                          <a:solidFill>
                            <a:srgbClr val="C00000"/>
                          </a:solidFill>
                          <a:latin typeface="Times New Roman" panose="02020603050405020304" pitchFamily="18" charset="0"/>
                          <a:cs typeface="Times New Roman" panose="02020603050405020304" pitchFamily="18" charset="0"/>
                        </a:rPr>
                        <a:t>Have kept My word, and have not denied My name</a:t>
                      </a:r>
                      <a:endParaRPr lang="en-US" sz="2000" i="0" dirty="0">
                        <a:latin typeface="Times New Roman" panose="02020603050405020304" pitchFamily="18" charset="0"/>
                        <a:cs typeface="Times New Roman" panose="02020603050405020304" pitchFamily="18" charset="0"/>
                      </a:endParaRPr>
                    </a:p>
                  </a:txBody>
                  <a:tcPr/>
                </a:tc>
                <a:tc>
                  <a:txBody>
                    <a:bodyPr/>
                    <a:lstStyle/>
                    <a:p>
                      <a:r>
                        <a:rPr lang="en-US" sz="2000" b="1" dirty="0" smtClean="0">
                          <a:solidFill>
                            <a:srgbClr val="C00000"/>
                          </a:solidFill>
                          <a:latin typeface="Times New Roman" panose="02020603050405020304" pitchFamily="18" charset="0"/>
                          <a:cs typeface="Times New Roman" panose="02020603050405020304" pitchFamily="18" charset="0"/>
                        </a:rPr>
                        <a:t>Laxity</a:t>
                      </a:r>
                      <a:r>
                        <a:rPr lang="en-US" sz="2000" b="1" baseline="0" dirty="0" smtClean="0">
                          <a:solidFill>
                            <a:srgbClr val="C00000"/>
                          </a:solidFill>
                          <a:latin typeface="Times New Roman" panose="02020603050405020304" pitchFamily="18" charset="0"/>
                          <a:cs typeface="Times New Roman" panose="02020603050405020304" pitchFamily="18" charset="0"/>
                        </a:rPr>
                        <a:t> </a:t>
                      </a:r>
                      <a:endParaRPr lang="en-US" sz="20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en-US" sz="2000" b="1" dirty="0" smtClean="0">
                          <a:solidFill>
                            <a:srgbClr val="C00000"/>
                          </a:solidFill>
                          <a:latin typeface="Times New Roman" panose="02020603050405020304" pitchFamily="18" charset="0"/>
                          <a:cs typeface="Times New Roman" panose="02020603050405020304" pitchFamily="18" charset="0"/>
                        </a:rPr>
                        <a:t>Hold</a:t>
                      </a:r>
                      <a:r>
                        <a:rPr lang="en-US" sz="2000" b="1" baseline="0" dirty="0" smtClean="0">
                          <a:solidFill>
                            <a:srgbClr val="C00000"/>
                          </a:solidFill>
                          <a:latin typeface="Times New Roman" panose="02020603050405020304" pitchFamily="18" charset="0"/>
                          <a:cs typeface="Times New Roman" panose="02020603050405020304" pitchFamily="18" charset="0"/>
                        </a:rPr>
                        <a:t> Fast </a:t>
                      </a:r>
                      <a:endParaRPr lang="en-US" sz="20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I will make you a pillar in the temple of My God.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I will write on you the name of My God and the name of the city of My God, the New Jerusalem.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And I will write on him My new name.</a:t>
                      </a:r>
                    </a:p>
                    <a:p>
                      <a:endParaRPr lang="en-US"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358431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59644"/>
            <a:ext cx="12191998" cy="1433358"/>
          </a:xfrm>
        </p:spPr>
        <p:txBody>
          <a:bodyPr>
            <a:normAutofit/>
          </a:bodyPr>
          <a:lstStyle/>
          <a:p>
            <a:pPr algn="ctr"/>
            <a:r>
              <a:rPr lang="en-US" sz="2400" b="1" dirty="0" smtClean="0">
                <a:solidFill>
                  <a:srgbClr val="C00000"/>
                </a:solidFill>
                <a:latin typeface="Times New Roman" panose="02020603050405020304" pitchFamily="18" charset="0"/>
                <a:cs typeface="Times New Roman" panose="02020603050405020304" pitchFamily="18" charset="0"/>
              </a:rPr>
              <a:t>The church of Laodicea:</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b="1" i="1" dirty="0" smtClean="0">
                <a:latin typeface="Times New Roman" panose="02020603050405020304" pitchFamily="18" charset="0"/>
                <a:cs typeface="Times New Roman" panose="02020603050405020304" pitchFamily="18" charset="0"/>
              </a:rPr>
              <a:t>means “Rule of the People” The lukewarm </a:t>
            </a:r>
            <a:r>
              <a:rPr lang="en-US" sz="2400" b="1" dirty="0" smtClean="0">
                <a:solidFill>
                  <a:srgbClr val="C00000"/>
                </a:solidFill>
                <a:latin typeface="Times New Roman" panose="02020603050405020304" pitchFamily="18" charset="0"/>
                <a:cs typeface="Times New Roman" panose="02020603050405020304" pitchFamily="18" charset="0"/>
              </a:rPr>
              <a:t>(Rev 3: 14-22)</a:t>
            </a:r>
            <a:endParaRPr lang="en-US" sz="2400" b="1" dirty="0">
              <a:solidFill>
                <a:srgbClr val="C00000"/>
              </a:solidFill>
            </a:endParaRPr>
          </a:p>
        </p:txBody>
      </p:sp>
      <p:sp>
        <p:nvSpPr>
          <p:cNvPr id="3" name="Content Placeholder 2"/>
          <p:cNvSpPr>
            <a:spLocks noGrp="1"/>
          </p:cNvSpPr>
          <p:nvPr>
            <p:ph idx="1"/>
          </p:nvPr>
        </p:nvSpPr>
        <p:spPr>
          <a:xfrm>
            <a:off x="838200" y="1825624"/>
            <a:ext cx="10515600" cy="5032375"/>
          </a:xfrm>
        </p:spPr>
        <p:txBody>
          <a:bodyPr/>
          <a:lstStyle/>
          <a:p>
            <a:endParaRPr lang="en-US" dirty="0" smtClean="0">
              <a:latin typeface="Times New Roman" panose="02020603050405020304" pitchFamily="18" charset="0"/>
              <a:cs typeface="Times New Roman" panose="02020603050405020304" pitchFamily="18"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37203637"/>
              </p:ext>
            </p:extLst>
          </p:nvPr>
        </p:nvGraphicFramePr>
        <p:xfrm>
          <a:off x="-1" y="1825622"/>
          <a:ext cx="12192000" cy="5286918"/>
        </p:xfrm>
        <a:graphic>
          <a:graphicData uri="http://schemas.openxmlformats.org/drawingml/2006/table">
            <a:tbl>
              <a:tblPr firstRow="1" bandRow="1">
                <a:tableStyleId>{5C22544A-7EE6-4342-B048-85BDC9FD1C3A}</a:tableStyleId>
              </a:tblPr>
              <a:tblGrid>
                <a:gridCol w="2438400"/>
                <a:gridCol w="1990727"/>
                <a:gridCol w="2886073"/>
                <a:gridCol w="2438400"/>
                <a:gridCol w="2438400"/>
              </a:tblGrid>
              <a:tr h="1056100">
                <a:tc>
                  <a:txBody>
                    <a:bodyPr/>
                    <a:lstStyle/>
                    <a:p>
                      <a:r>
                        <a:rPr lang="en-US" sz="2000" dirty="0" smtClean="0">
                          <a:latin typeface="Times New Roman" panose="02020603050405020304" pitchFamily="18" charset="0"/>
                          <a:cs typeface="Times New Roman" panose="02020603050405020304" pitchFamily="18" charset="0"/>
                        </a:rPr>
                        <a:t>Who is Jesus in the text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The Love of God: Starts with the Strengths 1st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Weaknesses</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Remedy</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Promises </a:t>
                      </a:r>
                      <a:endParaRPr lang="en-US" sz="2000" dirty="0">
                        <a:latin typeface="Times New Roman" panose="02020603050405020304" pitchFamily="18" charset="0"/>
                        <a:cs typeface="Times New Roman" panose="02020603050405020304" pitchFamily="18" charset="0"/>
                      </a:endParaRPr>
                    </a:p>
                  </a:txBody>
                  <a:tcPr/>
                </a:tc>
              </a:tr>
              <a:tr h="3976278">
                <a:tc>
                  <a:txBody>
                    <a:bodyPr/>
                    <a:lstStyle/>
                    <a:p>
                      <a:pPr marL="285750" indent="-285750">
                        <a:buFont typeface="Arial" panose="020B0604020202020204" pitchFamily="34" charset="0"/>
                        <a:buChar char="•"/>
                      </a:pPr>
                      <a:r>
                        <a:rPr lang="en-US" sz="1900" b="1" i="0" dirty="0" smtClean="0">
                          <a:solidFill>
                            <a:srgbClr val="C00000"/>
                          </a:solidFill>
                          <a:latin typeface="Times New Roman" panose="02020603050405020304" pitchFamily="18" charset="0"/>
                          <a:cs typeface="Times New Roman" panose="02020603050405020304" pitchFamily="18" charset="0"/>
                        </a:rPr>
                        <a:t>The Amen</a:t>
                      </a:r>
                    </a:p>
                    <a:p>
                      <a:pPr marL="285750" indent="-285750">
                        <a:buFont typeface="Arial" panose="020B0604020202020204" pitchFamily="34" charset="0"/>
                        <a:buChar char="•"/>
                      </a:pPr>
                      <a:r>
                        <a:rPr lang="en-US" sz="1900" b="1" i="0" dirty="0" smtClean="0">
                          <a:solidFill>
                            <a:srgbClr val="C00000"/>
                          </a:solidFill>
                          <a:latin typeface="Times New Roman" panose="02020603050405020304" pitchFamily="18" charset="0"/>
                          <a:cs typeface="Times New Roman" panose="02020603050405020304" pitchFamily="18" charset="0"/>
                        </a:rPr>
                        <a:t> The Faithful and True Witness</a:t>
                      </a:r>
                    </a:p>
                    <a:p>
                      <a:pPr marL="285750" indent="-285750">
                        <a:buFont typeface="Arial" panose="020B0604020202020204" pitchFamily="34" charset="0"/>
                        <a:buChar char="•"/>
                      </a:pPr>
                      <a:r>
                        <a:rPr lang="en-US" sz="1900" b="1" i="0" dirty="0" smtClean="0">
                          <a:solidFill>
                            <a:srgbClr val="C00000"/>
                          </a:solidFill>
                          <a:latin typeface="Times New Roman" panose="02020603050405020304" pitchFamily="18" charset="0"/>
                          <a:cs typeface="Times New Roman" panose="02020603050405020304" pitchFamily="18" charset="0"/>
                        </a:rPr>
                        <a:t>The Beginning of the creation of God</a:t>
                      </a:r>
                      <a:endParaRPr lang="en-US" sz="1900" i="0" dirty="0">
                        <a:latin typeface="Times New Roman" panose="02020603050405020304" pitchFamily="18" charset="0"/>
                        <a:cs typeface="Times New Roman" panose="02020603050405020304" pitchFamily="18" charset="0"/>
                      </a:endParaRPr>
                    </a:p>
                  </a:txBody>
                  <a:tcPr/>
                </a:tc>
                <a:tc>
                  <a:txBody>
                    <a:bodyPr/>
                    <a:lstStyle/>
                    <a:p>
                      <a:r>
                        <a:rPr lang="en-US" sz="1900" b="1" dirty="0" smtClean="0">
                          <a:solidFill>
                            <a:srgbClr val="C00000"/>
                          </a:solidFill>
                          <a:latin typeface="Times New Roman" panose="02020603050405020304" pitchFamily="18" charset="0"/>
                          <a:cs typeface="Times New Roman" panose="02020603050405020304" pitchFamily="18" charset="0"/>
                        </a:rPr>
                        <a:t>None---------------</a:t>
                      </a:r>
                      <a:endParaRPr lang="en-US" sz="19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rPr>
                        <a:t>Lukewarm</a:t>
                      </a:r>
                      <a:br>
                        <a:rPr lang="en-US" sz="19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rPr>
                      </a:br>
                      <a:endParaRPr lang="en-US" sz="1900" b="1" dirty="0" smtClean="0">
                        <a:solidFill>
                          <a:srgbClr val="C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900" b="1" i="0" dirty="0" smtClean="0">
                          <a:solidFill>
                            <a:srgbClr val="C00000"/>
                          </a:solidFill>
                          <a:latin typeface="Times New Roman" panose="02020603050405020304" pitchFamily="18" charset="0"/>
                          <a:cs typeface="Times New Roman" panose="02020603050405020304" pitchFamily="18" charset="0"/>
                        </a:rPr>
                        <a:t>Wretched</a:t>
                      </a:r>
                    </a:p>
                    <a:p>
                      <a:pPr marL="285750" indent="-285750">
                        <a:buFont typeface="Arial" panose="020B0604020202020204" pitchFamily="34" charset="0"/>
                        <a:buChar char="•"/>
                      </a:pPr>
                      <a:r>
                        <a:rPr lang="en-US" sz="1900" b="1" i="0" dirty="0" smtClean="0">
                          <a:solidFill>
                            <a:srgbClr val="C00000"/>
                          </a:solidFill>
                          <a:latin typeface="Times New Roman" panose="02020603050405020304" pitchFamily="18" charset="0"/>
                          <a:cs typeface="Times New Roman" panose="02020603050405020304" pitchFamily="18" charset="0"/>
                        </a:rPr>
                        <a:t>Miserable, Poor,  Blind,</a:t>
                      </a:r>
                      <a:r>
                        <a:rPr lang="en-US" sz="1900" b="1" i="0" baseline="0" dirty="0" smtClean="0">
                          <a:solidFill>
                            <a:srgbClr val="C00000"/>
                          </a:solidFill>
                          <a:latin typeface="Times New Roman" panose="02020603050405020304" pitchFamily="18" charset="0"/>
                          <a:cs typeface="Times New Roman" panose="02020603050405020304" pitchFamily="18" charset="0"/>
                        </a:rPr>
                        <a:t> Naked. </a:t>
                      </a:r>
                      <a:endParaRPr lang="en-US" sz="1900" i="0" dirty="0">
                        <a:latin typeface="Times New Roman" panose="02020603050405020304" pitchFamily="18" charset="0"/>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800" b="1" i="0" dirty="0" smtClean="0">
                          <a:solidFill>
                            <a:srgbClr val="C00000"/>
                          </a:solidFill>
                          <a:latin typeface="Times New Roman" panose="02020603050405020304" pitchFamily="18" charset="0"/>
                          <a:cs typeface="Times New Roman" panose="02020603050405020304" pitchFamily="18" charset="0"/>
                        </a:rPr>
                        <a:t>Buy from Me </a:t>
                      </a:r>
                      <a:r>
                        <a:rPr lang="en-US" sz="1800" b="1" i="0" u="none" dirty="0" smtClean="0">
                          <a:solidFill>
                            <a:srgbClr val="C00000"/>
                          </a:solidFill>
                          <a:latin typeface="Times New Roman" panose="02020603050405020304" pitchFamily="18" charset="0"/>
                          <a:cs typeface="Times New Roman" panose="02020603050405020304" pitchFamily="18" charset="0"/>
                        </a:rPr>
                        <a:t>gold refined in the fire, that you may be rich</a:t>
                      </a:r>
                    </a:p>
                    <a:p>
                      <a:pPr marL="285750" indent="-285750">
                        <a:buFont typeface="Arial" panose="020B0604020202020204" pitchFamily="34" charset="0"/>
                        <a:buChar char="•"/>
                      </a:pPr>
                      <a:r>
                        <a:rPr lang="en-US" sz="1800" b="1" i="0" u="none" dirty="0" smtClean="0">
                          <a:solidFill>
                            <a:srgbClr val="C00000"/>
                          </a:solidFill>
                          <a:latin typeface="Times New Roman" panose="02020603050405020304" pitchFamily="18" charset="0"/>
                          <a:cs typeface="Times New Roman" panose="02020603050405020304" pitchFamily="18" charset="0"/>
                        </a:rPr>
                        <a:t>White garments, that you may be clothed, that the shame of your nakedness may not be revealed; </a:t>
                      </a:r>
                    </a:p>
                    <a:p>
                      <a:pPr marL="285750" indent="-285750">
                        <a:buFont typeface="Arial" panose="020B0604020202020204" pitchFamily="34" charset="0"/>
                        <a:buChar char="•"/>
                      </a:pPr>
                      <a:r>
                        <a:rPr lang="en-US" sz="1800" b="1" i="0" u="none" dirty="0" smtClean="0">
                          <a:solidFill>
                            <a:srgbClr val="C00000"/>
                          </a:solidFill>
                          <a:latin typeface="Times New Roman" panose="02020603050405020304" pitchFamily="18" charset="0"/>
                          <a:cs typeface="Times New Roman" panose="02020603050405020304" pitchFamily="18" charset="0"/>
                        </a:rPr>
                        <a:t>Anoint your eyes with eye salve, that </a:t>
                      </a:r>
                      <a:r>
                        <a:rPr lang="en-US" sz="1800" b="1" i="0" dirty="0" smtClean="0">
                          <a:solidFill>
                            <a:srgbClr val="C00000"/>
                          </a:solidFill>
                          <a:latin typeface="Times New Roman" panose="02020603050405020304" pitchFamily="18" charset="0"/>
                          <a:cs typeface="Times New Roman" panose="02020603050405020304" pitchFamily="18" charset="0"/>
                        </a:rPr>
                        <a:t>you may see</a:t>
                      </a:r>
                      <a:endParaRPr lang="en-US" sz="1800" i="0" dirty="0">
                        <a:latin typeface="Times New Roman" panose="02020603050405020304" pitchFamily="18"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i="0" dirty="0" smtClean="0">
                          <a:solidFill>
                            <a:srgbClr val="C00000"/>
                          </a:solidFill>
                          <a:latin typeface="Times New Roman" panose="02020603050405020304" pitchFamily="18" charset="0"/>
                          <a:cs typeface="Times New Roman" panose="02020603050405020304" pitchFamily="18" charset="0"/>
                        </a:rPr>
                        <a:t>If anyone hears My voice and opens the door, I will come in to him and dine with him, and he with Me.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i="0" dirty="0" smtClean="0">
                          <a:solidFill>
                            <a:srgbClr val="C00000"/>
                          </a:solidFill>
                          <a:latin typeface="Times New Roman" panose="02020603050405020304" pitchFamily="18" charset="0"/>
                          <a:cs typeface="Times New Roman" panose="02020603050405020304" pitchFamily="18" charset="0"/>
                        </a:rPr>
                        <a:t>I will grant you to sit with Me on My throne, as I also overcame and sat down with My Father on His throne</a:t>
                      </a:r>
                    </a:p>
                    <a:p>
                      <a:endParaRPr lang="en-US" sz="18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066958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89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11" y="22578"/>
            <a:ext cx="12052300" cy="6463308"/>
          </a:xfrm>
          <a:prstGeom prst="rect">
            <a:avLst/>
          </a:prstGeom>
        </p:spPr>
        <p:txBody>
          <a:bodyPr wrap="square">
            <a:spAutoFit/>
          </a:bodyPr>
          <a:lstStyle/>
          <a:p>
            <a:pPr algn="ctr"/>
            <a:r>
              <a:rPr lang="en-US" b="1" i="1" u="sng" strike="noStrike" baseline="0" dirty="0">
                <a:solidFill>
                  <a:srgbClr val="C00000"/>
                </a:solidFill>
                <a:latin typeface="Times New Roman" panose="02020603050405020304" pitchFamily="18" charset="0"/>
              </a:rPr>
              <a:t>The Seven Seals (Chapter 4- 7) </a:t>
            </a:r>
            <a:endParaRPr lang="en-US" b="1" i="1" u="sng" strike="noStrike" baseline="0" dirty="0" smtClean="0">
              <a:solidFill>
                <a:srgbClr val="C00000"/>
              </a:solidFill>
              <a:latin typeface="Times New Roman" panose="02020603050405020304" pitchFamily="18" charset="0"/>
            </a:endParaRPr>
          </a:p>
          <a:p>
            <a:pPr algn="ctr"/>
            <a:endParaRPr lang="en-US" b="1" i="1" u="sng" strike="noStrike" baseline="0" dirty="0">
              <a:solidFill>
                <a:srgbClr val="C00000"/>
              </a:solidFill>
              <a:latin typeface="Times New Roman" panose="02020603050405020304" pitchFamily="18" charset="0"/>
            </a:endParaRPr>
          </a:p>
          <a:p>
            <a:pPr marL="342900" indent="-342900">
              <a:buFont typeface="Wingdings" panose="05000000000000000000" pitchFamily="2" charset="2"/>
              <a:buChar char="Ø"/>
            </a:pPr>
            <a:r>
              <a:rPr lang="en-US" b="0" i="0" u="none" strike="noStrike" baseline="0" dirty="0">
                <a:solidFill>
                  <a:srgbClr val="000000"/>
                </a:solidFill>
                <a:latin typeface="Times New Roman" panose="02020603050405020304" pitchFamily="18" charset="0"/>
              </a:rPr>
              <a:t>It emphasizes the war and struggle of the church against the evil powers that ends by the Victory of the church</a:t>
            </a:r>
            <a:r>
              <a:rPr lang="en-US" b="0" i="0" u="none" strike="noStrike" baseline="0" dirty="0" smtClean="0">
                <a:solidFill>
                  <a:srgbClr val="000000"/>
                </a:solidFill>
                <a:latin typeface="Times New Roman" panose="02020603050405020304" pitchFamily="18" charset="0"/>
              </a:rPr>
              <a:t>.</a:t>
            </a:r>
            <a:br>
              <a:rPr lang="en-US" b="0" i="0" u="none" strike="noStrike" baseline="0" dirty="0" smtClean="0">
                <a:solidFill>
                  <a:srgbClr val="000000"/>
                </a:solidFill>
                <a:latin typeface="Times New Roman" panose="02020603050405020304" pitchFamily="18" charset="0"/>
              </a:rPr>
            </a:br>
            <a:r>
              <a:rPr lang="en-US" b="0" i="0" u="none" strike="noStrike" baseline="0" dirty="0" smtClean="0">
                <a:solidFill>
                  <a:srgbClr val="000000"/>
                </a:solidFill>
                <a:latin typeface="Times New Roman" panose="02020603050405020304" pitchFamily="18" charset="0"/>
              </a:rPr>
              <a:t> </a:t>
            </a:r>
            <a:endParaRPr lang="en-US" b="0" i="0" u="none" strike="noStrike" baseline="0" dirty="0">
              <a:solidFill>
                <a:srgbClr val="000000"/>
              </a:solidFill>
              <a:latin typeface="Times New Roman" panose="02020603050405020304" pitchFamily="18" charset="0"/>
            </a:endParaRPr>
          </a:p>
          <a:p>
            <a:pPr marL="342900" indent="-342900">
              <a:buFont typeface="Wingdings" panose="05000000000000000000" pitchFamily="2" charset="2"/>
              <a:buChar char="Ø"/>
            </a:pPr>
            <a:r>
              <a:rPr lang="en-US" b="0" i="0" u="none" strike="noStrike" baseline="0" dirty="0" smtClean="0">
                <a:solidFill>
                  <a:srgbClr val="000000"/>
                </a:solidFill>
                <a:latin typeface="Times New Roman" panose="02020603050405020304" pitchFamily="18" charset="0"/>
              </a:rPr>
              <a:t>St. </a:t>
            </a:r>
            <a:r>
              <a:rPr lang="en-US" b="0" i="0" u="none" strike="noStrike" baseline="0" dirty="0">
                <a:solidFill>
                  <a:srgbClr val="000000"/>
                </a:solidFill>
                <a:latin typeface="Times New Roman" panose="02020603050405020304" pitchFamily="18" charset="0"/>
              </a:rPr>
              <a:t>John moved with his sight from earth to heaven to see the marvelous seen of the throne of God, the 24 elders, the sea of glass and the four living creatures with praising voices. </a:t>
            </a:r>
          </a:p>
          <a:p>
            <a:pPr marL="342900" indent="-342900">
              <a:buFont typeface="Wingdings" panose="05000000000000000000" pitchFamily="2" charset="2"/>
              <a:buChar char="Ø"/>
            </a:pPr>
            <a:endParaRPr lang="en-US" b="0" i="0" u="none" strike="noStrike" baseline="0" dirty="0">
              <a:solidFill>
                <a:srgbClr val="000000"/>
              </a:solidFill>
              <a:latin typeface="Times New Roman" panose="02020603050405020304" pitchFamily="18" charset="0"/>
            </a:endParaRPr>
          </a:p>
          <a:p>
            <a:pPr marL="342900" indent="-342900">
              <a:buFont typeface="Wingdings" panose="05000000000000000000" pitchFamily="2" charset="2"/>
              <a:buChar char="Ø"/>
            </a:pPr>
            <a:r>
              <a:rPr lang="en-US" b="0" i="0" u="none" strike="noStrike" baseline="0" dirty="0">
                <a:solidFill>
                  <a:srgbClr val="000000"/>
                </a:solidFill>
                <a:latin typeface="Times New Roman" panose="02020603050405020304" pitchFamily="18" charset="0"/>
              </a:rPr>
              <a:t>He saw a sealed scroll and knew that only the lion of the tribe of Judah has prevailed to loose the scroll and open its seven seals. </a:t>
            </a:r>
          </a:p>
          <a:p>
            <a:pPr marL="342900" indent="-342900">
              <a:buFont typeface="Wingdings" panose="05000000000000000000" pitchFamily="2" charset="2"/>
              <a:buChar char="Ø"/>
            </a:pPr>
            <a:endParaRPr lang="en-US" b="0" i="0" u="none" strike="noStrike" baseline="0" dirty="0">
              <a:solidFill>
                <a:srgbClr val="000000"/>
              </a:solidFill>
              <a:latin typeface="Times New Roman" panose="02020603050405020304" pitchFamily="18" charset="0"/>
            </a:endParaRPr>
          </a:p>
          <a:p>
            <a:pPr marL="342900" indent="-342900">
              <a:buFont typeface="Wingdings" panose="05000000000000000000" pitchFamily="2" charset="2"/>
              <a:buChar char="Ø"/>
            </a:pPr>
            <a:r>
              <a:rPr lang="en-US" b="0" i="0" u="none" strike="noStrike" baseline="0" dirty="0">
                <a:solidFill>
                  <a:srgbClr val="000000"/>
                </a:solidFill>
                <a:latin typeface="Times New Roman" panose="02020603050405020304" pitchFamily="18" charset="0"/>
              </a:rPr>
              <a:t>A Lamb stood as though it had been slain and all creatures praised Him and gave Him glory because he redeemed us to God by His Blood. </a:t>
            </a:r>
          </a:p>
          <a:p>
            <a:endParaRPr lang="en-US" b="0" i="0" u="none" strike="noStrike" baseline="0" dirty="0">
              <a:solidFill>
                <a:srgbClr val="000000"/>
              </a:solidFill>
              <a:latin typeface="Times New Roman" panose="02020603050405020304" pitchFamily="18" charset="0"/>
            </a:endParaRPr>
          </a:p>
          <a:p>
            <a:pPr marL="342900" indent="-342900">
              <a:buFont typeface="Wingdings" panose="05000000000000000000" pitchFamily="2" charset="2"/>
              <a:buChar char="Ø"/>
            </a:pPr>
            <a:r>
              <a:rPr lang="en-US" b="0" i="0" u="none" strike="noStrike" baseline="0" dirty="0">
                <a:solidFill>
                  <a:srgbClr val="000000"/>
                </a:solidFill>
                <a:latin typeface="Times New Roman" panose="02020603050405020304" pitchFamily="18" charset="0"/>
              </a:rPr>
              <a:t>The Lamb opened the seven seals </a:t>
            </a:r>
          </a:p>
          <a:p>
            <a:pPr algn="ctr"/>
            <a:r>
              <a:rPr lang="en-US" b="1" u="sng" strike="noStrike" baseline="0" dirty="0">
                <a:solidFill>
                  <a:srgbClr val="C00000"/>
                </a:solidFill>
                <a:latin typeface="Times New Roman" panose="02020603050405020304" pitchFamily="18" charset="0"/>
              </a:rPr>
              <a:t>1-White Horse </a:t>
            </a:r>
            <a:r>
              <a:rPr lang="en-US" b="1" u="none" strike="noStrike" baseline="0" dirty="0">
                <a:solidFill>
                  <a:srgbClr val="C00000"/>
                </a:solidFill>
                <a:latin typeface="Times New Roman" panose="02020603050405020304" pitchFamily="18" charset="0"/>
              </a:rPr>
              <a:t>(Apostolic Era – Jesus abolished death &amp; opened the Paradise) </a:t>
            </a:r>
          </a:p>
          <a:p>
            <a:pPr algn="ctr"/>
            <a:r>
              <a:rPr lang="en-US" b="1" u="sng" strike="noStrike" baseline="0" dirty="0">
                <a:solidFill>
                  <a:srgbClr val="C00000"/>
                </a:solidFill>
                <a:latin typeface="Times New Roman" panose="02020603050405020304" pitchFamily="18" charset="0"/>
              </a:rPr>
              <a:t>2-Red Horse </a:t>
            </a:r>
            <a:r>
              <a:rPr lang="en-US" b="1" u="none" strike="noStrike" baseline="0" dirty="0">
                <a:solidFill>
                  <a:srgbClr val="C00000"/>
                </a:solidFill>
                <a:latin typeface="Times New Roman" panose="02020603050405020304" pitchFamily="18" charset="0"/>
              </a:rPr>
              <a:t>(Martyrdom Era) </a:t>
            </a:r>
          </a:p>
          <a:p>
            <a:pPr algn="ctr"/>
            <a:r>
              <a:rPr lang="en-US" b="1" u="sng" strike="noStrike" baseline="0" dirty="0">
                <a:solidFill>
                  <a:srgbClr val="C00000"/>
                </a:solidFill>
                <a:latin typeface="Times New Roman" panose="02020603050405020304" pitchFamily="18" charset="0"/>
              </a:rPr>
              <a:t>3-Black Horse </a:t>
            </a:r>
            <a:r>
              <a:rPr lang="en-US" b="1" u="none" strike="noStrike" baseline="0" dirty="0">
                <a:solidFill>
                  <a:srgbClr val="C00000"/>
                </a:solidFill>
                <a:latin typeface="Times New Roman" panose="02020603050405020304" pitchFamily="18" charset="0"/>
              </a:rPr>
              <a:t>(Era of Heresies) </a:t>
            </a:r>
          </a:p>
          <a:p>
            <a:pPr algn="ctr"/>
            <a:r>
              <a:rPr lang="en-US" b="1" u="sng" strike="noStrike" baseline="0" dirty="0">
                <a:solidFill>
                  <a:srgbClr val="C00000"/>
                </a:solidFill>
                <a:latin typeface="Times New Roman" panose="02020603050405020304" pitchFamily="18" charset="0"/>
              </a:rPr>
              <a:t>4-Green Horse </a:t>
            </a:r>
            <a:r>
              <a:rPr lang="en-US" b="1" u="none" strike="noStrike" baseline="0" dirty="0">
                <a:solidFill>
                  <a:srgbClr val="C00000"/>
                </a:solidFill>
                <a:latin typeface="Times New Roman" panose="02020603050405020304" pitchFamily="18" charset="0"/>
              </a:rPr>
              <a:t>(serious heresy looks green as symbol of life while it carries death) </a:t>
            </a:r>
          </a:p>
          <a:p>
            <a:pPr algn="ctr"/>
            <a:r>
              <a:rPr lang="en-US" b="1" u="sng" strike="noStrike" baseline="0" dirty="0">
                <a:solidFill>
                  <a:srgbClr val="C00000"/>
                </a:solidFill>
                <a:latin typeface="Times New Roman" panose="02020603050405020304" pitchFamily="18" charset="0"/>
              </a:rPr>
              <a:t>5-Spirits of the Martyrs under the Alter </a:t>
            </a:r>
            <a:r>
              <a:rPr lang="en-US" b="1" u="none" strike="noStrike" baseline="0" dirty="0">
                <a:solidFill>
                  <a:srgbClr val="C00000"/>
                </a:solidFill>
                <a:latin typeface="Times New Roman" panose="02020603050405020304" pitchFamily="18" charset="0"/>
              </a:rPr>
              <a:t>- will wait for their brothers </a:t>
            </a:r>
          </a:p>
          <a:p>
            <a:pPr algn="ctr"/>
            <a:r>
              <a:rPr lang="en-US" b="1" u="sng" strike="noStrike" baseline="0" dirty="0">
                <a:solidFill>
                  <a:srgbClr val="C00000"/>
                </a:solidFill>
                <a:latin typeface="Times New Roman" panose="02020603050405020304" pitchFamily="18" charset="0"/>
              </a:rPr>
              <a:t>6-The Great Earthquake; </a:t>
            </a:r>
            <a:r>
              <a:rPr lang="en-US" b="1" u="none" strike="noStrike" baseline="0" dirty="0">
                <a:solidFill>
                  <a:srgbClr val="C00000"/>
                </a:solidFill>
                <a:latin typeface="Times New Roman" panose="02020603050405020304" pitchFamily="18" charset="0"/>
              </a:rPr>
              <a:t>no more time for repentance </a:t>
            </a:r>
          </a:p>
          <a:p>
            <a:pPr algn="ctr"/>
            <a:r>
              <a:rPr lang="en-US" b="1" u="none" strike="noStrike" baseline="0" dirty="0">
                <a:solidFill>
                  <a:srgbClr val="C00000"/>
                </a:solidFill>
                <a:latin typeface="Times New Roman" panose="02020603050405020304" pitchFamily="18" charset="0"/>
              </a:rPr>
              <a:t>7- When opened (8:1), there was silence in heaven. Everyone</a:t>
            </a:r>
          </a:p>
          <a:p>
            <a:pPr algn="ctr"/>
            <a:r>
              <a:rPr lang="en-US" b="1" u="none" strike="noStrike" baseline="0" dirty="0">
                <a:solidFill>
                  <a:srgbClr val="C00000"/>
                </a:solidFill>
                <a:latin typeface="Times New Roman" panose="02020603050405020304" pitchFamily="18" charset="0"/>
              </a:rPr>
              <a:t>was astonished at the Lord's coming to glorify His suffering</a:t>
            </a:r>
          </a:p>
          <a:p>
            <a:pPr algn="ctr"/>
            <a:r>
              <a:rPr lang="en-US" b="1" u="none" strike="noStrike" baseline="0" dirty="0">
                <a:solidFill>
                  <a:srgbClr val="C00000"/>
                </a:solidFill>
                <a:latin typeface="Times New Roman" panose="02020603050405020304" pitchFamily="18" charset="0"/>
              </a:rPr>
              <a:t>Church</a:t>
            </a:r>
            <a:r>
              <a:rPr lang="en-US" b="1" u="none" strike="noStrike" baseline="0" dirty="0" smtClean="0">
                <a:solidFill>
                  <a:srgbClr val="C00000"/>
                </a:solidFill>
                <a:latin typeface="Times New Roman" panose="02020603050405020304" pitchFamily="18" charset="0"/>
              </a:rPr>
              <a:t>!</a:t>
            </a:r>
            <a:endParaRPr lang="en-US" b="1" u="none" strike="noStrike" baseline="0" dirty="0">
              <a:solidFill>
                <a:srgbClr val="C00000"/>
              </a:solidFill>
              <a:latin typeface="Times New Roman" panose="02020603050405020304" pitchFamily="18" charset="0"/>
            </a:endParaRPr>
          </a:p>
        </p:txBody>
      </p:sp>
    </p:spTree>
    <p:extLst>
      <p:ext uri="{BB962C8B-B14F-4D97-AF65-F5344CB8AC3E}">
        <p14:creationId xmlns:p14="http://schemas.microsoft.com/office/powerpoint/2010/main" val="4223089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834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9232900" cy="1120775"/>
          </a:xfrm>
        </p:spPr>
        <p:txBody>
          <a:bodyPr>
            <a:normAutofit/>
          </a:bodyPr>
          <a:lstStyle/>
          <a:p>
            <a:pPr marL="0" indent="0" algn="ctr"/>
            <a:r>
              <a:rPr lang="en-US" sz="3600" b="1" dirty="0" smtClean="0">
                <a:solidFill>
                  <a:schemeClr val="accent2">
                    <a:lumMod val="75000"/>
                  </a:schemeClr>
                </a:solidFill>
                <a:effectLst>
                  <a:outerShdw blurRad="38100" dist="38100" dir="2700000" algn="tl">
                    <a:srgbClr val="000000">
                      <a:alpha val="43137"/>
                    </a:srgbClr>
                  </a:outerShdw>
                </a:effectLst>
                <a:latin typeface="+mn-lt"/>
              </a:rPr>
              <a:t>The 1</a:t>
            </a:r>
            <a:r>
              <a:rPr lang="en-US" sz="3600" b="1" baseline="30000" dirty="0" smtClean="0">
                <a:solidFill>
                  <a:schemeClr val="accent2">
                    <a:lumMod val="75000"/>
                  </a:schemeClr>
                </a:solidFill>
                <a:effectLst>
                  <a:outerShdw blurRad="38100" dist="38100" dir="2700000" algn="tl">
                    <a:srgbClr val="000000">
                      <a:alpha val="43137"/>
                    </a:srgbClr>
                  </a:outerShdw>
                </a:effectLst>
                <a:latin typeface="+mn-lt"/>
              </a:rPr>
              <a:t>st</a:t>
            </a:r>
            <a:r>
              <a:rPr lang="en-US" sz="3600" b="1" dirty="0" smtClean="0">
                <a:solidFill>
                  <a:schemeClr val="accent2">
                    <a:lumMod val="75000"/>
                  </a:schemeClr>
                </a:solidFill>
                <a:effectLst>
                  <a:outerShdw blurRad="38100" dist="38100" dir="2700000" algn="tl">
                    <a:srgbClr val="000000">
                      <a:alpha val="43137"/>
                    </a:srgbClr>
                  </a:outerShdw>
                </a:effectLst>
                <a:latin typeface="+mn-lt"/>
              </a:rPr>
              <a:t> Vision </a:t>
            </a:r>
            <a:br>
              <a:rPr lang="en-US" sz="3600" b="1" dirty="0" smtClean="0">
                <a:solidFill>
                  <a:schemeClr val="accent2">
                    <a:lumMod val="75000"/>
                  </a:schemeClr>
                </a:solidFill>
                <a:effectLst>
                  <a:outerShdw blurRad="38100" dist="38100" dir="2700000" algn="tl">
                    <a:srgbClr val="000000">
                      <a:alpha val="43137"/>
                    </a:srgbClr>
                  </a:outerShdw>
                </a:effectLst>
                <a:latin typeface="+mn-lt"/>
              </a:rPr>
            </a:br>
            <a:endParaRPr lang="en-US" sz="3600" b="1" dirty="0">
              <a:solidFill>
                <a:schemeClr val="accent2">
                  <a:lumMod val="75000"/>
                </a:schemeClr>
              </a:solidFill>
              <a:effectLst>
                <a:outerShdw blurRad="38100" dist="38100" dir="2700000" algn="tl">
                  <a:srgbClr val="000000">
                    <a:alpha val="43137"/>
                  </a:srgbClr>
                </a:outerShdw>
              </a:effectLst>
              <a:latin typeface="+mn-lt"/>
            </a:endParaRPr>
          </a:p>
        </p:txBody>
      </p:sp>
      <p:sp>
        <p:nvSpPr>
          <p:cNvPr id="8" name="Content Placeholder 7"/>
          <p:cNvSpPr>
            <a:spLocks noGrp="1"/>
          </p:cNvSpPr>
          <p:nvPr>
            <p:ph idx="1"/>
          </p:nvPr>
        </p:nvSpPr>
        <p:spPr>
          <a:xfrm>
            <a:off x="101600" y="1485900"/>
            <a:ext cx="11912600" cy="5168900"/>
          </a:xfrm>
        </p:spPr>
        <p:txBody>
          <a:bodyPr>
            <a:noAutofit/>
          </a:bodyPr>
          <a:lstStyle/>
          <a:p>
            <a:pPr marL="0" indent="0" algn="ctr">
              <a:buNone/>
            </a:pPr>
            <a:endParaRPr lang="en-US"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describes </a:t>
            </a:r>
            <a:r>
              <a:rPr lang="en-US" sz="2000" dirty="0" smtClean="0">
                <a:latin typeface="Times New Roman" panose="02020603050405020304" pitchFamily="18" charset="0"/>
                <a:cs typeface="Times New Roman" panose="02020603050405020304" pitchFamily="18" charset="0"/>
              </a:rPr>
              <a:t> </a:t>
            </a:r>
            <a:r>
              <a:rPr lang="en-US" sz="2000" b="1" i="1" u="sng" dirty="0">
                <a:solidFill>
                  <a:schemeClr val="accent1"/>
                </a:solidFill>
                <a:latin typeface="Times New Roman" panose="02020603050405020304" pitchFamily="18" charset="0"/>
                <a:cs typeface="Times New Roman" panose="02020603050405020304" pitchFamily="18" charset="0"/>
              </a:rPr>
              <a:t>Jesus Christ in his glory</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REV 1:12-16)</a:t>
            </a:r>
          </a:p>
          <a:p>
            <a:pPr algn="ctr">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Who </a:t>
            </a:r>
            <a:r>
              <a:rPr lang="en-US" sz="2000" dirty="0">
                <a:latin typeface="Times New Roman" panose="02020603050405020304" pitchFamily="18" charset="0"/>
                <a:cs typeface="Times New Roman" panose="02020603050405020304" pitchFamily="18" charset="0"/>
              </a:rPr>
              <a:t>Jesus is: </a:t>
            </a:r>
            <a:r>
              <a:rPr lang="en-US" sz="2000" b="1" i="1" u="sng" dirty="0">
                <a:solidFill>
                  <a:schemeClr val="accent1"/>
                </a:solidFill>
                <a:latin typeface="Times New Roman" panose="02020603050405020304" pitchFamily="18" charset="0"/>
                <a:cs typeface="Times New Roman" panose="02020603050405020304" pitchFamily="18" charset="0"/>
              </a:rPr>
              <a:t>The Alpha and Omega </a:t>
            </a:r>
            <a:r>
              <a:rPr lang="en-US" sz="2000" dirty="0">
                <a:latin typeface="Times New Roman" panose="02020603050405020304" pitchFamily="18" charset="0"/>
                <a:cs typeface="Times New Roman" panose="02020603050405020304" pitchFamily="18" charset="0"/>
              </a:rPr>
              <a:t>(REV 1:8), </a:t>
            </a:r>
            <a:endParaRPr lang="en-US" sz="2000" dirty="0" smtClean="0">
              <a:latin typeface="Times New Roman" panose="02020603050405020304" pitchFamily="18" charset="0"/>
              <a:cs typeface="Times New Roman" panose="02020603050405020304" pitchFamily="18" charset="0"/>
            </a:endParaRPr>
          </a:p>
          <a:p>
            <a:pPr algn="ctr">
              <a:buFont typeface="Wingdings" panose="05000000000000000000" pitchFamily="2" charset="2"/>
              <a:buChar char="v"/>
            </a:pPr>
            <a:r>
              <a:rPr lang="en-US" sz="2000" b="1" i="1" u="sng" dirty="0" smtClean="0">
                <a:solidFill>
                  <a:schemeClr val="accent1"/>
                </a:solidFill>
                <a:latin typeface="Times New Roman" panose="02020603050405020304" pitchFamily="18" charset="0"/>
                <a:cs typeface="Times New Roman" panose="02020603050405020304" pitchFamily="18" charset="0"/>
              </a:rPr>
              <a:t>The </a:t>
            </a:r>
            <a:r>
              <a:rPr lang="en-US" sz="2000" b="1" i="1" u="sng" dirty="0">
                <a:solidFill>
                  <a:schemeClr val="accent1"/>
                </a:solidFill>
                <a:latin typeface="Times New Roman" panose="02020603050405020304" pitchFamily="18" charset="0"/>
                <a:cs typeface="Times New Roman" panose="02020603050405020304" pitchFamily="18" charset="0"/>
              </a:rPr>
              <a:t>First and Last </a:t>
            </a:r>
            <a:r>
              <a:rPr lang="en-US" sz="2000" dirty="0">
                <a:latin typeface="Times New Roman" panose="02020603050405020304" pitchFamily="18" charset="0"/>
                <a:cs typeface="Times New Roman" panose="02020603050405020304" pitchFamily="18" charset="0"/>
              </a:rPr>
              <a:t>(REV 1: 17), </a:t>
            </a:r>
            <a:endParaRPr lang="en-US" sz="2000" dirty="0" smtClean="0">
              <a:latin typeface="Times New Roman" panose="02020603050405020304" pitchFamily="18" charset="0"/>
              <a:cs typeface="Times New Roman" panose="02020603050405020304" pitchFamily="18" charset="0"/>
            </a:endParaRPr>
          </a:p>
          <a:p>
            <a:pPr algn="ctr">
              <a:buFont typeface="Wingdings" panose="05000000000000000000" pitchFamily="2" charset="2"/>
              <a:buChar char="v"/>
            </a:pPr>
            <a:r>
              <a:rPr lang="en-US" sz="2000" b="1" i="1" u="sng" dirty="0" smtClean="0">
                <a:solidFill>
                  <a:schemeClr val="accent1"/>
                </a:solidFill>
                <a:latin typeface="Times New Roman" panose="02020603050405020304" pitchFamily="18" charset="0"/>
                <a:cs typeface="Times New Roman" panose="02020603050405020304" pitchFamily="18" charset="0"/>
              </a:rPr>
              <a:t>He </a:t>
            </a:r>
            <a:r>
              <a:rPr lang="en-US" sz="2000" b="1" i="1" u="sng" dirty="0">
                <a:solidFill>
                  <a:schemeClr val="accent1"/>
                </a:solidFill>
                <a:latin typeface="Times New Roman" panose="02020603050405020304" pitchFamily="18" charset="0"/>
                <a:cs typeface="Times New Roman" panose="02020603050405020304" pitchFamily="18" charset="0"/>
              </a:rPr>
              <a:t>that </a:t>
            </a:r>
            <a:r>
              <a:rPr lang="en-US" sz="2000" b="1" i="1" u="sng" dirty="0" err="1">
                <a:solidFill>
                  <a:schemeClr val="accent1"/>
                </a:solidFill>
                <a:latin typeface="Times New Roman" panose="02020603050405020304" pitchFamily="18" charset="0"/>
                <a:cs typeface="Times New Roman" panose="02020603050405020304" pitchFamily="18" charset="0"/>
              </a:rPr>
              <a:t>Liveth</a:t>
            </a:r>
            <a:r>
              <a:rPr lang="en-US" sz="2000" b="1" i="1" u="sng" dirty="0">
                <a:solidFill>
                  <a:schemeClr val="accent1"/>
                </a:solidFill>
                <a:latin typeface="Times New Roman" panose="02020603050405020304" pitchFamily="18" charset="0"/>
                <a:cs typeface="Times New Roman" panose="02020603050405020304" pitchFamily="18" charset="0"/>
              </a:rPr>
              <a:t> and was Dead </a:t>
            </a:r>
            <a:r>
              <a:rPr lang="en-US" sz="2000" dirty="0">
                <a:latin typeface="Times New Roman" panose="02020603050405020304" pitchFamily="18" charset="0"/>
                <a:cs typeface="Times New Roman" panose="02020603050405020304" pitchFamily="18" charset="0"/>
              </a:rPr>
              <a:t>(REV 1: 18), </a:t>
            </a:r>
            <a:endParaRPr lang="en-US" sz="2000" dirty="0" smtClean="0">
              <a:latin typeface="Times New Roman" panose="02020603050405020304" pitchFamily="18" charset="0"/>
              <a:cs typeface="Times New Roman" panose="02020603050405020304" pitchFamily="18" charset="0"/>
            </a:endParaRPr>
          </a:p>
          <a:p>
            <a:pPr algn="ctr">
              <a:buFont typeface="Wingdings" panose="05000000000000000000" pitchFamily="2" charset="2"/>
              <a:buChar char="v"/>
            </a:pPr>
            <a:r>
              <a:rPr lang="en-US" sz="2000" b="1" i="1" u="sng" dirty="0" smtClean="0">
                <a:solidFill>
                  <a:schemeClr val="accent1"/>
                </a:solidFill>
                <a:latin typeface="Times New Roman" panose="02020603050405020304" pitchFamily="18" charset="0"/>
                <a:cs typeface="Times New Roman" panose="02020603050405020304" pitchFamily="18" charset="0"/>
              </a:rPr>
              <a:t>Alive </a:t>
            </a:r>
            <a:r>
              <a:rPr lang="en-US" sz="2000" b="1" i="1" u="sng" dirty="0">
                <a:solidFill>
                  <a:schemeClr val="accent1"/>
                </a:solidFill>
                <a:latin typeface="Times New Roman" panose="02020603050405020304" pitchFamily="18" charset="0"/>
                <a:cs typeface="Times New Roman" panose="02020603050405020304" pitchFamily="18" charset="0"/>
              </a:rPr>
              <a:t>forever more </a:t>
            </a:r>
            <a:r>
              <a:rPr lang="en-US" sz="2000" dirty="0">
                <a:latin typeface="Times New Roman" panose="02020603050405020304" pitchFamily="18" charset="0"/>
                <a:cs typeface="Times New Roman" panose="02020603050405020304" pitchFamily="18" charset="0"/>
              </a:rPr>
              <a:t>(REV 1: 18</a:t>
            </a:r>
            <a:r>
              <a:rPr lang="en-US" sz="2000" dirty="0" smtClean="0">
                <a:latin typeface="Times New Roman" panose="02020603050405020304" pitchFamily="18" charset="0"/>
                <a:cs typeface="Times New Roman" panose="02020603050405020304" pitchFamily="18" charset="0"/>
              </a:rPr>
              <a:t>),</a:t>
            </a:r>
          </a:p>
          <a:p>
            <a:pPr algn="ctr">
              <a:buFont typeface="Wingdings" panose="05000000000000000000" pitchFamily="2" charset="2"/>
              <a:buChar char="v"/>
            </a:pP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b="1" i="1" u="sng" dirty="0">
                <a:solidFill>
                  <a:schemeClr val="accent1"/>
                </a:solidFill>
                <a:latin typeface="Times New Roman" panose="02020603050405020304" pitchFamily="18" charset="0"/>
                <a:cs typeface="Times New Roman" panose="02020603050405020304" pitchFamily="18" charset="0"/>
              </a:rPr>
              <a:t>Has the Keys of Hell and of Death</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(REV 1:19), </a:t>
            </a:r>
            <a:endParaRPr lang="en-US" sz="2000" dirty="0" smtClean="0">
              <a:latin typeface="Times New Roman" panose="02020603050405020304" pitchFamily="18" charset="0"/>
              <a:cs typeface="Times New Roman" panose="02020603050405020304" pitchFamily="18" charset="0"/>
            </a:endParaRPr>
          </a:p>
          <a:p>
            <a:pPr algn="ctr">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one that can explain the mystery of </a:t>
            </a:r>
            <a:r>
              <a:rPr lang="en-US" sz="2000" b="1" i="1" u="sng" dirty="0">
                <a:solidFill>
                  <a:schemeClr val="accent1"/>
                </a:solidFill>
                <a:latin typeface="Times New Roman" panose="02020603050405020304" pitchFamily="18" charset="0"/>
                <a:cs typeface="Times New Roman" panose="02020603050405020304" pitchFamily="18" charset="0"/>
              </a:rPr>
              <a:t>the seven stars </a:t>
            </a:r>
            <a:r>
              <a:rPr lang="en-US" sz="2000" dirty="0">
                <a:latin typeface="Times New Roman" panose="02020603050405020304" pitchFamily="18" charset="0"/>
                <a:cs typeface="Times New Roman" panose="02020603050405020304" pitchFamily="18" charset="0"/>
              </a:rPr>
              <a:t>(</a:t>
            </a:r>
            <a:r>
              <a:rPr lang="en-US" sz="2000" b="1" u="sng" dirty="0">
                <a:solidFill>
                  <a:schemeClr val="accent1"/>
                </a:solidFill>
                <a:latin typeface="Times New Roman" panose="02020603050405020304" pitchFamily="18" charset="0"/>
                <a:cs typeface="Times New Roman" panose="02020603050405020304" pitchFamily="18" charset="0"/>
              </a:rPr>
              <a:t>angels/bishops of seven churches</a:t>
            </a:r>
            <a:r>
              <a:rPr lang="en-US" sz="2000" dirty="0">
                <a:latin typeface="Times New Roman" panose="02020603050405020304" pitchFamily="18" charset="0"/>
                <a:cs typeface="Times New Roman" panose="02020603050405020304" pitchFamily="18" charset="0"/>
              </a:rPr>
              <a:t>)</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(REV 1:20</a:t>
            </a:r>
            <a:r>
              <a:rPr lang="en-US" sz="2000" dirty="0" smtClean="0">
                <a:latin typeface="Times New Roman" panose="02020603050405020304" pitchFamily="18" charset="0"/>
                <a:cs typeface="Times New Roman" panose="02020603050405020304" pitchFamily="18" charset="0"/>
              </a:rPr>
              <a:t>), and </a:t>
            </a:r>
          </a:p>
          <a:p>
            <a:pPr algn="ctr">
              <a:buFont typeface="Wingdings" panose="05000000000000000000" pitchFamily="2" charset="2"/>
              <a:buChar char="v"/>
            </a:pPr>
            <a:r>
              <a:rPr lang="en-US" sz="2000" b="1" i="1" u="sng" dirty="0" smtClean="0">
                <a:solidFill>
                  <a:schemeClr val="accent1"/>
                </a:solidFill>
                <a:latin typeface="Times New Roman" panose="02020603050405020304" pitchFamily="18" charset="0"/>
                <a:cs typeface="Times New Roman" panose="02020603050405020304" pitchFamily="18" charset="0"/>
              </a:rPr>
              <a:t>the </a:t>
            </a:r>
            <a:r>
              <a:rPr lang="en-US" sz="2000" b="1" i="1" u="sng" dirty="0">
                <a:solidFill>
                  <a:schemeClr val="accent1"/>
                </a:solidFill>
                <a:latin typeface="Times New Roman" panose="02020603050405020304" pitchFamily="18" charset="0"/>
                <a:cs typeface="Times New Roman" panose="02020603050405020304" pitchFamily="18" charset="0"/>
              </a:rPr>
              <a:t>seven candlesticks (churches) </a:t>
            </a:r>
            <a:r>
              <a:rPr lang="en-US" sz="2000" dirty="0">
                <a:latin typeface="Times New Roman" panose="02020603050405020304" pitchFamily="18" charset="0"/>
                <a:cs typeface="Times New Roman" panose="02020603050405020304" pitchFamily="18" charset="0"/>
              </a:rPr>
              <a:t>(REV 1:20</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484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ic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74548" cy="6981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3"/>
          <p:cNvGrpSpPr>
            <a:grpSpLocks/>
          </p:cNvGrpSpPr>
          <p:nvPr/>
        </p:nvGrpSpPr>
        <p:grpSpPr bwMode="auto">
          <a:xfrm>
            <a:off x="6527801" y="692151"/>
            <a:ext cx="3960813" cy="1008063"/>
            <a:chOff x="3152" y="436"/>
            <a:chExt cx="2495" cy="635"/>
          </a:xfrm>
        </p:grpSpPr>
        <p:sp>
          <p:nvSpPr>
            <p:cNvPr id="6173" name="Line 4"/>
            <p:cNvSpPr>
              <a:spLocks noChangeShapeType="1"/>
            </p:cNvSpPr>
            <p:nvPr/>
          </p:nvSpPr>
          <p:spPr bwMode="auto">
            <a:xfrm flipV="1">
              <a:off x="3152" y="799"/>
              <a:ext cx="771" cy="272"/>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74" name="Text Box 5"/>
            <p:cNvSpPr txBox="1">
              <a:spLocks noChangeArrowheads="1"/>
            </p:cNvSpPr>
            <p:nvPr/>
          </p:nvSpPr>
          <p:spPr bwMode="auto">
            <a:xfrm>
              <a:off x="3923" y="436"/>
              <a:ext cx="172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FontTx/>
                <a:buNone/>
              </a:pPr>
              <a:r>
                <a:rPr lang="en-US" altLang="en-US" sz="1800">
                  <a:solidFill>
                    <a:prstClr val="white"/>
                  </a:solidFill>
                </a:rPr>
                <a:t>His head and hair were white as snow…</a:t>
              </a:r>
              <a:endParaRPr lang="en-AU" altLang="en-US" sz="1800">
                <a:solidFill>
                  <a:prstClr val="white"/>
                </a:solidFill>
              </a:endParaRPr>
            </a:p>
          </p:txBody>
        </p:sp>
      </p:grpSp>
      <p:grpSp>
        <p:nvGrpSpPr>
          <p:cNvPr id="3" name="Group 6"/>
          <p:cNvGrpSpPr>
            <a:grpSpLocks/>
          </p:cNvGrpSpPr>
          <p:nvPr/>
        </p:nvGrpSpPr>
        <p:grpSpPr bwMode="auto">
          <a:xfrm>
            <a:off x="2063750" y="692151"/>
            <a:ext cx="3887788" cy="1223963"/>
            <a:chOff x="340" y="436"/>
            <a:chExt cx="2449" cy="771"/>
          </a:xfrm>
        </p:grpSpPr>
        <p:sp>
          <p:nvSpPr>
            <p:cNvPr id="6171" name="Line 7"/>
            <p:cNvSpPr>
              <a:spLocks noChangeShapeType="1"/>
            </p:cNvSpPr>
            <p:nvPr/>
          </p:nvSpPr>
          <p:spPr bwMode="auto">
            <a:xfrm flipH="1" flipV="1">
              <a:off x="1474" y="663"/>
              <a:ext cx="1315" cy="544"/>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72" name="Text Box 8"/>
            <p:cNvSpPr txBox="1">
              <a:spLocks noChangeArrowheads="1"/>
            </p:cNvSpPr>
            <p:nvPr/>
          </p:nvSpPr>
          <p:spPr bwMode="auto">
            <a:xfrm>
              <a:off x="340" y="436"/>
              <a:ext cx="1043"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dirty="0">
                  <a:solidFill>
                    <a:prstClr val="white"/>
                  </a:solidFill>
                </a:rPr>
                <a:t>His eyes like a flame of fire</a:t>
              </a:r>
              <a:endParaRPr lang="en-AU" altLang="en-US" sz="1800" dirty="0">
                <a:solidFill>
                  <a:prstClr val="white"/>
                </a:solidFill>
              </a:endParaRPr>
            </a:p>
          </p:txBody>
        </p:sp>
      </p:grpSp>
      <p:grpSp>
        <p:nvGrpSpPr>
          <p:cNvPr id="4" name="Group 9"/>
          <p:cNvGrpSpPr>
            <a:grpSpLocks/>
          </p:cNvGrpSpPr>
          <p:nvPr/>
        </p:nvGrpSpPr>
        <p:grpSpPr bwMode="auto">
          <a:xfrm>
            <a:off x="1703389" y="2060576"/>
            <a:ext cx="4321175" cy="1190625"/>
            <a:chOff x="113" y="1298"/>
            <a:chExt cx="2722" cy="750"/>
          </a:xfrm>
        </p:grpSpPr>
        <p:sp>
          <p:nvSpPr>
            <p:cNvPr id="6169" name="Line 10"/>
            <p:cNvSpPr>
              <a:spLocks noChangeShapeType="1"/>
            </p:cNvSpPr>
            <p:nvPr/>
          </p:nvSpPr>
          <p:spPr bwMode="auto">
            <a:xfrm flipH="1">
              <a:off x="1383" y="1298"/>
              <a:ext cx="1452" cy="272"/>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70" name="Text Box 11"/>
            <p:cNvSpPr txBox="1">
              <a:spLocks noChangeArrowheads="1"/>
            </p:cNvSpPr>
            <p:nvPr/>
          </p:nvSpPr>
          <p:spPr bwMode="auto">
            <a:xfrm>
              <a:off x="113" y="1298"/>
              <a:ext cx="1225"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a:solidFill>
                    <a:prstClr val="white"/>
                  </a:solidFill>
                </a:rPr>
                <a:t>His countenance was like the sun shining in the strength.</a:t>
              </a:r>
              <a:endParaRPr lang="en-AU" altLang="en-US" sz="1800">
                <a:solidFill>
                  <a:prstClr val="white"/>
                </a:solidFill>
              </a:endParaRPr>
            </a:p>
          </p:txBody>
        </p:sp>
      </p:grpSp>
      <p:grpSp>
        <p:nvGrpSpPr>
          <p:cNvPr id="5" name="Group 12"/>
          <p:cNvGrpSpPr>
            <a:grpSpLocks/>
          </p:cNvGrpSpPr>
          <p:nvPr/>
        </p:nvGrpSpPr>
        <p:grpSpPr bwMode="auto">
          <a:xfrm>
            <a:off x="6096000" y="1628775"/>
            <a:ext cx="4103688" cy="2376488"/>
            <a:chOff x="2880" y="1026"/>
            <a:chExt cx="2585" cy="1497"/>
          </a:xfrm>
        </p:grpSpPr>
        <p:sp>
          <p:nvSpPr>
            <p:cNvPr id="6166" name="Rectangle 13"/>
            <p:cNvSpPr>
              <a:spLocks noChangeArrowheads="1"/>
            </p:cNvSpPr>
            <p:nvPr/>
          </p:nvSpPr>
          <p:spPr bwMode="auto">
            <a:xfrm>
              <a:off x="2880" y="1389"/>
              <a:ext cx="136" cy="113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en-US" altLang="en-US" sz="1800">
                <a:solidFill>
                  <a:prstClr val="black"/>
                </a:solidFill>
              </a:endParaRPr>
            </a:p>
          </p:txBody>
        </p:sp>
        <p:sp>
          <p:nvSpPr>
            <p:cNvPr id="6167" name="Line 14"/>
            <p:cNvSpPr>
              <a:spLocks noChangeShapeType="1"/>
            </p:cNvSpPr>
            <p:nvPr/>
          </p:nvSpPr>
          <p:spPr bwMode="auto">
            <a:xfrm flipV="1">
              <a:off x="3016" y="1344"/>
              <a:ext cx="1134" cy="635"/>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68" name="Text Box 15"/>
            <p:cNvSpPr txBox="1">
              <a:spLocks noChangeArrowheads="1"/>
            </p:cNvSpPr>
            <p:nvPr/>
          </p:nvSpPr>
          <p:spPr bwMode="auto">
            <a:xfrm>
              <a:off x="4195" y="1026"/>
              <a:ext cx="1270"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a:solidFill>
                    <a:prstClr val="white"/>
                  </a:solidFill>
                </a:rPr>
                <a:t>Out of his mouth went a sharp two edged sword…</a:t>
              </a:r>
              <a:endParaRPr lang="en-AU" altLang="en-US" sz="1800">
                <a:solidFill>
                  <a:prstClr val="white"/>
                </a:solidFill>
              </a:endParaRPr>
            </a:p>
          </p:txBody>
        </p:sp>
      </p:grpSp>
      <p:grpSp>
        <p:nvGrpSpPr>
          <p:cNvPr id="6" name="Group 16"/>
          <p:cNvGrpSpPr>
            <a:grpSpLocks/>
          </p:cNvGrpSpPr>
          <p:nvPr/>
        </p:nvGrpSpPr>
        <p:grpSpPr bwMode="auto">
          <a:xfrm>
            <a:off x="5285583" y="627531"/>
            <a:ext cx="1800225" cy="2232025"/>
            <a:chOff x="2154" y="255"/>
            <a:chExt cx="1134" cy="1406"/>
          </a:xfrm>
        </p:grpSpPr>
        <p:sp>
          <p:nvSpPr>
            <p:cNvPr id="6164" name="Line 17"/>
            <p:cNvSpPr>
              <a:spLocks noChangeShapeType="1"/>
            </p:cNvSpPr>
            <p:nvPr/>
          </p:nvSpPr>
          <p:spPr bwMode="auto">
            <a:xfrm flipV="1">
              <a:off x="2744" y="799"/>
              <a:ext cx="0" cy="862"/>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65" name="Text Box 18"/>
            <p:cNvSpPr txBox="1">
              <a:spLocks noChangeArrowheads="1"/>
            </p:cNvSpPr>
            <p:nvPr/>
          </p:nvSpPr>
          <p:spPr bwMode="auto">
            <a:xfrm>
              <a:off x="2154" y="255"/>
              <a:ext cx="1134"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a:solidFill>
                    <a:prstClr val="white"/>
                  </a:solidFill>
                </a:rPr>
                <a:t>Golden Band about the chest..</a:t>
              </a:r>
              <a:endParaRPr lang="en-AU" altLang="en-US" sz="1800">
                <a:solidFill>
                  <a:prstClr val="white"/>
                </a:solidFill>
              </a:endParaRPr>
            </a:p>
          </p:txBody>
        </p:sp>
      </p:grpSp>
      <p:grpSp>
        <p:nvGrpSpPr>
          <p:cNvPr id="7" name="Group 19"/>
          <p:cNvGrpSpPr>
            <a:grpSpLocks/>
          </p:cNvGrpSpPr>
          <p:nvPr/>
        </p:nvGrpSpPr>
        <p:grpSpPr bwMode="auto">
          <a:xfrm>
            <a:off x="4727576" y="5157788"/>
            <a:ext cx="2519363" cy="1700212"/>
            <a:chOff x="2018" y="3249"/>
            <a:chExt cx="1587" cy="1071"/>
          </a:xfrm>
        </p:grpSpPr>
        <p:sp>
          <p:nvSpPr>
            <p:cNvPr id="6162" name="Line 20"/>
            <p:cNvSpPr>
              <a:spLocks noChangeShapeType="1"/>
            </p:cNvSpPr>
            <p:nvPr/>
          </p:nvSpPr>
          <p:spPr bwMode="auto">
            <a:xfrm>
              <a:off x="2835" y="3249"/>
              <a:ext cx="0" cy="453"/>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63" name="Text Box 21"/>
            <p:cNvSpPr txBox="1">
              <a:spLocks noChangeArrowheads="1"/>
            </p:cNvSpPr>
            <p:nvPr/>
          </p:nvSpPr>
          <p:spPr bwMode="auto">
            <a:xfrm>
              <a:off x="2018" y="3743"/>
              <a:ext cx="1587"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a:solidFill>
                    <a:prstClr val="white"/>
                  </a:solidFill>
                </a:rPr>
                <a:t>His feet were like fine brass as if refined in a furnace</a:t>
              </a:r>
              <a:endParaRPr lang="en-AU" altLang="en-US" sz="1800">
                <a:solidFill>
                  <a:prstClr val="white"/>
                </a:solidFill>
              </a:endParaRPr>
            </a:p>
          </p:txBody>
        </p:sp>
      </p:grpSp>
      <p:grpSp>
        <p:nvGrpSpPr>
          <p:cNvPr id="8" name="Group 22"/>
          <p:cNvGrpSpPr>
            <a:grpSpLocks/>
          </p:cNvGrpSpPr>
          <p:nvPr/>
        </p:nvGrpSpPr>
        <p:grpSpPr bwMode="auto">
          <a:xfrm>
            <a:off x="6527801" y="4508501"/>
            <a:ext cx="3960813" cy="2473325"/>
            <a:chOff x="3152" y="2840"/>
            <a:chExt cx="2495" cy="1558"/>
          </a:xfrm>
        </p:grpSpPr>
        <p:sp>
          <p:nvSpPr>
            <p:cNvPr id="6160" name="Line 23"/>
            <p:cNvSpPr>
              <a:spLocks noChangeShapeType="1"/>
            </p:cNvSpPr>
            <p:nvPr/>
          </p:nvSpPr>
          <p:spPr bwMode="auto">
            <a:xfrm>
              <a:off x="3152" y="2840"/>
              <a:ext cx="1497" cy="817"/>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61" name="Text Box 24"/>
            <p:cNvSpPr txBox="1">
              <a:spLocks noChangeArrowheads="1"/>
            </p:cNvSpPr>
            <p:nvPr/>
          </p:nvSpPr>
          <p:spPr bwMode="auto">
            <a:xfrm>
              <a:off x="4694" y="3475"/>
              <a:ext cx="953"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dirty="0">
                  <a:solidFill>
                    <a:prstClr val="white"/>
                  </a:solidFill>
                </a:rPr>
                <a:t>Clothed with a white garment down to the foot</a:t>
              </a:r>
              <a:endParaRPr lang="en-AU" altLang="en-US" sz="1800" dirty="0">
                <a:solidFill>
                  <a:prstClr val="white"/>
                </a:solidFill>
              </a:endParaRPr>
            </a:p>
          </p:txBody>
        </p:sp>
      </p:grpSp>
      <p:grpSp>
        <p:nvGrpSpPr>
          <p:cNvPr id="9" name="Group 25"/>
          <p:cNvGrpSpPr>
            <a:grpSpLocks/>
          </p:cNvGrpSpPr>
          <p:nvPr/>
        </p:nvGrpSpPr>
        <p:grpSpPr bwMode="auto">
          <a:xfrm>
            <a:off x="1524001" y="4797426"/>
            <a:ext cx="1763713" cy="1190625"/>
            <a:chOff x="0" y="3022"/>
            <a:chExt cx="1111" cy="750"/>
          </a:xfrm>
        </p:grpSpPr>
        <p:sp>
          <p:nvSpPr>
            <p:cNvPr id="6158" name="Line 26"/>
            <p:cNvSpPr>
              <a:spLocks noChangeShapeType="1"/>
            </p:cNvSpPr>
            <p:nvPr/>
          </p:nvSpPr>
          <p:spPr bwMode="auto">
            <a:xfrm flipH="1">
              <a:off x="793" y="3294"/>
              <a:ext cx="318" cy="0"/>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59" name="Text Box 27"/>
            <p:cNvSpPr txBox="1">
              <a:spLocks noChangeArrowheads="1"/>
            </p:cNvSpPr>
            <p:nvPr/>
          </p:nvSpPr>
          <p:spPr bwMode="auto">
            <a:xfrm>
              <a:off x="0" y="3022"/>
              <a:ext cx="817"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a:solidFill>
                    <a:prstClr val="white"/>
                  </a:solidFill>
                </a:rPr>
                <a:t>The Golden Lamp stand</a:t>
              </a:r>
              <a:endParaRPr lang="en-AU" altLang="en-US" sz="1800">
                <a:solidFill>
                  <a:prstClr val="white"/>
                </a:solidFill>
              </a:endParaRPr>
            </a:p>
          </p:txBody>
        </p:sp>
      </p:grpSp>
      <p:grpSp>
        <p:nvGrpSpPr>
          <p:cNvPr id="10" name="Group 28"/>
          <p:cNvGrpSpPr>
            <a:grpSpLocks/>
          </p:cNvGrpSpPr>
          <p:nvPr/>
        </p:nvGrpSpPr>
        <p:grpSpPr bwMode="auto">
          <a:xfrm>
            <a:off x="4367213" y="2205039"/>
            <a:ext cx="1223962" cy="2198687"/>
            <a:chOff x="1791" y="1389"/>
            <a:chExt cx="771" cy="1385"/>
          </a:xfrm>
        </p:grpSpPr>
        <p:sp>
          <p:nvSpPr>
            <p:cNvPr id="6156" name="Line 29"/>
            <p:cNvSpPr>
              <a:spLocks noChangeShapeType="1"/>
            </p:cNvSpPr>
            <p:nvPr/>
          </p:nvSpPr>
          <p:spPr bwMode="auto">
            <a:xfrm>
              <a:off x="2064" y="1389"/>
              <a:ext cx="0" cy="544"/>
            </a:xfrm>
            <a:prstGeom prst="line">
              <a:avLst/>
            </a:prstGeom>
            <a:noFill/>
            <a:ln w="539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6157" name="Text Box 30"/>
            <p:cNvSpPr txBox="1">
              <a:spLocks noChangeArrowheads="1"/>
            </p:cNvSpPr>
            <p:nvPr/>
          </p:nvSpPr>
          <p:spPr bwMode="auto">
            <a:xfrm>
              <a:off x="1791" y="2024"/>
              <a:ext cx="771"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en-US" sz="1800">
                  <a:solidFill>
                    <a:prstClr val="white"/>
                  </a:solidFill>
                </a:rPr>
                <a:t>Mystery of the Seven stars</a:t>
              </a:r>
              <a:endParaRPr lang="en-AU" altLang="en-US" sz="1800">
                <a:solidFill>
                  <a:prstClr val="white"/>
                </a:solidFill>
              </a:endParaRPr>
            </a:p>
          </p:txBody>
        </p:sp>
      </p:grpSp>
    </p:spTree>
    <p:extLst>
      <p:ext uri="{BB962C8B-B14F-4D97-AF65-F5344CB8AC3E}">
        <p14:creationId xmlns:p14="http://schemas.microsoft.com/office/powerpoint/2010/main" val="3272560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edge">
                                      <p:cBhvr>
                                        <p:cTn id="12" dur="20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edge">
                                      <p:cBhvr>
                                        <p:cTn id="17" dur="2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edge">
                                      <p:cBhvr>
                                        <p:cTn id="22" dur="20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edge">
                                      <p:cBhvr>
                                        <p:cTn id="27" dur="20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edge">
                                      <p:cBhvr>
                                        <p:cTn id="32" dur="20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edge">
                                      <p:cBhvr>
                                        <p:cTn id="37" dur="20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edge">
                                      <p:cBhvr>
                                        <p:cTn id="42" dur="20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edge">
                                      <p:cBhvr>
                                        <p:cTn id="4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e 7 churches of revela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02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065948"/>
          </a:xfrm>
          <a:prstGeom prst="rect">
            <a:avLst/>
          </a:prstGeom>
        </p:spPr>
      </p:pic>
    </p:spTree>
    <p:extLst>
      <p:ext uri="{BB962C8B-B14F-4D97-AF65-F5344CB8AC3E}">
        <p14:creationId xmlns:p14="http://schemas.microsoft.com/office/powerpoint/2010/main" val="159464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761066"/>
          </a:xfrm>
        </p:spPr>
        <p:txBody>
          <a:bodyPr>
            <a:normAutofit fontScale="90000"/>
          </a:bodyPr>
          <a:lstStyle/>
          <a:p>
            <a:pPr algn="ctr"/>
            <a:r>
              <a:rPr lang="en-US" sz="900" b="1" dirty="0" smtClean="0">
                <a:solidFill>
                  <a:srgbClr val="C00000"/>
                </a:solidFill>
                <a:latin typeface="Times New Roman" panose="02020603050405020304" pitchFamily="18" charset="0"/>
                <a:cs typeface="Times New Roman" panose="02020603050405020304" pitchFamily="18" charset="0"/>
              </a:rPr>
              <a:t/>
            </a:r>
            <a:br>
              <a:rPr lang="en-US" sz="900" b="1" dirty="0" smtClean="0">
                <a:solidFill>
                  <a:srgbClr val="C00000"/>
                </a:solidFill>
                <a:latin typeface="Times New Roman" panose="02020603050405020304" pitchFamily="18" charset="0"/>
                <a:cs typeface="Times New Roman" panose="02020603050405020304" pitchFamily="18" charset="0"/>
              </a:rPr>
            </a:br>
            <a:r>
              <a:rPr lang="en-US" sz="3100" b="1" dirty="0" smtClean="0">
                <a:solidFill>
                  <a:srgbClr val="C00000"/>
                </a:solidFill>
                <a:latin typeface="Times New Roman" panose="02020603050405020304" pitchFamily="18" charset="0"/>
                <a:cs typeface="Times New Roman" panose="02020603050405020304" pitchFamily="18" charset="0"/>
              </a:rPr>
              <a:t>The Church of Ephesus</a:t>
            </a:r>
            <a:r>
              <a:rPr lang="en-US" sz="3100" b="1" dirty="0" smtClean="0">
                <a:solidFill>
                  <a:srgbClr val="FF0000"/>
                </a:solidFill>
                <a:latin typeface="Times New Roman" panose="02020603050405020304" pitchFamily="18" charset="0"/>
                <a:cs typeface="Times New Roman" panose="02020603050405020304" pitchFamily="18" charset="0"/>
              </a:rPr>
              <a:t> </a:t>
            </a:r>
            <a:br>
              <a:rPr lang="en-US" sz="3100" b="1" dirty="0" smtClean="0">
                <a:solidFill>
                  <a:srgbClr val="FF0000"/>
                </a:solidFill>
                <a:latin typeface="Times New Roman" panose="02020603050405020304" pitchFamily="18" charset="0"/>
                <a:cs typeface="Times New Roman" panose="02020603050405020304" pitchFamily="18" charset="0"/>
              </a:rPr>
            </a:br>
            <a:r>
              <a:rPr lang="en-US" sz="3100" b="1" dirty="0" smtClean="0">
                <a:solidFill>
                  <a:srgbClr val="FF0000"/>
                </a:solidFill>
                <a:latin typeface="Times New Roman" panose="02020603050405020304" pitchFamily="18" charset="0"/>
                <a:cs typeface="Times New Roman" panose="02020603050405020304" pitchFamily="18" charset="0"/>
              </a:rPr>
              <a:t/>
            </a:r>
            <a:br>
              <a:rPr lang="en-US" sz="3100" b="1" dirty="0" smtClean="0">
                <a:solidFill>
                  <a:srgbClr val="FF0000"/>
                </a:solidFill>
                <a:latin typeface="Times New Roman" panose="02020603050405020304" pitchFamily="18" charset="0"/>
                <a:cs typeface="Times New Roman" panose="02020603050405020304" pitchFamily="18" charset="0"/>
              </a:rPr>
            </a:br>
            <a:r>
              <a:rPr lang="en-US" sz="3100" b="1" dirty="0" smtClean="0">
                <a:solidFill>
                  <a:srgbClr val="FF0000"/>
                </a:solidFill>
                <a:latin typeface="Times New Roman" panose="02020603050405020304" pitchFamily="18" charset="0"/>
                <a:cs typeface="Times New Roman" panose="02020603050405020304" pitchFamily="18" charset="0"/>
              </a:rPr>
              <a:t> </a:t>
            </a:r>
            <a:r>
              <a:rPr lang="en-US" sz="3100" b="1" i="1" dirty="0" smtClean="0">
                <a:latin typeface="Times New Roman" panose="02020603050405020304" pitchFamily="18" charset="0"/>
                <a:cs typeface="Times New Roman" panose="02020603050405020304" pitchFamily="18" charset="0"/>
              </a:rPr>
              <a:t>(</a:t>
            </a:r>
            <a:r>
              <a:rPr lang="en-US" sz="3100" b="1" i="1" dirty="0">
                <a:latin typeface="Times New Roman" panose="02020603050405020304" pitchFamily="18" charset="0"/>
                <a:cs typeface="Times New Roman" panose="02020603050405020304" pitchFamily="18" charset="0"/>
              </a:rPr>
              <a:t>means “Beloved</a:t>
            </a:r>
            <a:r>
              <a:rPr lang="en-US" sz="3100" b="1" i="1" dirty="0" smtClean="0">
                <a:latin typeface="Times New Roman" panose="02020603050405020304" pitchFamily="18" charset="0"/>
                <a:cs typeface="Times New Roman" panose="02020603050405020304" pitchFamily="18" charset="0"/>
              </a:rPr>
              <a:t>”) </a:t>
            </a:r>
            <a:r>
              <a:rPr lang="en-US" sz="3100" b="1" dirty="0" smtClean="0">
                <a:solidFill>
                  <a:srgbClr val="C00000"/>
                </a:solidFill>
                <a:latin typeface="Times New Roman" panose="02020603050405020304" pitchFamily="18" charset="0"/>
                <a:cs typeface="Times New Roman" panose="02020603050405020304" pitchFamily="18" charset="0"/>
              </a:rPr>
              <a:t>(</a:t>
            </a:r>
            <a:r>
              <a:rPr lang="en-US" sz="3100" b="1" dirty="0">
                <a:solidFill>
                  <a:srgbClr val="C00000"/>
                </a:solidFill>
                <a:latin typeface="Times New Roman" panose="02020603050405020304" pitchFamily="18" charset="0"/>
                <a:cs typeface="Times New Roman" panose="02020603050405020304" pitchFamily="18" charset="0"/>
              </a:rPr>
              <a:t>Rev 2:1-7)</a:t>
            </a:r>
            <a:r>
              <a:rPr lang="en-US" sz="3100" b="1" i="1" dirty="0">
                <a:latin typeface="Times New Roman" panose="02020603050405020304" pitchFamily="18" charset="0"/>
                <a:cs typeface="Times New Roman" panose="02020603050405020304" pitchFamily="18" charset="0"/>
              </a:rPr>
              <a:t/>
            </a:r>
            <a:br>
              <a:rPr lang="en-US" sz="3100" b="1" i="1" dirty="0">
                <a:latin typeface="Times New Roman" panose="02020603050405020304" pitchFamily="18" charset="0"/>
                <a:cs typeface="Times New Roman" panose="02020603050405020304" pitchFamily="18" charset="0"/>
              </a:rPr>
            </a:br>
            <a:r>
              <a:rPr lang="en-US" sz="6000" b="1" dirty="0" smtClean="0">
                <a:solidFill>
                  <a:srgbClr val="FF0000"/>
                </a:solidFill>
                <a:latin typeface="Times New Roman" panose="02020603050405020304" pitchFamily="18" charset="0"/>
                <a:cs typeface="Times New Roman" panose="02020603050405020304" pitchFamily="18" charset="0"/>
              </a:rPr>
              <a:t/>
            </a:r>
            <a:br>
              <a:rPr lang="en-US" sz="6000" b="1" dirty="0" smtClean="0">
                <a:solidFill>
                  <a:srgbClr val="FF0000"/>
                </a:solidFill>
                <a:latin typeface="Times New Roman" panose="02020603050405020304" pitchFamily="18" charset="0"/>
                <a:cs typeface="Times New Roman" panose="02020603050405020304" pitchFamily="18" charset="0"/>
              </a:rPr>
            </a:br>
            <a:endParaRPr lang="en-US" sz="6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17578192"/>
              </p:ext>
            </p:extLst>
          </p:nvPr>
        </p:nvGraphicFramePr>
        <p:xfrm>
          <a:off x="0" y="1605658"/>
          <a:ext cx="12192000" cy="5252342"/>
        </p:xfrm>
        <a:graphic>
          <a:graphicData uri="http://schemas.openxmlformats.org/drawingml/2006/table">
            <a:tbl>
              <a:tblPr firstRow="1" bandRow="1">
                <a:tableStyleId>{5C22544A-7EE6-4342-B048-85BDC9FD1C3A}</a:tableStyleId>
              </a:tblPr>
              <a:tblGrid>
                <a:gridCol w="2438400"/>
                <a:gridCol w="2438400"/>
                <a:gridCol w="2438400"/>
                <a:gridCol w="2438400"/>
                <a:gridCol w="2438400"/>
              </a:tblGrid>
              <a:tr h="12234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Who is Jesus In the Text</a:t>
                      </a:r>
                    </a:p>
                  </a:txBody>
                  <a:tcPr/>
                </a:tc>
                <a:tc>
                  <a:txBody>
                    <a:bodyPr/>
                    <a:lstStyle/>
                    <a:p>
                      <a:r>
                        <a:rPr lang="en-US" sz="2000" dirty="0" smtClean="0">
                          <a:latin typeface="Times New Roman" panose="02020603050405020304" pitchFamily="18" charset="0"/>
                          <a:cs typeface="Times New Roman" panose="02020603050405020304" pitchFamily="18" charset="0"/>
                        </a:rPr>
                        <a:t>The</a:t>
                      </a:r>
                      <a:r>
                        <a:rPr lang="en-US" sz="2000" baseline="0" dirty="0" smtClean="0">
                          <a:latin typeface="Times New Roman" panose="02020603050405020304" pitchFamily="18" charset="0"/>
                          <a:cs typeface="Times New Roman" panose="02020603050405020304" pitchFamily="18" charset="0"/>
                        </a:rPr>
                        <a:t> Love of God:</a:t>
                      </a:r>
                    </a:p>
                    <a:p>
                      <a:r>
                        <a:rPr lang="en-US" sz="2000" baseline="0" dirty="0" smtClean="0">
                          <a:latin typeface="Times New Roman" panose="02020603050405020304" pitchFamily="18" charset="0"/>
                          <a:cs typeface="Times New Roman" panose="02020603050405020304" pitchFamily="18" charset="0"/>
                        </a:rPr>
                        <a:t>Starts with The Strengths 1st </a:t>
                      </a:r>
                      <a:endParaRPr lang="en-US" sz="2000" dirty="0" smtClean="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Weaknesses </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Remedy </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Promises</a:t>
                      </a:r>
                      <a:endParaRPr lang="en-US" sz="2000" dirty="0">
                        <a:latin typeface="Times New Roman" panose="02020603050405020304" pitchFamily="18" charset="0"/>
                        <a:cs typeface="Times New Roman" panose="02020603050405020304" pitchFamily="18" charset="0"/>
                      </a:endParaRPr>
                    </a:p>
                  </a:txBody>
                  <a:tcPr/>
                </a:tc>
              </a:tr>
              <a:tr h="4028935">
                <a:tc>
                  <a:txBody>
                    <a:bodyPr/>
                    <a:lstStyle/>
                    <a:p>
                      <a:pPr marL="342900" indent="-342900">
                        <a:buFont typeface="Arial" charset="0"/>
                        <a:buChar char="•"/>
                      </a:pPr>
                      <a:r>
                        <a:rPr lang="en-US" sz="2000" b="1" u="none" dirty="0" smtClean="0">
                          <a:solidFill>
                            <a:srgbClr val="C00000"/>
                          </a:solidFill>
                          <a:latin typeface="Times New Roman" panose="02020603050405020304" pitchFamily="18" charset="0"/>
                          <a:cs typeface="Times New Roman" panose="02020603050405020304" pitchFamily="18" charset="0"/>
                        </a:rPr>
                        <a:t>He who holds the seven stars in His right hand.</a:t>
                      </a:r>
                    </a:p>
                    <a:p>
                      <a:pPr marL="342900" indent="-342900">
                        <a:buFont typeface="Arial" charset="0"/>
                        <a:buChar char="•"/>
                      </a:pPr>
                      <a:endParaRPr lang="en-US" sz="2000" b="1" u="none" dirty="0" smtClean="0">
                        <a:solidFill>
                          <a:srgbClr val="C00000"/>
                        </a:solidFill>
                        <a:latin typeface="Times New Roman" panose="02020603050405020304" pitchFamily="18" charset="0"/>
                        <a:cs typeface="Times New Roman" panose="02020603050405020304" pitchFamily="18" charset="0"/>
                      </a:endParaRPr>
                    </a:p>
                    <a:p>
                      <a:pPr marL="342900" indent="-342900">
                        <a:buFont typeface="Arial" charset="0"/>
                        <a:buChar char="•"/>
                      </a:pPr>
                      <a:r>
                        <a:rPr lang="en-US" sz="2000" b="1" u="none" dirty="0" smtClean="0">
                          <a:solidFill>
                            <a:srgbClr val="C00000"/>
                          </a:solidFill>
                          <a:latin typeface="Times New Roman" panose="02020603050405020304" pitchFamily="18" charset="0"/>
                          <a:cs typeface="Times New Roman" panose="02020603050405020304" pitchFamily="18" charset="0"/>
                        </a:rPr>
                        <a:t>Who walks in the midst of the seven golden lampstands</a:t>
                      </a:r>
                      <a:endParaRPr lang="en-US" sz="2000" b="1" u="none" dirty="0">
                        <a:latin typeface="Times New Roman" panose="02020603050405020304" pitchFamily="18" charset="0"/>
                        <a:cs typeface="Times New Roman" panose="02020603050405020304" pitchFamily="18" charset="0"/>
                      </a:endParaRPr>
                    </a:p>
                  </a:txBody>
                  <a:tcPr/>
                </a:tc>
                <a:tc>
                  <a:txBody>
                    <a:bodyPr/>
                    <a:lstStyle/>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I Know your labor</a:t>
                      </a:r>
                    </a:p>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Patience</a:t>
                      </a:r>
                    </a:p>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You can not bear those who are evil</a:t>
                      </a:r>
                    </a:p>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And you have tested those who say they are apostles and are not, and have found them liars</a:t>
                      </a:r>
                      <a:endParaRPr lang="en-US" sz="2000" b="1" i="0" u="none" dirty="0">
                        <a:latin typeface="Times New Roman" panose="02020603050405020304" pitchFamily="18" charset="0"/>
                        <a:cs typeface="Times New Roman" panose="02020603050405020304" pitchFamily="18" charset="0"/>
                      </a:endParaRPr>
                    </a:p>
                  </a:txBody>
                  <a:tcPr/>
                </a:tc>
                <a:tc>
                  <a:txBody>
                    <a:bodyPr/>
                    <a:lstStyle/>
                    <a:p>
                      <a:pPr marL="342900" indent="-342900">
                        <a:buFont typeface="Arial" charset="0"/>
                        <a:buChar char="•"/>
                      </a:pPr>
                      <a:r>
                        <a:rPr lang="en-US" sz="2000" b="1" i="0" u="none" strike="noStrike" baseline="0" dirty="0" smtClean="0">
                          <a:solidFill>
                            <a:srgbClr val="C00000"/>
                          </a:solidFill>
                          <a:latin typeface="Times New Roman" panose="02020603050405020304" pitchFamily="18" charset="0"/>
                          <a:cs typeface="Times New Roman" panose="02020603050405020304" pitchFamily="18" charset="0"/>
                        </a:rPr>
                        <a:t>You have left your first</a:t>
                      </a:r>
                      <a:r>
                        <a:rPr lang="en-US" sz="2000" b="1" i="0" u="none" strike="noStrike" dirty="0" smtClean="0">
                          <a:solidFill>
                            <a:srgbClr val="C00000"/>
                          </a:solidFill>
                          <a:latin typeface="Times New Roman" panose="02020603050405020304" pitchFamily="18" charset="0"/>
                          <a:cs typeface="Times New Roman" panose="02020603050405020304" pitchFamily="18" charset="0"/>
                        </a:rPr>
                        <a:t> </a:t>
                      </a:r>
                      <a:r>
                        <a:rPr lang="en-US" sz="2000" b="1" i="0" u="none" strike="noStrike" baseline="0" dirty="0" smtClean="0">
                          <a:solidFill>
                            <a:srgbClr val="C00000"/>
                          </a:solidFill>
                          <a:latin typeface="Times New Roman" panose="02020603050405020304" pitchFamily="18" charset="0"/>
                          <a:cs typeface="Times New Roman" panose="02020603050405020304" pitchFamily="18" charset="0"/>
                        </a:rPr>
                        <a:t>love</a:t>
                      </a:r>
                      <a:endParaRPr lang="en-US" sz="2000" i="0" dirty="0">
                        <a:latin typeface="Times New Roman" panose="02020603050405020304" pitchFamily="18" charset="0"/>
                        <a:cs typeface="Times New Roman" panose="02020603050405020304" pitchFamily="18" charset="0"/>
                      </a:endParaRPr>
                    </a:p>
                  </a:txBody>
                  <a:tcPr/>
                </a:tc>
                <a:tc>
                  <a:txBody>
                    <a:bodyPr/>
                    <a:lstStyle/>
                    <a:p>
                      <a:pPr marL="342900" indent="-342900">
                        <a:buFont typeface="Arial"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Remember from where you </a:t>
                      </a:r>
                      <a:r>
                        <a:rPr lang="en-US" sz="2000" b="1" u="none" dirty="0" smtClean="0">
                          <a:solidFill>
                            <a:srgbClr val="C00000"/>
                          </a:solidFill>
                          <a:latin typeface="Times New Roman" panose="02020603050405020304" pitchFamily="18" charset="0"/>
                          <a:cs typeface="Times New Roman" panose="02020603050405020304" pitchFamily="18" charset="0"/>
                        </a:rPr>
                        <a:t>have fallen; repent and do the first works</a:t>
                      </a:r>
                      <a:endParaRPr lang="en-US" sz="2000" i="0" u="none" dirty="0">
                        <a:latin typeface="Times New Roman" panose="02020603050405020304" pitchFamily="18" charset="0"/>
                        <a:cs typeface="Times New Roman" panose="02020603050405020304" pitchFamily="18" charset="0"/>
                      </a:endParaRPr>
                    </a:p>
                  </a:txBody>
                  <a:tcPr/>
                </a:tc>
                <a:tc>
                  <a:txBody>
                    <a:bodyPr/>
                    <a:lstStyle/>
                    <a:p>
                      <a:pPr marL="342900" indent="-342900">
                        <a:buFont typeface="Arial" charset="0"/>
                        <a:buChar char="•"/>
                      </a:pPr>
                      <a:r>
                        <a:rPr lang="en-US" sz="2000" b="1" i="0" u="none" strike="noStrike" baseline="0" dirty="0" smtClean="0">
                          <a:solidFill>
                            <a:srgbClr val="C00000"/>
                          </a:solidFill>
                          <a:latin typeface="Times New Roman" panose="02020603050405020304" pitchFamily="18" charset="0"/>
                          <a:cs typeface="Times New Roman" panose="02020603050405020304" pitchFamily="18" charset="0"/>
                        </a:rPr>
                        <a:t>I will give to eat from the tree of</a:t>
                      </a:r>
                      <a:r>
                        <a:rPr lang="en-US" sz="2000" b="1" i="0" u="none" strike="noStrike" dirty="0" smtClean="0">
                          <a:solidFill>
                            <a:srgbClr val="C00000"/>
                          </a:solidFill>
                          <a:latin typeface="Times New Roman" panose="02020603050405020304" pitchFamily="18" charset="0"/>
                          <a:cs typeface="Times New Roman" panose="02020603050405020304" pitchFamily="18" charset="0"/>
                        </a:rPr>
                        <a:t> </a:t>
                      </a:r>
                      <a:r>
                        <a:rPr lang="en-US" sz="2000" b="1" i="0" u="none" strike="noStrike" baseline="0" dirty="0" smtClean="0">
                          <a:solidFill>
                            <a:srgbClr val="C00000"/>
                          </a:solidFill>
                          <a:latin typeface="Times New Roman" panose="02020603050405020304" pitchFamily="18" charset="0"/>
                          <a:cs typeface="Times New Roman" panose="02020603050405020304" pitchFamily="18" charset="0"/>
                        </a:rPr>
                        <a:t>life, which is in the midst of the Paradise of God</a:t>
                      </a:r>
                      <a:endParaRPr lang="en-US" sz="2000" i="0" u="none"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617748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4472"/>
            <a:ext cx="12192000" cy="1524995"/>
          </a:xfrm>
        </p:spPr>
        <p:txBody>
          <a:bodyPr>
            <a:noAutofit/>
          </a:bodyPr>
          <a:lstStyle/>
          <a:p>
            <a:pPr algn="ctr"/>
            <a:r>
              <a:rPr lang="en-US" sz="2800" b="1" dirty="0" smtClean="0">
                <a:solidFill>
                  <a:srgbClr val="C00000"/>
                </a:solidFill>
                <a:latin typeface="Times New Roman" panose="02020603050405020304" pitchFamily="18" charset="0"/>
              </a:rPr>
              <a:t>The </a:t>
            </a:r>
            <a:r>
              <a:rPr lang="en-US" sz="2800" b="1" dirty="0">
                <a:solidFill>
                  <a:srgbClr val="C00000"/>
                </a:solidFill>
                <a:latin typeface="Times New Roman" panose="02020603050405020304" pitchFamily="18" charset="0"/>
              </a:rPr>
              <a:t>Church of </a:t>
            </a:r>
            <a:r>
              <a:rPr lang="en-US" sz="2800" b="1" dirty="0" smtClean="0">
                <a:solidFill>
                  <a:srgbClr val="C00000"/>
                </a:solidFill>
                <a:latin typeface="Times New Roman" panose="02020603050405020304" pitchFamily="18" charset="0"/>
              </a:rPr>
              <a:t>Smyrna</a:t>
            </a:r>
            <a:br>
              <a:rPr lang="en-US" sz="2800" b="1" dirty="0" smtClean="0">
                <a:solidFill>
                  <a:srgbClr val="C00000"/>
                </a:solidFill>
                <a:latin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means </a:t>
            </a:r>
            <a:r>
              <a:rPr lang="en-US" sz="2800" b="1" dirty="0">
                <a:latin typeface="Times New Roman" panose="02020603050405020304" pitchFamily="18" charset="0"/>
                <a:cs typeface="Times New Roman" panose="02020603050405020304" pitchFamily="18" charset="0"/>
              </a:rPr>
              <a:t>(“Bitter”) </a:t>
            </a:r>
            <a:r>
              <a:rPr lang="en-US" sz="2800" b="1" dirty="0">
                <a:solidFill>
                  <a:prstClr val="black"/>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(the </a:t>
            </a:r>
            <a:r>
              <a:rPr lang="en-US" sz="2800" b="1" i="1" dirty="0">
                <a:latin typeface="Times New Roman" panose="02020603050405020304" pitchFamily="18" charset="0"/>
                <a:cs typeface="Times New Roman" panose="02020603050405020304" pitchFamily="18" charset="0"/>
              </a:rPr>
              <a:t>persecuted</a:t>
            </a:r>
            <a:r>
              <a:rPr lang="en-US" sz="2800" i="1" dirty="0" smtClean="0">
                <a:latin typeface="Times New Roman" panose="02020603050405020304" pitchFamily="18" charset="0"/>
              </a:rPr>
              <a:t>)</a:t>
            </a:r>
            <a:br>
              <a:rPr lang="en-US" sz="2800" i="1" dirty="0" smtClean="0">
                <a:latin typeface="Times New Roman" panose="02020603050405020304" pitchFamily="18" charset="0"/>
              </a:rPr>
            </a:br>
            <a:r>
              <a:rPr lang="en-US" sz="2800" dirty="0" smtClean="0">
                <a:solidFill>
                  <a:srgbClr val="C00000"/>
                </a:solidFill>
                <a:latin typeface="Times New Roman" panose="02020603050405020304" pitchFamily="18" charset="0"/>
              </a:rPr>
              <a:t>(</a:t>
            </a:r>
            <a:r>
              <a:rPr lang="en-US" sz="2800" b="1" dirty="0" smtClean="0">
                <a:solidFill>
                  <a:srgbClr val="C00000"/>
                </a:solidFill>
                <a:latin typeface="Times New Roman" panose="02020603050405020304" pitchFamily="18" charset="0"/>
                <a:cs typeface="Times New Roman" panose="02020603050405020304" pitchFamily="18" charset="0"/>
              </a:rPr>
              <a:t>Rev </a:t>
            </a:r>
            <a:r>
              <a:rPr lang="en-US" sz="2800" b="1" dirty="0">
                <a:solidFill>
                  <a:srgbClr val="C00000"/>
                </a:solidFill>
                <a:latin typeface="Times New Roman" panose="02020603050405020304" pitchFamily="18" charset="0"/>
                <a:cs typeface="Times New Roman" panose="02020603050405020304" pitchFamily="18" charset="0"/>
              </a:rPr>
              <a:t>2:8-11)</a:t>
            </a:r>
            <a:r>
              <a:rPr lang="en-US" sz="2800" b="1" i="1" dirty="0">
                <a:latin typeface="Times New Roman" panose="02020603050405020304" pitchFamily="18" charset="0"/>
                <a:cs typeface="Times New Roman" panose="02020603050405020304" pitchFamily="18" charset="0"/>
              </a:rPr>
              <a:t/>
            </a:r>
            <a:br>
              <a:rPr lang="en-US" sz="2800" b="1" i="1" dirty="0">
                <a:latin typeface="Times New Roman" panose="02020603050405020304" pitchFamily="18" charset="0"/>
                <a:cs typeface="Times New Roman" panose="02020603050405020304" pitchFamily="18" charset="0"/>
              </a:rPr>
            </a:b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9249162"/>
              </p:ext>
            </p:extLst>
          </p:nvPr>
        </p:nvGraphicFramePr>
        <p:xfrm>
          <a:off x="0" y="1516250"/>
          <a:ext cx="12192000" cy="5378288"/>
        </p:xfrm>
        <a:graphic>
          <a:graphicData uri="http://schemas.openxmlformats.org/drawingml/2006/table">
            <a:tbl>
              <a:tblPr firstRow="1" bandRow="1">
                <a:tableStyleId>{5C22544A-7EE6-4342-B048-85BDC9FD1C3A}</a:tableStyleId>
              </a:tblPr>
              <a:tblGrid>
                <a:gridCol w="2438400"/>
                <a:gridCol w="2438400"/>
                <a:gridCol w="2438400"/>
                <a:gridCol w="2438400"/>
                <a:gridCol w="2438400"/>
              </a:tblGrid>
              <a:tr h="1274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Who is Jesus In the Text</a:t>
                      </a:r>
                    </a:p>
                  </a:txBody>
                  <a:tcPr/>
                </a:tc>
                <a:tc>
                  <a:txBody>
                    <a:bodyPr/>
                    <a:lstStyle/>
                    <a:p>
                      <a:r>
                        <a:rPr lang="en-US" sz="2000" dirty="0" smtClean="0">
                          <a:latin typeface="Times New Roman" panose="02020603050405020304" pitchFamily="18" charset="0"/>
                          <a:cs typeface="Times New Roman" panose="02020603050405020304" pitchFamily="18" charset="0"/>
                        </a:rPr>
                        <a:t>The</a:t>
                      </a:r>
                      <a:r>
                        <a:rPr lang="en-US" sz="2000" baseline="0" dirty="0" smtClean="0">
                          <a:latin typeface="Times New Roman" panose="02020603050405020304" pitchFamily="18" charset="0"/>
                          <a:cs typeface="Times New Roman" panose="02020603050405020304" pitchFamily="18" charset="0"/>
                        </a:rPr>
                        <a:t> Love of God:</a:t>
                      </a:r>
                    </a:p>
                    <a:p>
                      <a:r>
                        <a:rPr lang="en-US" sz="2000" baseline="0" dirty="0" smtClean="0">
                          <a:latin typeface="Times New Roman" panose="02020603050405020304" pitchFamily="18" charset="0"/>
                          <a:cs typeface="Times New Roman" panose="02020603050405020304" pitchFamily="18" charset="0"/>
                        </a:rPr>
                        <a:t>Starts with The Strengths 1st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Weaknesses</a:t>
                      </a:r>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Remedy </a:t>
                      </a:r>
                    </a:p>
                    <a:p>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Promises</a:t>
                      </a:r>
                    </a:p>
                    <a:p>
                      <a:endParaRPr lang="en-US" sz="2000" dirty="0">
                        <a:latin typeface="Times New Roman" panose="02020603050405020304" pitchFamily="18" charset="0"/>
                        <a:cs typeface="Times New Roman" panose="02020603050405020304" pitchFamily="18" charset="0"/>
                      </a:endParaRPr>
                    </a:p>
                  </a:txBody>
                  <a:tcPr/>
                </a:tc>
              </a:tr>
              <a:tr h="4067648">
                <a:tc>
                  <a:txBody>
                    <a:bodyPr/>
                    <a:lstStyle/>
                    <a:p>
                      <a:pPr marL="342900" marR="0" indent="-342900" algn="l" defTabSz="914400" rtl="0" eaLnBrk="1" fontAlgn="auto" latinLnBrk="0" hangingPunct="1">
                        <a:lnSpc>
                          <a:spcPct val="100000"/>
                        </a:lnSpc>
                        <a:spcBef>
                          <a:spcPts val="0"/>
                        </a:spcBef>
                        <a:spcAft>
                          <a:spcPts val="0"/>
                        </a:spcAft>
                        <a:buClrTx/>
                        <a:buSzTx/>
                        <a:buFont typeface="Arial" charset="0"/>
                        <a:buChar char="•"/>
                        <a:tabLst/>
                        <a:defRPr/>
                      </a:pPr>
                      <a:r>
                        <a:rPr lang="en-US" sz="2000" b="1" i="0" u="none" dirty="0" smtClean="0">
                          <a:solidFill>
                            <a:srgbClr val="C00000"/>
                          </a:solidFill>
                          <a:latin typeface="Times New Roman" panose="02020603050405020304" pitchFamily="18" charset="0"/>
                          <a:cs typeface="Times New Roman" panose="02020603050405020304" pitchFamily="18" charset="0"/>
                        </a:rPr>
                        <a:t>The First and the Last</a:t>
                      </a:r>
                    </a:p>
                    <a:p>
                      <a:pPr marL="342900" marR="0" indent="-342900" algn="l" defTabSz="914400" rtl="0" eaLnBrk="1" fontAlgn="auto" latinLnBrk="0" hangingPunct="1">
                        <a:lnSpc>
                          <a:spcPct val="100000"/>
                        </a:lnSpc>
                        <a:spcBef>
                          <a:spcPts val="0"/>
                        </a:spcBef>
                        <a:spcAft>
                          <a:spcPts val="0"/>
                        </a:spcAft>
                        <a:buClrTx/>
                        <a:buSzTx/>
                        <a:buFont typeface="Arial" charset="0"/>
                        <a:buChar char="•"/>
                        <a:tabLst/>
                        <a:defRPr/>
                      </a:pP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342900" marR="0" indent="-342900" algn="l" defTabSz="914400" rtl="0" eaLnBrk="1" fontAlgn="auto" latinLnBrk="0" hangingPunct="1">
                        <a:lnSpc>
                          <a:spcPct val="100000"/>
                        </a:lnSpc>
                        <a:spcBef>
                          <a:spcPts val="0"/>
                        </a:spcBef>
                        <a:spcAft>
                          <a:spcPts val="0"/>
                        </a:spcAft>
                        <a:buClrTx/>
                        <a:buSzTx/>
                        <a:buFont typeface="Arial" charset="0"/>
                        <a:buChar char="•"/>
                        <a:tabLst/>
                        <a:defRPr/>
                      </a:pPr>
                      <a:r>
                        <a:rPr lang="en-US" sz="2000" b="1" i="0" u="none" dirty="0" smtClean="0">
                          <a:solidFill>
                            <a:srgbClr val="C00000"/>
                          </a:solidFill>
                          <a:latin typeface="Times New Roman" panose="02020603050405020304" pitchFamily="18" charset="0"/>
                          <a:cs typeface="Times New Roman" panose="02020603050405020304" pitchFamily="18" charset="0"/>
                        </a:rPr>
                        <a:t>Who was dead, and came to life</a:t>
                      </a:r>
                    </a:p>
                    <a:p>
                      <a:pPr marL="342900" indent="-342900">
                        <a:buFont typeface="Arial" charset="0"/>
                        <a:buChar char="•"/>
                      </a:pPr>
                      <a:endParaRPr lang="en-US" sz="2000" dirty="0">
                        <a:latin typeface="Times New Roman" panose="02020603050405020304" pitchFamily="18" charset="0"/>
                        <a:cs typeface="Times New Roman" panose="02020603050405020304"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charset="0"/>
                        <a:buChar char="•"/>
                        <a:tabLst/>
                        <a:defRPr/>
                      </a:pPr>
                      <a:r>
                        <a:rPr lang="en-US" sz="2000" b="1" i="0" u="none" dirty="0" smtClean="0">
                          <a:solidFill>
                            <a:srgbClr val="C00000"/>
                          </a:solidFill>
                          <a:latin typeface="Times New Roman" panose="02020603050405020304" pitchFamily="18" charset="0"/>
                          <a:cs typeface="Times New Roman" panose="02020603050405020304" pitchFamily="18" charset="0"/>
                        </a:rPr>
                        <a:t>I know your works </a:t>
                      </a:r>
                      <a:br>
                        <a:rPr lang="en-US" sz="2000" b="1" i="0" u="none" dirty="0" smtClean="0">
                          <a:solidFill>
                            <a:srgbClr val="C00000"/>
                          </a:solidFill>
                          <a:latin typeface="Times New Roman" panose="02020603050405020304" pitchFamily="18" charset="0"/>
                          <a:cs typeface="Times New Roman" panose="02020603050405020304" pitchFamily="18" charset="0"/>
                        </a:rPr>
                      </a:b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342900" marR="0" indent="-342900" algn="l" defTabSz="914400" rtl="0" eaLnBrk="1" fontAlgn="auto" latinLnBrk="0" hangingPunct="1">
                        <a:lnSpc>
                          <a:spcPct val="100000"/>
                        </a:lnSpc>
                        <a:spcBef>
                          <a:spcPts val="0"/>
                        </a:spcBef>
                        <a:spcAft>
                          <a:spcPts val="0"/>
                        </a:spcAft>
                        <a:buClrTx/>
                        <a:buSzTx/>
                        <a:buFont typeface="Arial" charset="0"/>
                        <a:buChar char="•"/>
                        <a:tabLst/>
                        <a:defRPr/>
                      </a:pPr>
                      <a:r>
                        <a:rPr lang="en-US" sz="2000" b="1" i="0" u="none" dirty="0" smtClean="0">
                          <a:solidFill>
                            <a:srgbClr val="C00000"/>
                          </a:solidFill>
                          <a:latin typeface="Times New Roman" panose="02020603050405020304" pitchFamily="18" charset="0"/>
                          <a:cs typeface="Times New Roman" panose="02020603050405020304" pitchFamily="18" charset="0"/>
                        </a:rPr>
                        <a:t>Your Tribulation</a:t>
                      </a:r>
                      <a:br>
                        <a:rPr lang="en-US" sz="2000" b="1" i="0" u="none" dirty="0" smtClean="0">
                          <a:solidFill>
                            <a:srgbClr val="C00000"/>
                          </a:solidFill>
                          <a:latin typeface="Times New Roman" panose="02020603050405020304" pitchFamily="18" charset="0"/>
                          <a:cs typeface="Times New Roman" panose="02020603050405020304" pitchFamily="18" charset="0"/>
                        </a:rPr>
                      </a:b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342900" marR="0" indent="-342900" algn="l" defTabSz="914400" rtl="0" eaLnBrk="1" fontAlgn="auto" latinLnBrk="0" hangingPunct="1">
                        <a:lnSpc>
                          <a:spcPct val="100000"/>
                        </a:lnSpc>
                        <a:spcBef>
                          <a:spcPts val="0"/>
                        </a:spcBef>
                        <a:spcAft>
                          <a:spcPts val="0"/>
                        </a:spcAft>
                        <a:buClrTx/>
                        <a:buSzTx/>
                        <a:buFont typeface="Arial" charset="0"/>
                        <a:buChar char="•"/>
                        <a:tabLst/>
                        <a:defRPr/>
                      </a:pPr>
                      <a:r>
                        <a:rPr lang="en-US" sz="2000" b="1" i="0" u="none" dirty="0" smtClean="0">
                          <a:solidFill>
                            <a:srgbClr val="C00000"/>
                          </a:solidFill>
                          <a:latin typeface="Times New Roman" panose="02020603050405020304" pitchFamily="18" charset="0"/>
                          <a:cs typeface="Times New Roman" panose="02020603050405020304" pitchFamily="18" charset="0"/>
                        </a:rPr>
                        <a:t> And your </a:t>
                      </a:r>
                      <a:br>
                        <a:rPr lang="en-US" sz="2000" b="1" i="0" u="none" dirty="0" smtClean="0">
                          <a:solidFill>
                            <a:srgbClr val="C00000"/>
                          </a:solidFill>
                          <a:latin typeface="Times New Roman" panose="02020603050405020304" pitchFamily="18" charset="0"/>
                          <a:cs typeface="Times New Roman" panose="02020603050405020304" pitchFamily="18" charset="0"/>
                        </a:rPr>
                      </a:br>
                      <a:r>
                        <a:rPr lang="en-US" sz="2000" b="1" i="0" u="none" dirty="0" smtClean="0">
                          <a:solidFill>
                            <a:srgbClr val="C00000"/>
                          </a:solidFill>
                          <a:latin typeface="Times New Roman" panose="02020603050405020304" pitchFamily="18" charset="0"/>
                          <a:cs typeface="Times New Roman" panose="02020603050405020304" pitchFamily="18" charset="0"/>
                        </a:rPr>
                        <a:t>poverty (but you are rich)</a:t>
                      </a:r>
                    </a:p>
                  </a:txBody>
                  <a:tcPr/>
                </a:tc>
                <a:tc>
                  <a:txBody>
                    <a:bodyPr/>
                    <a:lstStyle/>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None</a:t>
                      </a:r>
                      <a:r>
                        <a:rPr lang="en-US" sz="2000" b="1" i="0" u="none" baseline="0" dirty="0" smtClean="0">
                          <a:solidFill>
                            <a:srgbClr val="C00000"/>
                          </a:solidFill>
                          <a:latin typeface="Times New Roman" panose="02020603050405020304" pitchFamily="18" charset="0"/>
                          <a:cs typeface="Times New Roman" panose="02020603050405020304" pitchFamily="18" charset="0"/>
                        </a:rPr>
                        <a:t> </a:t>
                      </a:r>
                      <a:endParaRPr lang="en-US" sz="2000" b="1" i="0" u="none"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Do not fear any of those things which you are about to suffer</a:t>
                      </a:r>
                      <a:r>
                        <a:rPr lang="en-US" sz="2000" b="1" i="0" u="none" baseline="0" dirty="0" smtClean="0">
                          <a:solidFill>
                            <a:srgbClr val="C00000"/>
                          </a:solidFill>
                          <a:latin typeface="Times New Roman" panose="02020603050405020304" pitchFamily="18" charset="0"/>
                          <a:cs typeface="Times New Roman" panose="02020603050405020304" pitchFamily="18" charset="0"/>
                        </a:rPr>
                        <a:t> </a:t>
                      </a: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342900" indent="-342900">
                        <a:buFont typeface="Arial" charset="0"/>
                        <a:buChar char="•"/>
                      </a:pPr>
                      <a:endParaRPr lang="en-US" sz="2000" b="1" i="0" u="none" dirty="0" smtClean="0">
                        <a:solidFill>
                          <a:srgbClr val="C00000"/>
                        </a:solidFill>
                        <a:latin typeface="Times New Roman" panose="02020603050405020304" pitchFamily="18" charset="0"/>
                        <a:cs typeface="Times New Roman" panose="02020603050405020304" pitchFamily="18" charset="0"/>
                      </a:endParaRPr>
                    </a:p>
                  </a:txBody>
                  <a:tcPr/>
                </a:tc>
                <a:tc>
                  <a:txBody>
                    <a:bodyPr/>
                    <a:lstStyle/>
                    <a:p>
                      <a:pPr marL="342900" indent="-342900">
                        <a:buFont typeface="Arial" charset="0"/>
                        <a:buChar char="•"/>
                      </a:pPr>
                      <a:r>
                        <a:rPr lang="en-US" sz="2000" b="1" i="0" u="none" dirty="0" smtClean="0">
                          <a:solidFill>
                            <a:srgbClr val="C00000"/>
                          </a:solidFill>
                          <a:latin typeface="Times New Roman" panose="02020603050405020304" pitchFamily="18" charset="0"/>
                          <a:cs typeface="Times New Roman" panose="02020603050405020304" pitchFamily="18" charset="0"/>
                        </a:rPr>
                        <a:t>I will give you the crown of life</a:t>
                      </a:r>
                      <a:br>
                        <a:rPr lang="en-US" sz="2000" b="1" i="0" u="none" dirty="0" smtClean="0">
                          <a:solidFill>
                            <a:srgbClr val="C00000"/>
                          </a:solidFill>
                          <a:latin typeface="Times New Roman" panose="02020603050405020304" pitchFamily="18" charset="0"/>
                          <a:cs typeface="Times New Roman" panose="02020603050405020304" pitchFamily="18" charset="0"/>
                        </a:rPr>
                      </a:br>
                      <a:r>
                        <a:rPr lang="en-US" sz="2000" b="1" i="0" u="none" dirty="0" smtClean="0">
                          <a:solidFill>
                            <a:srgbClr val="C00000"/>
                          </a:solidFill>
                          <a:latin typeface="Times New Roman" panose="02020603050405020304" pitchFamily="18" charset="0"/>
                          <a:cs typeface="Times New Roman" panose="02020603050405020304" pitchFamily="18" charset="0"/>
                        </a:rPr>
                        <a:t/>
                      </a:r>
                      <a:br>
                        <a:rPr lang="en-US" sz="2000" b="1" i="0" u="none" dirty="0" smtClean="0">
                          <a:solidFill>
                            <a:srgbClr val="C00000"/>
                          </a:solidFill>
                          <a:latin typeface="Times New Roman" panose="02020603050405020304" pitchFamily="18" charset="0"/>
                          <a:cs typeface="Times New Roman" panose="02020603050405020304" pitchFamily="18" charset="0"/>
                        </a:rPr>
                      </a:b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342900" indent="-342900">
                        <a:buFont typeface="Arial" charset="0"/>
                        <a:buChar char="•"/>
                      </a:pPr>
                      <a:r>
                        <a:rPr lang="en-US" sz="2000" b="1" i="0" u="none" strike="noStrike" baseline="0" dirty="0" smtClean="0">
                          <a:solidFill>
                            <a:srgbClr val="C00000"/>
                          </a:solidFill>
                          <a:latin typeface="Times New Roman" panose="02020603050405020304" pitchFamily="18" charset="0"/>
                          <a:cs typeface="Times New Roman" panose="02020603050405020304" pitchFamily="18" charset="0"/>
                        </a:rPr>
                        <a:t>He who overcomes shall not be hurt by the second</a:t>
                      </a:r>
                      <a:r>
                        <a:rPr lang="en-US" sz="2000" b="1" i="0" u="none" strike="noStrike" dirty="0" smtClean="0">
                          <a:solidFill>
                            <a:srgbClr val="C00000"/>
                          </a:solidFill>
                          <a:latin typeface="Times New Roman" panose="02020603050405020304" pitchFamily="18" charset="0"/>
                          <a:cs typeface="Times New Roman" panose="02020603050405020304" pitchFamily="18" charset="0"/>
                        </a:rPr>
                        <a:t> </a:t>
                      </a:r>
                      <a:r>
                        <a:rPr lang="en-US" sz="2000" b="1" i="0" u="none" strike="noStrike" baseline="0" dirty="0" smtClean="0">
                          <a:solidFill>
                            <a:srgbClr val="C00000"/>
                          </a:solidFill>
                          <a:latin typeface="Times New Roman" panose="02020603050405020304" pitchFamily="18" charset="0"/>
                          <a:cs typeface="Times New Roman" panose="02020603050405020304" pitchFamily="18" charset="0"/>
                        </a:rPr>
                        <a:t>death</a:t>
                      </a: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342900" indent="-342900">
                        <a:buFont typeface="Arial" charset="0"/>
                        <a:buChar char="•"/>
                      </a:pPr>
                      <a:endParaRPr lang="en-US"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562491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76" y="156753"/>
            <a:ext cx="10706535" cy="1175336"/>
          </a:xfrm>
        </p:spPr>
        <p:txBody>
          <a:bodyPr>
            <a:no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the church of </a:t>
            </a:r>
            <a:r>
              <a:rPr lang="en-US" sz="2800" b="1" dirty="0" err="1" smtClean="0">
                <a:solidFill>
                  <a:srgbClr val="C00000"/>
                </a:solidFill>
                <a:latin typeface="Times New Roman" panose="02020603050405020304" pitchFamily="18" charset="0"/>
                <a:cs typeface="Times New Roman" panose="02020603050405020304" pitchFamily="18" charset="0"/>
              </a:rPr>
              <a:t>Pergamos</a:t>
            </a:r>
            <a:r>
              <a:rPr lang="en-US" sz="2800" b="1" dirty="0" smtClean="0">
                <a:solidFill>
                  <a:srgbClr val="C00000"/>
                </a:solidFill>
                <a:latin typeface="Times New Roman" panose="02020603050405020304" pitchFamily="18" charset="0"/>
                <a:cs typeface="Times New Roman" panose="02020603050405020304" pitchFamily="18" charset="0"/>
              </a:rPr>
              <a:t/>
            </a:r>
            <a:br>
              <a:rPr lang="en-US" sz="2800" b="1" dirty="0" smtClean="0">
                <a:solidFill>
                  <a:srgbClr val="C00000"/>
                </a:solidFill>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Means : compromising</a:t>
            </a:r>
            <a:br>
              <a:rPr lang="en-US" sz="2800" b="1" dirty="0" smtClean="0">
                <a:latin typeface="Times New Roman" panose="02020603050405020304" pitchFamily="18" charset="0"/>
                <a:cs typeface="Times New Roman" panose="02020603050405020304" pitchFamily="18" charset="0"/>
              </a:rPr>
            </a:br>
            <a:r>
              <a:rPr lang="en-US" sz="2800" b="1" dirty="0" smtClean="0">
                <a:solidFill>
                  <a:srgbClr val="C00000"/>
                </a:solidFill>
                <a:latin typeface="Times New Roman" panose="02020603050405020304" pitchFamily="18" charset="0"/>
                <a:cs typeface="Times New Roman" panose="02020603050405020304" pitchFamily="18" charset="0"/>
              </a:rPr>
              <a:t>(Rev 2:12-17) </a:t>
            </a:r>
            <a:endParaRPr lang="en-US" sz="2800" dirty="0">
              <a:solidFill>
                <a:srgbClr val="C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23928780"/>
              </p:ext>
            </p:extLst>
          </p:nvPr>
        </p:nvGraphicFramePr>
        <p:xfrm>
          <a:off x="354" y="1412107"/>
          <a:ext cx="12191647" cy="5445893"/>
        </p:xfrm>
        <a:graphic>
          <a:graphicData uri="http://schemas.openxmlformats.org/drawingml/2006/table">
            <a:tbl>
              <a:tblPr firstRow="1" bandRow="1">
                <a:tableStyleId>{5C22544A-7EE6-4342-B048-85BDC9FD1C3A}</a:tableStyleId>
              </a:tblPr>
              <a:tblGrid>
                <a:gridCol w="2466236"/>
                <a:gridCol w="2376029"/>
                <a:gridCol w="2416608"/>
                <a:gridCol w="2534269"/>
                <a:gridCol w="2398505"/>
              </a:tblGrid>
              <a:tr h="1252160">
                <a:tc>
                  <a:txBody>
                    <a:bodyPr/>
                    <a:lstStyle/>
                    <a:p>
                      <a:r>
                        <a:rPr lang="en-US" sz="2000" dirty="0" smtClean="0">
                          <a:latin typeface="Times New Roman" panose="02020603050405020304" pitchFamily="18" charset="0"/>
                          <a:cs typeface="Times New Roman" panose="02020603050405020304" pitchFamily="18" charset="0"/>
                        </a:rPr>
                        <a:t>Who is Jesus in the text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The Love of God: Starts with the Strengths 1st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Weaknesses</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Remedy</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Promises </a:t>
                      </a:r>
                      <a:endParaRPr lang="en-US" sz="2000" dirty="0">
                        <a:latin typeface="Times New Roman" panose="02020603050405020304" pitchFamily="18" charset="0"/>
                        <a:cs typeface="Times New Roman" panose="02020603050405020304" pitchFamily="18" charset="0"/>
                      </a:endParaRPr>
                    </a:p>
                  </a:txBody>
                  <a:tcPr/>
                </a:tc>
              </a:tr>
              <a:tr h="4193733">
                <a:tc>
                  <a:txBody>
                    <a:bodyPr/>
                    <a:lstStyle/>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He who has the sharp two-edged sword</a:t>
                      </a:r>
                      <a:endParaRPr lang="en-US" sz="2000" i="0" dirty="0">
                        <a:latin typeface="Times New Roman" panose="02020603050405020304" pitchFamily="18" charset="0"/>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1900" b="1" i="0" dirty="0" smtClean="0">
                          <a:solidFill>
                            <a:srgbClr val="C00000"/>
                          </a:solidFill>
                          <a:latin typeface="Times New Roman" panose="02020603050405020304" pitchFamily="18" charset="0"/>
                          <a:cs typeface="Times New Roman" panose="02020603050405020304" pitchFamily="18" charset="0"/>
                        </a:rPr>
                        <a:t>You dwell where </a:t>
                      </a:r>
                      <a:r>
                        <a:rPr lang="en-US" sz="1900" b="1" dirty="0" smtClean="0">
                          <a:solidFill>
                            <a:srgbClr val="C00000"/>
                          </a:solidFill>
                          <a:latin typeface="Times New Roman" panose="02020603050405020304" pitchFamily="18" charset="0"/>
                          <a:cs typeface="Times New Roman" panose="02020603050405020304" pitchFamily="18" charset="0"/>
                        </a:rPr>
                        <a:t>Satan’s throne is. And you hold fast to My name,</a:t>
                      </a:r>
                      <a:br>
                        <a:rPr lang="en-US" sz="1900" b="1" dirty="0" smtClean="0">
                          <a:solidFill>
                            <a:srgbClr val="C00000"/>
                          </a:solidFill>
                          <a:latin typeface="Times New Roman" panose="02020603050405020304" pitchFamily="18" charset="0"/>
                          <a:cs typeface="Times New Roman" panose="02020603050405020304" pitchFamily="18" charset="0"/>
                        </a:rPr>
                      </a:br>
                      <a:r>
                        <a:rPr lang="en-US" sz="1900" b="1" dirty="0" smtClean="0">
                          <a:solidFill>
                            <a:srgbClr val="C0000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1900" b="1" dirty="0" smtClean="0">
                          <a:solidFill>
                            <a:srgbClr val="C00000"/>
                          </a:solidFill>
                          <a:latin typeface="Times New Roman" panose="02020603050405020304" pitchFamily="18" charset="0"/>
                          <a:cs typeface="Times New Roman" panose="02020603050405020304" pitchFamily="18" charset="0"/>
                        </a:rPr>
                        <a:t>You</a:t>
                      </a:r>
                      <a:r>
                        <a:rPr lang="en-US" sz="1900" b="1" baseline="0" dirty="0" smtClean="0">
                          <a:solidFill>
                            <a:srgbClr val="C00000"/>
                          </a:solidFill>
                          <a:latin typeface="Times New Roman" panose="02020603050405020304" pitchFamily="18" charset="0"/>
                          <a:cs typeface="Times New Roman" panose="02020603050405020304" pitchFamily="18" charset="0"/>
                        </a:rPr>
                        <a:t> </a:t>
                      </a:r>
                      <a:r>
                        <a:rPr lang="en-US" sz="1900" b="1" dirty="0" smtClean="0">
                          <a:solidFill>
                            <a:srgbClr val="C00000"/>
                          </a:solidFill>
                          <a:latin typeface="Times New Roman" panose="02020603050405020304" pitchFamily="18" charset="0"/>
                          <a:cs typeface="Times New Roman" panose="02020603050405020304" pitchFamily="18" charset="0"/>
                        </a:rPr>
                        <a:t>did not deny My faith even in the days in which Antipas,</a:t>
                      </a:r>
                      <a:r>
                        <a:rPr lang="en-US" sz="1900" b="1" baseline="0" dirty="0" smtClean="0">
                          <a:solidFill>
                            <a:srgbClr val="C00000"/>
                          </a:solidFill>
                          <a:latin typeface="Times New Roman" panose="02020603050405020304" pitchFamily="18" charset="0"/>
                          <a:cs typeface="Times New Roman" panose="02020603050405020304" pitchFamily="18" charset="0"/>
                        </a:rPr>
                        <a:t> </a:t>
                      </a:r>
                      <a:r>
                        <a:rPr lang="en-US" sz="1900" b="1" dirty="0" smtClean="0">
                          <a:solidFill>
                            <a:srgbClr val="C00000"/>
                          </a:solidFill>
                          <a:latin typeface="Times New Roman" panose="02020603050405020304" pitchFamily="18" charset="0"/>
                          <a:cs typeface="Times New Roman" panose="02020603050405020304" pitchFamily="18" charset="0"/>
                        </a:rPr>
                        <a:t>My faithful martyr, who was killed among you, where Satan dwells</a:t>
                      </a:r>
                      <a:endParaRPr lang="en-US" sz="19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Some accepted the doctrine of Balaam</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to eat things sacrificed to idols, </a:t>
                      </a:r>
                      <a:br>
                        <a:rPr lang="en-US" sz="2000" b="1" i="0" dirty="0" smtClean="0">
                          <a:solidFill>
                            <a:srgbClr val="C00000"/>
                          </a:solidFill>
                          <a:latin typeface="Times New Roman" panose="02020603050405020304" pitchFamily="18" charset="0"/>
                          <a:cs typeface="Times New Roman" panose="02020603050405020304" pitchFamily="18" charset="0"/>
                        </a:rPr>
                      </a:br>
                      <a:endParaRPr lang="en-US" sz="2000" b="1" i="0" dirty="0" smtClean="0">
                        <a:solidFill>
                          <a:srgbClr val="C00000"/>
                        </a:solidFill>
                        <a:latin typeface="Times New Roman" panose="02020603050405020304" pitchFamily="18" charset="0"/>
                        <a:cs typeface="Times New Roman" panose="02020603050405020304" pitchFamily="18"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and to commit sexual immorality</a:t>
                      </a:r>
                      <a:endParaRPr lang="en-US" sz="2000" i="0" dirty="0">
                        <a:latin typeface="Times New Roman" panose="02020603050405020304" pitchFamily="18" charset="0"/>
                        <a:cs typeface="Times New Roman" panose="02020603050405020304" pitchFamily="18" charset="0"/>
                      </a:endParaRPr>
                    </a:p>
                  </a:txBody>
                  <a:tcPr/>
                </a:tc>
                <a:tc>
                  <a:txBody>
                    <a:bodyPr/>
                    <a:lstStyle/>
                    <a:p>
                      <a:pPr marL="285750" indent="-285750">
                        <a:buFont typeface="Arial" panose="020B0604020202020204" pitchFamily="34" charset="0"/>
                        <a:buChar char="•"/>
                      </a:pPr>
                      <a:r>
                        <a:rPr lang="en-US" sz="2000" b="1" i="0" dirty="0" smtClean="0">
                          <a:solidFill>
                            <a:srgbClr val="C00000"/>
                          </a:solidFill>
                          <a:latin typeface="Times New Roman" panose="02020603050405020304" pitchFamily="18" charset="0"/>
                          <a:cs typeface="Times New Roman" panose="02020603050405020304" pitchFamily="18" charset="0"/>
                        </a:rPr>
                        <a:t>Repent, or else I will come to you quickly and will fight against them with the sword of My mouth</a:t>
                      </a:r>
                      <a:endParaRPr lang="en-US" sz="2000" i="0" dirty="0">
                        <a:latin typeface="Times New Roman" panose="02020603050405020304" pitchFamily="18"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u="none" dirty="0" smtClean="0">
                          <a:solidFill>
                            <a:srgbClr val="C00000"/>
                          </a:solidFill>
                          <a:latin typeface="Times New Roman" panose="02020603050405020304" pitchFamily="18" charset="0"/>
                          <a:cs typeface="Times New Roman" panose="02020603050405020304" pitchFamily="18" charset="0"/>
                        </a:rPr>
                        <a:t>I will give some of the hidden manna to eat</a:t>
                      </a:r>
                      <a:r>
                        <a:rPr lang="en-US" sz="2000" b="1" i="0" u="none" baseline="0" dirty="0" smtClean="0">
                          <a:solidFill>
                            <a:srgbClr val="C00000"/>
                          </a:solidFill>
                          <a:latin typeface="Times New Roman" panose="02020603050405020304" pitchFamily="18" charset="0"/>
                          <a:cs typeface="Times New Roman" panose="02020603050405020304" pitchFamily="18" charset="0"/>
                        </a:rPr>
                        <a:t> </a:t>
                      </a:r>
                      <a:br>
                        <a:rPr lang="en-US" sz="2000" b="1" i="0" u="none" baseline="0" dirty="0" smtClean="0">
                          <a:solidFill>
                            <a:srgbClr val="C00000"/>
                          </a:solidFill>
                          <a:latin typeface="Times New Roman" panose="02020603050405020304" pitchFamily="18" charset="0"/>
                          <a:cs typeface="Times New Roman" panose="02020603050405020304" pitchFamily="18" charset="0"/>
                        </a:rPr>
                      </a:br>
                      <a:endParaRPr lang="en-US" sz="2000" b="1" i="0" u="none" dirty="0" smtClean="0">
                        <a:solidFill>
                          <a:srgbClr val="C00000"/>
                        </a:solidFill>
                        <a:latin typeface="Times New Roman" panose="02020603050405020304" pitchFamily="18" charset="0"/>
                        <a:cs typeface="Times New Roman" panose="02020603050405020304" pitchFamily="18"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i="0" dirty="0" smtClean="0">
                          <a:solidFill>
                            <a:srgbClr val="C00000"/>
                          </a:solidFill>
                          <a:latin typeface="Times New Roman" panose="02020603050405020304" pitchFamily="18" charset="0"/>
                          <a:cs typeface="Times New Roman" panose="02020603050405020304" pitchFamily="18" charset="0"/>
                        </a:rPr>
                        <a:t> I will give him a white stone,</a:t>
                      </a:r>
                      <a:r>
                        <a:rPr lang="en-US" sz="2000" b="1" i="0" baseline="0" dirty="0" smtClean="0">
                          <a:solidFill>
                            <a:srgbClr val="C00000"/>
                          </a:solidFill>
                          <a:latin typeface="Times New Roman" panose="02020603050405020304" pitchFamily="18" charset="0"/>
                          <a:cs typeface="Times New Roman" panose="02020603050405020304" pitchFamily="18" charset="0"/>
                        </a:rPr>
                        <a:t> </a:t>
                      </a:r>
                      <a:r>
                        <a:rPr lang="en-US" sz="2000" b="1" i="0" dirty="0" smtClean="0">
                          <a:solidFill>
                            <a:srgbClr val="C00000"/>
                          </a:solidFill>
                          <a:latin typeface="Times New Roman" panose="02020603050405020304" pitchFamily="18" charset="0"/>
                          <a:cs typeface="Times New Roman" panose="02020603050405020304" pitchFamily="18" charset="0"/>
                        </a:rPr>
                        <a:t>and on the stone a new name written which no one knows except him who receives it.</a:t>
                      </a:r>
                      <a:endParaRPr lang="en-US" sz="2000" i="0" dirty="0" smtClean="0">
                        <a:solidFill>
                          <a:srgbClr val="C00000"/>
                        </a:solidFill>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542258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521</TotalTime>
  <Words>1011</Words>
  <Application>Microsoft Office PowerPoint</Application>
  <PresentationFormat>Widescreen</PresentationFormat>
  <Paragraphs>163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Gill Sans MT</vt:lpstr>
      <vt:lpstr>Times New Roman</vt:lpstr>
      <vt:lpstr>Wingdings</vt:lpstr>
      <vt:lpstr>Gallery</vt:lpstr>
      <vt:lpstr>Last Week Summary</vt:lpstr>
      <vt:lpstr>PowerPoint Presentation</vt:lpstr>
      <vt:lpstr>The 1st Vision  </vt:lpstr>
      <vt:lpstr>PowerPoint Presentation</vt:lpstr>
      <vt:lpstr>PowerPoint Presentation</vt:lpstr>
      <vt:lpstr>PowerPoint Presentation</vt:lpstr>
      <vt:lpstr> The Church of Ephesus    (means “Beloved”) (Rev 2:1-7)  </vt:lpstr>
      <vt:lpstr>The Church of Smyrna means (“Bitter”) – (the persecuted) (Rev 2:8-11) </vt:lpstr>
      <vt:lpstr>the church of Pergamos Means : compromising (Rev 2:12-17) </vt:lpstr>
      <vt:lpstr>the church of Thyatira  means “Theatrical” (A outwardly relationship with no depth)                (Rev 2: 18-29) </vt:lpstr>
      <vt:lpstr>The church of Sardis:   means “remnant”  (Rev 3: 1-6)</vt:lpstr>
      <vt:lpstr>The church of Philadelphia means “brotherly love” </vt:lpstr>
      <vt:lpstr>The church of Laodicea:   means “Rule of the People” The lukewarm (Rev 3: 14-22)</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Pergamum</dc:title>
  <dc:creator>badi shalaby</dc:creator>
  <cp:lastModifiedBy>rwilli26@masonlive.gmu.edu</cp:lastModifiedBy>
  <cp:revision>28</cp:revision>
  <dcterms:created xsi:type="dcterms:W3CDTF">2017-05-16T12:51:24Z</dcterms:created>
  <dcterms:modified xsi:type="dcterms:W3CDTF">2017-05-22T05:13:55Z</dcterms:modified>
</cp:coreProperties>
</file>