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4" r:id="rId5"/>
    <p:sldId id="257" r:id="rId6"/>
    <p:sldId id="258" r:id="rId7"/>
    <p:sldId id="260" r:id="rId8"/>
    <p:sldId id="261" r:id="rId9"/>
    <p:sldId id="259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3F72F-8605-064F-8051-76A89E59DDDF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8E025-5D69-D242-A8D7-37FCE1A01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8E025-5D69-D242-A8D7-37FCE1A019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79E3EB8-2733-A34B-8E2E-1E789D19CF54}" type="datetimeFigureOut">
              <a:rPr lang="en-US" smtClean="0"/>
              <a:t>19/04/2014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C1AA9BA9-17A8-3C41-A988-3B9D656230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.uk/url?sa=i&amp;source=images&amp;cd=&amp;cad=rja&amp;docid=7cR4Id8PiurBAM&amp;tbnid=etCh5US_PfKjeM:&amp;ved=0CAgQjRw&amp;url=http://www.nicheconsulting.co.nz/&amp;ei=BOjKUpeJOMW00QWuzYDADw&amp;psig=AFQjCNG012Rg7A5PWQHrLSxXXBvPaJf57Q&amp;ust=1389115781036777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.uk/url?sa=i&amp;source=images&amp;cd=&amp;cad=rja&amp;docid=2ib-qIRe1c90HM&amp;tbnid=RqjnEaSuaKFstM:&amp;ved=0CAgQjRw&amp;url=http://joyfullygrowingingrace.wordpress.com/2008/11/24/hebrew-roots-movement-the-re-definition-of-terms/&amp;ei=seXKUujJLoTY0QWhjoHgDg&amp;psig=AFQjCNGP0ogIe7UfdarrBppbq0V352P0Vg&amp;ust=1389115185833144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325" y="4208929"/>
            <a:ext cx="8294043" cy="104868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"/>
                <a:cs typeface="Times"/>
              </a:rPr>
              <a:t>Resurrection</a:t>
            </a:r>
            <a:br>
              <a:rPr lang="en-US" sz="3600" b="1" dirty="0" smtClean="0">
                <a:latin typeface="Times"/>
                <a:cs typeface="Times"/>
              </a:rPr>
            </a:br>
            <a:r>
              <a:rPr lang="en-US" sz="3600" b="1" dirty="0" smtClean="0">
                <a:latin typeface="Times"/>
                <a:cs typeface="Times"/>
              </a:rPr>
              <a:t>One Sheaf Presented to the Father</a:t>
            </a:r>
            <a:endParaRPr lang="en-US" sz="3600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3536" y="5257800"/>
            <a:ext cx="5458968" cy="621792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Easter 2014</a:t>
            </a:r>
            <a:endParaRPr lang="en-US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351" y="382692"/>
            <a:ext cx="2945185" cy="363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3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b="1" dirty="0" smtClean="0"/>
              <a:t>… </a:t>
            </a:r>
            <a:r>
              <a:rPr lang="en-US" sz="3600" b="1" dirty="0"/>
              <a:t>So when our Lord Jesus Christ </a:t>
            </a:r>
            <a:r>
              <a:rPr lang="en-US" sz="3600" b="1" u="sng" dirty="0">
                <a:solidFill>
                  <a:srgbClr val="FF0000"/>
                </a:solidFill>
              </a:rPr>
              <a:t>arose and waved himself as the first fruits of mankind </a:t>
            </a:r>
            <a:r>
              <a:rPr lang="en-US" sz="3600" b="1" dirty="0"/>
              <a:t>before God the Father, </a:t>
            </a:r>
            <a:r>
              <a:rPr lang="en-US" sz="3600" b="1" dirty="0">
                <a:solidFill>
                  <a:srgbClr val="FF0000"/>
                </a:solidFill>
              </a:rPr>
              <a:t>it was then that our very depths were changed into a new life</a:t>
            </a:r>
            <a:r>
              <a:rPr lang="en-US" sz="3600" b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7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Everlasting Now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For Christ has not entered the holy places made with hands, </a:t>
            </a:r>
            <a:r>
              <a:rPr lang="en-US" sz="4000" b="1" i="1" dirty="0">
                <a:latin typeface="Times"/>
                <a:cs typeface="Times"/>
              </a:rPr>
              <a:t>which are</a:t>
            </a:r>
            <a:r>
              <a:rPr lang="en-US" sz="4000" b="1" dirty="0">
                <a:latin typeface="Times"/>
                <a:cs typeface="Times"/>
              </a:rPr>
              <a:t> copies of the true, but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into heaven itself</a:t>
            </a:r>
            <a:r>
              <a:rPr lang="en-US" sz="4000" b="1" dirty="0">
                <a:latin typeface="Times"/>
                <a:cs typeface="Times"/>
              </a:rPr>
              <a:t>, </a:t>
            </a:r>
            <a:r>
              <a:rPr lang="en-US" sz="6000" b="1" u="sng" dirty="0">
                <a:solidFill>
                  <a:srgbClr val="008000"/>
                </a:solidFill>
                <a:latin typeface="Times"/>
                <a:cs typeface="Times"/>
              </a:rPr>
              <a:t>now</a:t>
            </a:r>
            <a:r>
              <a:rPr lang="en-US" sz="4000" b="1" dirty="0">
                <a:latin typeface="Times"/>
                <a:cs typeface="Times"/>
              </a:rPr>
              <a:t> to appear in the </a:t>
            </a:r>
            <a:r>
              <a:rPr lang="en-US" sz="4000" b="1" dirty="0">
                <a:solidFill>
                  <a:srgbClr val="FF0000"/>
                </a:solidFill>
                <a:latin typeface="Times"/>
                <a:cs typeface="Times"/>
              </a:rPr>
              <a:t>presence of God for us</a:t>
            </a:r>
            <a:r>
              <a:rPr lang="en-US" sz="4000" b="1" dirty="0" smtClean="0">
                <a:latin typeface="Times"/>
                <a:cs typeface="Times"/>
              </a:rPr>
              <a:t>;  </a:t>
            </a:r>
            <a:r>
              <a:rPr lang="en-US" sz="4000" b="1" dirty="0" err="1" smtClean="0">
                <a:latin typeface="Times"/>
                <a:cs typeface="Times"/>
              </a:rPr>
              <a:t>Heb</a:t>
            </a:r>
            <a:r>
              <a:rPr lang="en-US" sz="4000" b="1" dirty="0" smtClean="0">
                <a:latin typeface="Times"/>
                <a:cs typeface="Times"/>
              </a:rPr>
              <a:t> 9:24</a:t>
            </a:r>
            <a:endParaRPr lang="en-US" sz="40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58494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96352"/>
          </a:xfrm>
        </p:spPr>
        <p:txBody>
          <a:bodyPr/>
          <a:lstStyle/>
          <a:p>
            <a:pPr algn="ctr"/>
            <a:r>
              <a:rPr lang="en-US" sz="4400" b="1" u="sng" dirty="0" smtClean="0"/>
              <a:t>Applications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337" y="1139252"/>
            <a:ext cx="6508377" cy="4760977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Do not allow </a:t>
            </a:r>
            <a:r>
              <a:rPr lang="en-US" sz="2400" b="1" dirty="0" smtClean="0"/>
              <a:t>this Easter to be just a day</a:t>
            </a:r>
            <a:endParaRPr lang="en-US" sz="2400" b="1" dirty="0" smtClean="0"/>
          </a:p>
          <a:p>
            <a:r>
              <a:rPr lang="en-US" sz="2400" b="1" dirty="0" smtClean="0"/>
              <a:t>Seek </a:t>
            </a:r>
            <a:r>
              <a:rPr lang="en-US" sz="2400" b="1" dirty="0" smtClean="0"/>
              <a:t>to be always in the sheaf</a:t>
            </a:r>
          </a:p>
          <a:p>
            <a:r>
              <a:rPr lang="en-US" sz="2400" b="1" dirty="0" smtClean="0"/>
              <a:t>See yourself always in the Presence  of the Father</a:t>
            </a:r>
            <a:endParaRPr lang="en-US" sz="2400" b="1" dirty="0" smtClean="0"/>
          </a:p>
          <a:p>
            <a:r>
              <a:rPr lang="en-US" sz="2400" b="1" dirty="0" smtClean="0"/>
              <a:t>As a  Father : </a:t>
            </a:r>
            <a:r>
              <a:rPr lang="en-US" sz="2400" b="1" dirty="0" smtClean="0"/>
              <a:t>lead your family to be in the sheaf</a:t>
            </a:r>
            <a:endParaRPr lang="en-US" sz="2400" b="1" dirty="0" smtClean="0"/>
          </a:p>
          <a:p>
            <a:r>
              <a:rPr lang="en-US" sz="2400" b="1" dirty="0" smtClean="0"/>
              <a:t>As A mother ; observe the ways of your household</a:t>
            </a:r>
          </a:p>
          <a:p>
            <a:r>
              <a:rPr lang="en-US" sz="2400" b="1" dirty="0" smtClean="0"/>
              <a:t>As </a:t>
            </a:r>
            <a:r>
              <a:rPr lang="en-US" sz="2400" b="1" dirty="0" smtClean="0"/>
              <a:t>a son/ Daughter : seek all means </a:t>
            </a:r>
            <a:r>
              <a:rPr lang="en-US" sz="2400" b="1" dirty="0" smtClean="0"/>
              <a:t>encourage each other to be in the sheaf</a:t>
            </a:r>
            <a:endParaRPr lang="en-US" sz="2400" b="1" dirty="0" smtClean="0"/>
          </a:p>
          <a:p>
            <a:r>
              <a:rPr lang="en-US" sz="2400" b="1" dirty="0" smtClean="0"/>
              <a:t>Present others to the sheaf</a:t>
            </a:r>
          </a:p>
          <a:p>
            <a:endParaRPr lang="en-US" sz="2400" b="1" dirty="0"/>
          </a:p>
        </p:txBody>
      </p:sp>
      <p:pic>
        <p:nvPicPr>
          <p:cNvPr id="1026" name="Picture 2" descr="http://t1.gstatic.com/images?q=tbn:ANd9GcRS0oA9jENkXTGfzwCtTe7roJaaPqHqGHmWXwb3pERx0HwXulAJq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1800" y="61912"/>
            <a:ext cx="2616902" cy="35357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102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52" y="342900"/>
            <a:ext cx="6508377" cy="1143000"/>
          </a:xfrm>
        </p:spPr>
        <p:txBody>
          <a:bodyPr/>
          <a:lstStyle/>
          <a:p>
            <a:pPr algn="ctr"/>
            <a:r>
              <a:rPr lang="en-US" b="1" dirty="0" err="1" smtClean="0"/>
              <a:t>Ἀ</a:t>
            </a:r>
            <a:r>
              <a:rPr lang="el-GR" b="1" dirty="0" smtClean="0"/>
              <a:t>νακεφαλαιόω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000" i="1" dirty="0" err="1" smtClean="0"/>
              <a:t>anakephalaioō</a:t>
            </a:r>
            <a:r>
              <a:rPr lang="en-US" sz="2000" i="1" dirty="0" smtClean="0"/>
              <a:t> G346</a:t>
            </a:r>
            <a:br>
              <a:rPr lang="en-US" sz="2000" i="1" dirty="0" smtClean="0"/>
            </a:br>
            <a:r>
              <a:rPr lang="en-US" sz="3200" b="1" i="1" u="sng" dirty="0" smtClean="0">
                <a:solidFill>
                  <a:srgbClr val="008000"/>
                </a:solidFill>
              </a:rPr>
              <a:t>To sum up Again</a:t>
            </a:r>
            <a:endParaRPr lang="en-US" sz="3200" b="1" u="sng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852" y="2057400"/>
            <a:ext cx="4287188" cy="45682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latin typeface="Times"/>
                <a:cs typeface="Times"/>
              </a:rPr>
              <a:t>	</a:t>
            </a:r>
            <a:r>
              <a:rPr lang="en-US" sz="3200" dirty="0" smtClean="0">
                <a:latin typeface="Times"/>
                <a:cs typeface="Times"/>
              </a:rPr>
              <a:t>That </a:t>
            </a:r>
            <a:r>
              <a:rPr lang="en-US" sz="3200" dirty="0">
                <a:latin typeface="Times"/>
                <a:cs typeface="Times"/>
              </a:rPr>
              <a:t>in the dispensation of the fullness of the times He might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gather together </a:t>
            </a:r>
            <a:r>
              <a:rPr lang="en-US" sz="3200" dirty="0">
                <a:latin typeface="Times"/>
                <a:cs typeface="Times"/>
              </a:rPr>
              <a:t>in </a:t>
            </a:r>
            <a:r>
              <a:rPr lang="en-US" sz="3200" b="1" dirty="0">
                <a:solidFill>
                  <a:srgbClr val="FF0000"/>
                </a:solidFill>
                <a:latin typeface="Times"/>
                <a:cs typeface="Times"/>
              </a:rPr>
              <a:t>one all </a:t>
            </a:r>
            <a:r>
              <a:rPr lang="en-US" sz="3200" dirty="0">
                <a:latin typeface="Times"/>
                <a:cs typeface="Times"/>
              </a:rPr>
              <a:t>things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in Christ</a:t>
            </a:r>
            <a:r>
              <a:rPr lang="en-US" sz="3200" dirty="0">
                <a:latin typeface="Times"/>
                <a:cs typeface="Times"/>
              </a:rPr>
              <a:t>, </a:t>
            </a:r>
            <a:r>
              <a:rPr lang="en-US" sz="3200" dirty="0" smtClean="0">
                <a:latin typeface="Times"/>
                <a:cs typeface="Times"/>
              </a:rPr>
              <a:t>both</a:t>
            </a:r>
            <a:r>
              <a:rPr lang="en-US" sz="3200" b="1" dirty="0">
                <a:latin typeface="Times"/>
                <a:cs typeface="Times"/>
              </a:rPr>
              <a:t> </a:t>
            </a:r>
            <a:r>
              <a:rPr lang="en-US" sz="3200" dirty="0" smtClean="0">
                <a:latin typeface="Times"/>
                <a:cs typeface="Times"/>
              </a:rPr>
              <a:t> </a:t>
            </a:r>
            <a:r>
              <a:rPr lang="en-US" sz="3200" dirty="0">
                <a:latin typeface="Times"/>
                <a:cs typeface="Times"/>
              </a:rPr>
              <a:t>which are in heaven and which are on earth—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in Him</a:t>
            </a:r>
            <a:r>
              <a:rPr lang="en-US" sz="3200" dirty="0" smtClean="0">
                <a:latin typeface="Times"/>
                <a:cs typeface="Times"/>
              </a:rPr>
              <a:t>. </a:t>
            </a:r>
            <a:r>
              <a:rPr lang="en-US" sz="3200" dirty="0" err="1" smtClean="0">
                <a:latin typeface="Times"/>
                <a:cs typeface="Times"/>
              </a:rPr>
              <a:t>Eph</a:t>
            </a:r>
            <a:r>
              <a:rPr lang="en-US" sz="3200" dirty="0" smtClean="0">
                <a:latin typeface="Times"/>
                <a:cs typeface="Times"/>
              </a:rPr>
              <a:t> 1:10</a:t>
            </a:r>
            <a:endParaRPr lang="en-US" sz="3200" dirty="0">
              <a:latin typeface="Times"/>
              <a:cs typeface="Times"/>
            </a:endParaRPr>
          </a:p>
        </p:txBody>
      </p:sp>
      <p:pic>
        <p:nvPicPr>
          <p:cNvPr id="7170" name="Picture 2" descr="http://t3.gstatic.com/images?q=tbn:ANd9GcTMHZt-imOujWohH8axGP9ZebQhHfpYNbo_DwrfdgPPcbE-w-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8137" y="2057400"/>
            <a:ext cx="4150184" cy="40136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156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 smtClean="0"/>
              <a:t>Recapitulation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76" y="2243384"/>
            <a:ext cx="8281612" cy="51392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The Logos become a man,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recapit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ulating</a:t>
            </a:r>
            <a:r>
              <a:rPr lang="en-US" sz="3200" b="1" u="sng" dirty="0" smtClean="0">
                <a:solidFill>
                  <a:srgbClr val="FF0000"/>
                </a:solidFill>
              </a:rPr>
              <a:t> all things in Himself.</a:t>
            </a:r>
            <a:r>
              <a:rPr lang="en-US" sz="3200" b="1" dirty="0" smtClean="0"/>
              <a:t> .. He takes the primacy to Himself and by </a:t>
            </a:r>
            <a:r>
              <a:rPr lang="en-US" sz="3200" b="1" u="sng" dirty="0" smtClean="0">
                <a:solidFill>
                  <a:srgbClr val="FF0000"/>
                </a:solidFill>
              </a:rPr>
              <a:t>making Himself the Head of the Church, He will draw all things to himself at the appointed time</a:t>
            </a:r>
            <a:r>
              <a:rPr lang="en-US" sz="2400" b="1" u="sng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r>
              <a:rPr lang="en-US" b="1" dirty="0" smtClean="0"/>
              <a:t>St </a:t>
            </a:r>
            <a:r>
              <a:rPr lang="en-US" b="1" dirty="0" err="1"/>
              <a:t>Irenaeus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000" dirty="0"/>
              <a:t>A H book III, 16:6</a:t>
            </a:r>
            <a:endParaRPr lang="en-US" sz="1000" b="1" u="sng" dirty="0" smtClean="0">
              <a:solidFill>
                <a:srgbClr val="800000"/>
              </a:solidFill>
            </a:endParaRPr>
          </a:p>
          <a:p>
            <a:pPr algn="ctr"/>
            <a:endParaRPr lang="en-US" sz="2400" b="1" u="sng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85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Jewish Spring Holidays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71" t="18195" r="42246" b="17846"/>
          <a:stretch/>
        </p:blipFill>
        <p:spPr>
          <a:xfrm>
            <a:off x="763510" y="1930851"/>
            <a:ext cx="6577786" cy="4553490"/>
          </a:xfrm>
        </p:spPr>
      </p:pic>
    </p:spTree>
    <p:extLst>
      <p:ext uri="{BB962C8B-B14F-4D97-AF65-F5344CB8AC3E}">
        <p14:creationId xmlns:p14="http://schemas.microsoft.com/office/powerpoint/2010/main" val="108520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560" y="914400"/>
            <a:ext cx="6508377" cy="1143000"/>
          </a:xfrm>
        </p:spPr>
        <p:txBody>
          <a:bodyPr/>
          <a:lstStyle/>
          <a:p>
            <a:pPr algn="ctr"/>
            <a:r>
              <a:rPr lang="en-US" sz="2400" b="1" u="sng" dirty="0"/>
              <a:t>Our Resurrection and Ascension with Christ As One Sheaf Presented to the </a:t>
            </a:r>
            <a:r>
              <a:rPr lang="en-US" sz="2400" b="1" u="sng" dirty="0" smtClean="0"/>
              <a:t>Father</a:t>
            </a:r>
            <a:br>
              <a:rPr lang="en-US" sz="2400" b="1" u="sng" dirty="0" smtClean="0"/>
            </a:br>
            <a:r>
              <a:rPr lang="en-US" sz="2400" b="1" i="1" u="sng" dirty="0">
                <a:solidFill>
                  <a:srgbClr val="0000FF"/>
                </a:solidFill>
              </a:rPr>
              <a:t>Glaphyra on Numbers </a:t>
            </a:r>
            <a:endParaRPr lang="en-US" sz="2400" b="1" u="sng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“</a:t>
            </a:r>
            <a:r>
              <a:rPr lang="en-US" sz="3600" b="1" i="1" dirty="0"/>
              <a:t>And he shall wave the sheaf before the Lord, that you may find acceptance; on the morrow after the First Day the Priest shall wave it” (Lev 23:11 LXX).</a:t>
            </a:r>
            <a:endParaRPr lang="en-US" sz="36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4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80071" cy="441771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Jesus Christ </a:t>
            </a:r>
            <a:r>
              <a:rPr lang="en-US" sz="4000" b="1" u="sng" dirty="0">
                <a:solidFill>
                  <a:srgbClr val="FF0000"/>
                </a:solidFill>
              </a:rPr>
              <a:t>is one</a:t>
            </a:r>
            <a:r>
              <a:rPr lang="en-US" sz="4000" b="1" dirty="0"/>
              <a:t>. But </a:t>
            </a:r>
            <a:r>
              <a:rPr lang="en-US" sz="4000" b="1" u="sng" dirty="0">
                <a:solidFill>
                  <a:srgbClr val="FF0000"/>
                </a:solidFill>
              </a:rPr>
              <a:t>like a sheaf he is considered to contain many within himself</a:t>
            </a:r>
            <a:r>
              <a:rPr lang="en-US" sz="4000" b="1" dirty="0"/>
              <a:t>. He is so because he </a:t>
            </a:r>
            <a:r>
              <a:rPr lang="en-US" sz="4000" b="1" u="sng" dirty="0">
                <a:solidFill>
                  <a:srgbClr val="FF0000"/>
                </a:solidFill>
              </a:rPr>
              <a:t>possesses within himself all believers in a spiritual </a:t>
            </a:r>
            <a:r>
              <a:rPr lang="en-US" sz="4000" b="1" u="sng" dirty="0" smtClean="0">
                <a:solidFill>
                  <a:srgbClr val="FF0000"/>
                </a:solidFill>
              </a:rPr>
              <a:t>union.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3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For this reason Blessed Paul writes that </a:t>
            </a:r>
            <a:r>
              <a:rPr lang="en-US" sz="4000" b="1" u="sng" dirty="0">
                <a:solidFill>
                  <a:srgbClr val="FF0000"/>
                </a:solidFill>
              </a:rPr>
              <a:t>we </a:t>
            </a:r>
            <a:r>
              <a:rPr lang="en-US" sz="4000" b="1" dirty="0"/>
              <a:t>have been </a:t>
            </a:r>
            <a:r>
              <a:rPr lang="en-US" sz="4000" b="1" u="sng" dirty="0">
                <a:solidFill>
                  <a:srgbClr val="FF0000"/>
                </a:solidFill>
              </a:rPr>
              <a:t>raised up with him</a:t>
            </a:r>
            <a:r>
              <a:rPr lang="en-US" sz="4000" b="1" dirty="0"/>
              <a:t>, and made to </a:t>
            </a:r>
            <a:r>
              <a:rPr lang="en-US" sz="4000" b="1" u="sng" dirty="0">
                <a:solidFill>
                  <a:srgbClr val="FF0000"/>
                </a:solidFill>
              </a:rPr>
              <a:t>sit with him in the heavenly places </a:t>
            </a:r>
            <a:r>
              <a:rPr lang="en-US" sz="4000" b="1" dirty="0"/>
              <a:t>(</a:t>
            </a:r>
            <a:r>
              <a:rPr lang="en-US" sz="4000" b="1" dirty="0" err="1"/>
              <a:t>Eph</a:t>
            </a:r>
            <a:r>
              <a:rPr lang="en-US" sz="4000" b="1" dirty="0"/>
              <a:t> 2:6). 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2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/>
              <a:t>Because when </a:t>
            </a:r>
            <a:r>
              <a:rPr lang="en-US" sz="4400" b="1" u="sng" dirty="0">
                <a:solidFill>
                  <a:srgbClr val="FF0000"/>
                </a:solidFill>
              </a:rPr>
              <a:t>he</a:t>
            </a:r>
            <a:r>
              <a:rPr lang="en-US" sz="3200" b="1" u="sng" dirty="0">
                <a:solidFill>
                  <a:srgbClr val="FF0000"/>
                </a:solidFill>
              </a:rPr>
              <a:t> became like us </a:t>
            </a:r>
            <a:r>
              <a:rPr lang="en-US" sz="4400" b="1" u="sng" dirty="0">
                <a:solidFill>
                  <a:srgbClr val="FF0000"/>
                </a:solidFill>
              </a:rPr>
              <a:t>we</a:t>
            </a:r>
            <a:r>
              <a:rPr lang="en-US" sz="3200" b="1" u="sng" dirty="0"/>
              <a:t> </a:t>
            </a:r>
            <a:r>
              <a:rPr lang="en-US" sz="3200" b="1" u="sng" dirty="0">
                <a:solidFill>
                  <a:srgbClr val="FF0000"/>
                </a:solidFill>
              </a:rPr>
              <a:t>became with him </a:t>
            </a:r>
            <a:r>
              <a:rPr lang="en-US" sz="3200" b="1" dirty="0"/>
              <a:t>“</a:t>
            </a:r>
            <a:r>
              <a:rPr lang="en-US" sz="3200" b="1" i="1" dirty="0"/>
              <a:t>members of the same body</a:t>
            </a:r>
            <a:r>
              <a:rPr lang="en-US" sz="3200" b="1" dirty="0"/>
              <a:t>” (</a:t>
            </a:r>
            <a:r>
              <a:rPr lang="en-US" sz="3200" b="1" dirty="0" err="1"/>
              <a:t>Eph</a:t>
            </a:r>
            <a:r>
              <a:rPr lang="en-US" sz="3200" b="1" dirty="0"/>
              <a:t> 3:6). </a:t>
            </a:r>
            <a:r>
              <a:rPr lang="en-US" sz="3200" b="1" u="sng" dirty="0">
                <a:solidFill>
                  <a:srgbClr val="FF0000"/>
                </a:solidFill>
              </a:rPr>
              <a:t>We have become rich by union with him through his body</a:t>
            </a:r>
            <a:r>
              <a:rPr lang="en-US" sz="3200" b="1" dirty="0"/>
              <a:t>. Thus we say that </a:t>
            </a:r>
            <a:r>
              <a:rPr lang="en-US" sz="3200" b="1" u="sng" dirty="0">
                <a:solidFill>
                  <a:srgbClr val="FF0000"/>
                </a:solidFill>
              </a:rPr>
              <a:t>we are all in </a:t>
            </a:r>
            <a:r>
              <a:rPr lang="en-US" sz="3200" b="1" u="sng" dirty="0" smtClean="0">
                <a:solidFill>
                  <a:srgbClr val="FF0000"/>
                </a:solidFill>
              </a:rPr>
              <a:t>him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15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46" y="2092818"/>
            <a:ext cx="8171432" cy="4435111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He says that the sheaf should be waved in </a:t>
            </a:r>
            <a:r>
              <a:rPr lang="en-US" sz="3600" b="1" u="sng" dirty="0">
                <a:solidFill>
                  <a:srgbClr val="FF0000"/>
                </a:solidFill>
              </a:rPr>
              <a:t>the morrow of the first day</a:t>
            </a:r>
            <a:r>
              <a:rPr lang="en-US" sz="3600" b="1" dirty="0"/>
              <a:t> [of unleavened bread], that is, on the third day [after the Passover]. </a:t>
            </a:r>
            <a:r>
              <a:rPr lang="en-US" sz="3600" b="1" u="sng" dirty="0">
                <a:solidFill>
                  <a:srgbClr val="FF0000"/>
                </a:solidFill>
              </a:rPr>
              <a:t>For Christ arose from the dead on the third day</a:t>
            </a:r>
            <a:r>
              <a:rPr lang="en-US" sz="3600" b="1" dirty="0"/>
              <a:t>, on </a:t>
            </a:r>
            <a:r>
              <a:rPr lang="en-US" sz="3600" b="1" dirty="0">
                <a:solidFill>
                  <a:srgbClr val="FF0000"/>
                </a:solidFill>
              </a:rPr>
              <a:t>which he also entered into </a:t>
            </a:r>
            <a:r>
              <a:rPr lang="en-US" sz="3600" b="1" dirty="0" smtClean="0">
                <a:solidFill>
                  <a:srgbClr val="FF0000"/>
                </a:solidFill>
              </a:rPr>
              <a:t>heaven</a:t>
            </a:r>
            <a:r>
              <a:rPr lang="en-US" sz="3600" b="1" dirty="0" smtClean="0"/>
              <a:t>….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465" y="432106"/>
            <a:ext cx="1078037" cy="132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531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81</TotalTime>
  <Words>418</Words>
  <Application>Microsoft Macintosh PowerPoint</Application>
  <PresentationFormat>On-screen Show (4:3)</PresentationFormat>
  <Paragraphs>26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Resurrection One Sheaf Presented to the Father</vt:lpstr>
      <vt:lpstr>Ἀνακεφαλαιόω  anakephalaioō G346 To sum up Again</vt:lpstr>
      <vt:lpstr>Recapitulation </vt:lpstr>
      <vt:lpstr>Jewish Spring Holidays</vt:lpstr>
      <vt:lpstr>Our Resurrection and Ascension with Christ As One Sheaf Presented to the Father Glaphyra on Numbers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Everlasting Now</vt:lpstr>
      <vt:lpstr>Applications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7</cp:revision>
  <dcterms:created xsi:type="dcterms:W3CDTF">2014-04-19T13:15:27Z</dcterms:created>
  <dcterms:modified xsi:type="dcterms:W3CDTF">2014-04-19T14:37:04Z</dcterms:modified>
</cp:coreProperties>
</file>