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7" r:id="rId4"/>
    <p:sldId id="261" r:id="rId5"/>
    <p:sldId id="265" r:id="rId6"/>
    <p:sldId id="262" r:id="rId7"/>
    <p:sldId id="263" r:id="rId8"/>
    <p:sldId id="266" r:id="rId9"/>
    <p:sldId id="264" r:id="rId10"/>
    <p:sldId id="260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23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21/02/2015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05" y="4423122"/>
            <a:ext cx="8889628" cy="10486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Restore me (1) </a:t>
            </a:r>
            <a:br>
              <a:rPr lang="en-US" dirty="0" smtClean="0"/>
            </a:br>
            <a:r>
              <a:rPr lang="en-US" dirty="0"/>
              <a:t>Set </a:t>
            </a:r>
            <a:r>
              <a:rPr lang="en-US" dirty="0" smtClean="0"/>
              <a:t>my Mind </a:t>
            </a:r>
            <a:r>
              <a:rPr lang="en-US" dirty="0"/>
              <a:t>on </a:t>
            </a:r>
            <a:r>
              <a:rPr lang="en-US" dirty="0" smtClean="0"/>
              <a:t>Things Above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0133" y="5512477"/>
            <a:ext cx="5458968" cy="62179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Treasures’ Sunday – Great Lent 2015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934" y="354563"/>
            <a:ext cx="3714394" cy="377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067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(St. Basil the Great</a:t>
            </a:r>
            <a:r>
              <a:rPr lang="en-US" b="1" u="sng" dirty="0" smtClean="0"/>
              <a:t>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825870" cy="4323086"/>
          </a:xfrm>
        </p:spPr>
        <p:txBody>
          <a:bodyPr>
            <a:normAutofit fontScale="92500" lnSpcReduction="10000"/>
          </a:bodyPr>
          <a:lstStyle/>
          <a:p>
            <a:pPr lvl="0" algn="ctr"/>
            <a:r>
              <a:rPr lang="en-US" sz="2800" dirty="0"/>
              <a:t>Being called for more exalted and honorable interests: “</a:t>
            </a:r>
            <a:r>
              <a:rPr lang="en-US" sz="2800" i="1" dirty="0"/>
              <a:t>things which are above, where Christ is sitting …” </a:t>
            </a:r>
            <a:r>
              <a:rPr lang="en-US" sz="2800" dirty="0" smtClean="0"/>
              <a:t>, </a:t>
            </a:r>
            <a:r>
              <a:rPr lang="en-US" sz="2800" b="1" u="sng" dirty="0">
                <a:solidFill>
                  <a:srgbClr val="FF0000"/>
                </a:solidFill>
              </a:rPr>
              <a:t>Raise yourselves above the level of the earthly things</a:t>
            </a:r>
            <a:r>
              <a:rPr lang="en-US" sz="2800" dirty="0"/>
              <a:t>; Holdfast to your citizenship in heaven, </a:t>
            </a:r>
            <a:r>
              <a:rPr lang="en-US" sz="2800" b="1" u="sng" dirty="0">
                <a:solidFill>
                  <a:srgbClr val="FF0000"/>
                </a:solidFill>
              </a:rPr>
              <a:t>for your true home is the heavenly Jerusalem </a:t>
            </a:r>
            <a:r>
              <a:rPr lang="en-US" sz="2800" dirty="0"/>
              <a:t>(Philippians 3: 20), and your fellow citizens are “</a:t>
            </a:r>
            <a:r>
              <a:rPr lang="en-US" sz="2800" i="1" dirty="0"/>
              <a:t>the firstborn who are registered in heaven” </a:t>
            </a:r>
            <a:r>
              <a:rPr lang="en-US" sz="2800" dirty="0"/>
              <a:t>(Hebrew 12: 23)</a:t>
            </a:r>
            <a:r>
              <a:rPr lang="en-US" sz="2800" baseline="30000" dirty="0"/>
              <a:t> </a:t>
            </a:r>
            <a:r>
              <a:rPr lang="en-US" sz="2800" dirty="0"/>
              <a:t>.</a:t>
            </a:r>
            <a:endParaRPr lang="en-GB" sz="2800" dirty="0"/>
          </a:p>
          <a:p>
            <a:pPr marL="0" indent="0" algn="ctr" hangingPunct="0">
              <a:buNone/>
            </a:pPr>
            <a:r>
              <a:rPr lang="en-US" i="1" dirty="0" err="1" smtClean="0"/>
              <a:t>Hexmarion</a:t>
            </a:r>
            <a:r>
              <a:rPr lang="en-US" i="1" dirty="0"/>
              <a:t>, </a:t>
            </a:r>
            <a:r>
              <a:rPr lang="en-US" i="1" dirty="0" err="1"/>
              <a:t>Hom</a:t>
            </a:r>
            <a:r>
              <a:rPr lang="en-US" i="1" dirty="0"/>
              <a:t>. 9: 2.</a:t>
            </a:r>
            <a:endParaRPr lang="en-GB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139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Exercise 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Find out who is master , pray and fast for having the one true master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Catch you worry: reject it in your prayers and sanctify this week to conquer it.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Find out the whole direction of life is it towards things above or still on earthly things?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9214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Points to be </a:t>
            </a:r>
            <a:r>
              <a:rPr lang="en-US" b="1" u="sng" dirty="0" err="1" smtClean="0"/>
              <a:t>coverd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sz="3200" b="1" dirty="0" smtClean="0"/>
              <a:t>  Treasures </a:t>
            </a:r>
            <a:r>
              <a:rPr lang="en-US" sz="3200" b="1" dirty="0"/>
              <a:t>in </a:t>
            </a:r>
            <a:r>
              <a:rPr lang="en-US" sz="3200" b="1" dirty="0" smtClean="0"/>
              <a:t>Heaven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3200" b="1" dirty="0" smtClean="0"/>
              <a:t>  Full </a:t>
            </a:r>
            <a:r>
              <a:rPr lang="en-US" sz="3200" b="1" dirty="0"/>
              <a:t>of </a:t>
            </a:r>
            <a:r>
              <a:rPr lang="en-US" sz="3200" b="1" dirty="0" smtClean="0"/>
              <a:t>Light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3200" b="1" dirty="0" smtClean="0"/>
              <a:t>  One </a:t>
            </a:r>
            <a:r>
              <a:rPr lang="en-US" sz="3200" b="1" dirty="0"/>
              <a:t>True </a:t>
            </a:r>
            <a:r>
              <a:rPr lang="en-US" sz="3200" b="1" dirty="0" smtClean="0"/>
              <a:t>master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3200" b="1" dirty="0"/>
              <a:t> Do not worry</a:t>
            </a:r>
            <a:endParaRPr lang="en-US" sz="3200" b="1" dirty="0" smtClean="0"/>
          </a:p>
          <a:p>
            <a:pPr marL="457200" indent="-457200">
              <a:buFont typeface="+mj-lt"/>
              <a:buAutoNum type="arabicParenR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1433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u="sng" dirty="0" smtClean="0"/>
              <a:t>Restore me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“I have surely heard Ephraim bemoaning himself</a:t>
            </a:r>
            <a:r>
              <a:rPr lang="en-US" sz="3600" dirty="0" smtClean="0"/>
              <a:t>: ‘</a:t>
            </a:r>
            <a:r>
              <a:rPr lang="en-US" sz="3600" dirty="0"/>
              <a:t>You have chastised me, and I was chastised</a:t>
            </a:r>
            <a:r>
              <a:rPr lang="en-US" sz="3600" dirty="0" smtClean="0"/>
              <a:t>, Like </a:t>
            </a:r>
            <a:r>
              <a:rPr lang="en-US" sz="3600" dirty="0"/>
              <a:t>an untrained bull</a:t>
            </a:r>
            <a:r>
              <a:rPr lang="en-US" sz="3600" dirty="0" smtClean="0"/>
              <a:t>; </a:t>
            </a:r>
            <a:r>
              <a:rPr lang="en-US" sz="3600" b="1" u="sng" dirty="0" smtClean="0">
                <a:solidFill>
                  <a:srgbClr val="FF0000"/>
                </a:solidFill>
              </a:rPr>
              <a:t>Restore </a:t>
            </a:r>
            <a:r>
              <a:rPr lang="en-US" sz="3600" b="1" u="sng" dirty="0">
                <a:solidFill>
                  <a:srgbClr val="FF0000"/>
                </a:solidFill>
              </a:rPr>
              <a:t>me, and I will return</a:t>
            </a:r>
            <a:r>
              <a:rPr lang="en-US" sz="3600" dirty="0" smtClean="0"/>
              <a:t>, For </a:t>
            </a:r>
            <a:r>
              <a:rPr lang="en-US" sz="3600" dirty="0"/>
              <a:t>You </a:t>
            </a:r>
            <a:r>
              <a:rPr lang="en-US" sz="3600" i="1" dirty="0"/>
              <a:t>are</a:t>
            </a:r>
            <a:r>
              <a:rPr lang="en-US" sz="3600" dirty="0"/>
              <a:t> the Lord my God</a:t>
            </a:r>
            <a:r>
              <a:rPr lang="en-US" sz="3600" dirty="0" smtClean="0"/>
              <a:t>. </a:t>
            </a:r>
            <a:r>
              <a:rPr lang="en-US" sz="3600" dirty="0" err="1" smtClean="0"/>
              <a:t>Jer</a:t>
            </a:r>
            <a:r>
              <a:rPr lang="en-US" sz="3600" dirty="0" smtClean="0"/>
              <a:t> 31:18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6380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1. Treasures in Heaven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055378" cy="444548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19 </a:t>
            </a:r>
            <a:r>
              <a:rPr lang="en-US" sz="2800" dirty="0"/>
              <a:t>“Do not lay up for yourselves treasures on earth, where moth and rust destroy and where thieves break in and steal; </a:t>
            </a:r>
            <a:r>
              <a:rPr lang="en-US" sz="2800" b="1" dirty="0"/>
              <a:t>20 </a:t>
            </a:r>
            <a:r>
              <a:rPr lang="en-US" sz="2800" b="1" u="sng" dirty="0">
                <a:solidFill>
                  <a:srgbClr val="FF0000"/>
                </a:solidFill>
              </a:rPr>
              <a:t>but lay up for yourselves treasures in heaven, </a:t>
            </a:r>
            <a:r>
              <a:rPr lang="en-US" sz="2800" dirty="0"/>
              <a:t>where neither moth nor rust destroys and where thieves do not break in and steal. </a:t>
            </a:r>
            <a:r>
              <a:rPr lang="en-US" sz="2800" b="1" dirty="0"/>
              <a:t>21 </a:t>
            </a:r>
            <a:r>
              <a:rPr lang="en-US" sz="2800" dirty="0"/>
              <a:t>For where your treasure is, there your heart will be also</a:t>
            </a:r>
            <a:r>
              <a:rPr lang="en-US" sz="2800" dirty="0" smtClean="0"/>
              <a:t>. Matt 6:19-21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9224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u="sng" dirty="0"/>
              <a:t>Father </a:t>
            </a:r>
            <a:r>
              <a:rPr lang="en-US" sz="4400" b="1" u="sng" dirty="0" err="1" smtClean="0"/>
              <a:t>Afrahat</a:t>
            </a:r>
            <a:endParaRPr lang="en-US" sz="4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963575" cy="4200690"/>
          </a:xfrm>
        </p:spPr>
        <p:txBody>
          <a:bodyPr>
            <a:normAutofit fontScale="92500" lnSpcReduction="20000"/>
          </a:bodyPr>
          <a:lstStyle/>
          <a:p>
            <a:pPr lvl="0" algn="ctr"/>
            <a:r>
              <a:rPr lang="en-US" sz="3000" b="1" dirty="0"/>
              <a:t>Let us “</a:t>
            </a:r>
            <a:r>
              <a:rPr lang="en-US" sz="3000" b="1" i="1" dirty="0"/>
              <a:t>seek first the kingdom of God and His righteousness” </a:t>
            </a:r>
            <a:r>
              <a:rPr lang="en-US" sz="3000" b="1" dirty="0"/>
              <a:t>(Matthew 6: 33). …. </a:t>
            </a:r>
            <a:r>
              <a:rPr lang="en-US" sz="3000" b="1" u="sng" dirty="0">
                <a:solidFill>
                  <a:srgbClr val="FF0000"/>
                </a:solidFill>
              </a:rPr>
              <a:t>Let us meditate in the heavenly places, where Christ ascended.</a:t>
            </a:r>
            <a:r>
              <a:rPr lang="en-US" sz="3000" b="1" dirty="0"/>
              <a:t> …. But let us first forsake the world which is not ours; to reach the place to which we are invited. …. </a:t>
            </a:r>
            <a:r>
              <a:rPr lang="en-US" sz="3000" b="1" u="sng" dirty="0">
                <a:solidFill>
                  <a:srgbClr val="FF0000"/>
                </a:solidFill>
              </a:rPr>
              <a:t>Let us lift up our eyes high, to behold the splendor proclaimed</a:t>
            </a:r>
            <a:r>
              <a:rPr lang="en-US" sz="3000" b="1" dirty="0"/>
              <a:t>. …. Let us spread our wings like angels, to behold the holy body laid there.</a:t>
            </a:r>
            <a:endParaRPr lang="en-GB" sz="3000" b="1" dirty="0"/>
          </a:p>
          <a:p>
            <a:pPr algn="ctr"/>
            <a:r>
              <a:rPr lang="en-US" sz="1100" i="1" dirty="0" smtClean="0"/>
              <a:t>Demonstrations </a:t>
            </a:r>
            <a:r>
              <a:rPr lang="en-US" sz="1100" i="1" dirty="0"/>
              <a:t>6 on Monks, 1.</a:t>
            </a:r>
            <a:endParaRPr lang="en-GB" sz="11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34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u="sng" dirty="0" smtClean="0"/>
              <a:t>2. Full of Light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3200" b="1" dirty="0"/>
              <a:t>22 “The lamp of the body is the eye. </a:t>
            </a:r>
            <a:r>
              <a:rPr lang="en-US" sz="3200" b="1" u="sng" dirty="0">
                <a:solidFill>
                  <a:srgbClr val="FF0000"/>
                </a:solidFill>
              </a:rPr>
              <a:t>If therefore your eye is good, your whole body will be full of light</a:t>
            </a:r>
            <a:r>
              <a:rPr lang="en-US" sz="3200" b="1" dirty="0"/>
              <a:t>. 23 But if your eye is bad, your whole body will be full of darkness. </a:t>
            </a:r>
            <a:r>
              <a:rPr lang="en-US" sz="3200" b="1" u="sng" dirty="0">
                <a:solidFill>
                  <a:srgbClr val="FF0000"/>
                </a:solidFill>
              </a:rPr>
              <a:t>If therefore the light that is in you is darkness</a:t>
            </a:r>
            <a:r>
              <a:rPr lang="en-US" sz="3200" b="1" dirty="0"/>
              <a:t>, how great </a:t>
            </a:r>
            <a:r>
              <a:rPr lang="en-US" sz="3200" b="1" i="1" dirty="0"/>
              <a:t>is</a:t>
            </a:r>
            <a:r>
              <a:rPr lang="en-US" sz="3200" b="1" dirty="0"/>
              <a:t> that darkness</a:t>
            </a:r>
            <a:r>
              <a:rPr lang="en-US" sz="3200" b="1" dirty="0" smtClean="0"/>
              <a:t>! Matt 6:22,23</a:t>
            </a:r>
            <a:endParaRPr lang="en-US" sz="3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252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3. One True master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/>
              <a:t>24 “No one can serve two masters; for either he will hate the one and love the other, </a:t>
            </a:r>
            <a:r>
              <a:rPr lang="en-US" sz="3600" b="1" u="sng" dirty="0">
                <a:solidFill>
                  <a:srgbClr val="FF0000"/>
                </a:solidFill>
              </a:rPr>
              <a:t>or else he will be loyal to the one and despise the other</a:t>
            </a:r>
            <a:r>
              <a:rPr lang="en-US" sz="3600" b="1" dirty="0"/>
              <a:t>. You cannot serve God and mammon</a:t>
            </a:r>
            <a:r>
              <a:rPr lang="en-US" sz="3600" b="1" dirty="0" smtClean="0"/>
              <a:t>. Matt 6:24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67888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(St. Ambrose</a:t>
            </a:r>
            <a:r>
              <a:rPr lang="en-US" b="1" u="sng" dirty="0" smtClean="0"/>
              <a:t>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3600" b="1" dirty="0"/>
              <a:t>We have been risen with Christ, </a:t>
            </a:r>
            <a:r>
              <a:rPr lang="en-US" sz="3600" b="1" u="sng" dirty="0">
                <a:solidFill>
                  <a:srgbClr val="FF0000"/>
                </a:solidFill>
              </a:rPr>
              <a:t>Let us then live in Him</a:t>
            </a:r>
            <a:r>
              <a:rPr lang="en-US" sz="3600" b="1" dirty="0"/>
              <a:t>, and ascend with Him, </a:t>
            </a:r>
            <a:r>
              <a:rPr lang="en-US" sz="3600" b="1" u="sng" dirty="0">
                <a:solidFill>
                  <a:srgbClr val="FF0000"/>
                </a:solidFill>
              </a:rPr>
              <a:t>so that the serpent would not find our heal to sting on earth</a:t>
            </a:r>
            <a:r>
              <a:rPr lang="en-US" sz="3600" b="1" dirty="0"/>
              <a:t>.</a:t>
            </a:r>
            <a:endParaRPr lang="en-GB" sz="3600" b="1" dirty="0"/>
          </a:p>
          <a:p>
            <a:pPr marL="0" indent="0" algn="ctr" hangingPunct="0">
              <a:buNone/>
            </a:pPr>
            <a:r>
              <a:rPr lang="en-US" sz="1400" i="1" dirty="0" smtClean="0"/>
              <a:t>Escape </a:t>
            </a:r>
            <a:r>
              <a:rPr lang="en-US" sz="1400" i="1" dirty="0"/>
              <a:t>from the World 7: 44.</a:t>
            </a:r>
            <a:endParaRPr lang="en-GB" sz="14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392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4. Do not worry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483794" cy="4353685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“</a:t>
            </a:r>
            <a:r>
              <a:rPr lang="en-US" sz="3200" dirty="0"/>
              <a:t>Therefore I say to you, </a:t>
            </a:r>
            <a:r>
              <a:rPr lang="en-US" sz="3200" b="1" u="sng" dirty="0">
                <a:solidFill>
                  <a:srgbClr val="FF0000"/>
                </a:solidFill>
              </a:rPr>
              <a:t>do not worry about your </a:t>
            </a:r>
            <a:r>
              <a:rPr lang="en-US" sz="3200" b="1" u="sng" dirty="0" smtClean="0">
                <a:solidFill>
                  <a:srgbClr val="FF0000"/>
                </a:solidFill>
              </a:rPr>
              <a:t>life</a:t>
            </a:r>
            <a:r>
              <a:rPr lang="en-US" sz="3200" dirty="0" smtClean="0"/>
              <a:t> …..</a:t>
            </a:r>
            <a:r>
              <a:rPr lang="en-US" sz="3200" dirty="0"/>
              <a:t> “Therefore </a:t>
            </a:r>
            <a:r>
              <a:rPr lang="en-US" sz="3200" b="1" u="sng" dirty="0">
                <a:solidFill>
                  <a:srgbClr val="FF0000"/>
                </a:solidFill>
              </a:rPr>
              <a:t>do not worry, saying</a:t>
            </a:r>
            <a:r>
              <a:rPr lang="en-US" sz="3200" dirty="0"/>
              <a:t>, ‘What shall we eat?’ or ‘What shall we drink?’ or ‘What shall we wear?’ </a:t>
            </a:r>
            <a:r>
              <a:rPr lang="en-US" sz="3200" dirty="0" smtClean="0"/>
              <a:t>…</a:t>
            </a:r>
            <a:r>
              <a:rPr lang="en-US" sz="3200" b="1" u="sng" dirty="0">
                <a:solidFill>
                  <a:srgbClr val="FF0000"/>
                </a:solidFill>
              </a:rPr>
              <a:t>Therefore do not worry about tomorrow</a:t>
            </a:r>
            <a:r>
              <a:rPr lang="en-US" sz="3200" dirty="0"/>
              <a:t>, for tomorrow will worry about its own things. Sufficient for the day </a:t>
            </a:r>
            <a:r>
              <a:rPr lang="en-US" sz="3200" i="1" dirty="0"/>
              <a:t>is</a:t>
            </a:r>
            <a:r>
              <a:rPr lang="en-US" sz="3200" dirty="0"/>
              <a:t> its own </a:t>
            </a:r>
            <a:r>
              <a:rPr lang="en-US" sz="3200" dirty="0" smtClean="0"/>
              <a:t>trouble. Matt 6: 25,28,34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75439019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511</TotalTime>
  <Words>468</Words>
  <Application>Microsoft Macintosh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Plaza</vt:lpstr>
      <vt:lpstr>Restore me (1)  Set my Mind on Things Above</vt:lpstr>
      <vt:lpstr>Points to be coverd</vt:lpstr>
      <vt:lpstr>Restore me</vt:lpstr>
      <vt:lpstr>1. Treasures in Heaven</vt:lpstr>
      <vt:lpstr>Father Afrahat</vt:lpstr>
      <vt:lpstr>2. Full of Light</vt:lpstr>
      <vt:lpstr>3. One True master</vt:lpstr>
      <vt:lpstr>(St. Ambrose)</vt:lpstr>
      <vt:lpstr>4. Do not worry</vt:lpstr>
      <vt:lpstr>(St. Basil the Great)</vt:lpstr>
      <vt:lpstr>Exercise 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me (1)  Set my mind on things above,</dc:title>
  <dc:creator>Father Mark Aziz</dc:creator>
  <cp:lastModifiedBy>Father Mark Aziz</cp:lastModifiedBy>
  <cp:revision>7</cp:revision>
  <dcterms:created xsi:type="dcterms:W3CDTF">2015-02-21T11:26:10Z</dcterms:created>
  <dcterms:modified xsi:type="dcterms:W3CDTF">2015-02-21T19:57:54Z</dcterms:modified>
</cp:coreProperties>
</file>