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8" r:id="rId21"/>
    <p:sldId id="276" r:id="rId22"/>
    <p:sldId id="274" r:id="rId23"/>
    <p:sldId id="275" r:id="rId24"/>
    <p:sldId id="27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44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721958-1E11-4DA7-982F-B12C34D417B4}"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173288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21958-1E11-4DA7-982F-B12C34D417B4}"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3216428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21958-1E11-4DA7-982F-B12C34D417B4}"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3198484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21958-1E11-4DA7-982F-B12C34D417B4}"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191065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721958-1E11-4DA7-982F-B12C34D417B4}" type="datetimeFigureOut">
              <a:rPr lang="en-US" smtClean="0"/>
              <a:t>10/21/17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347099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721958-1E11-4DA7-982F-B12C34D417B4}" type="datetimeFigureOut">
              <a:rPr lang="en-US" smtClean="0"/>
              <a:t>10/21/17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4590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721958-1E11-4DA7-982F-B12C34D417B4}" type="datetimeFigureOut">
              <a:rPr lang="en-US" smtClean="0"/>
              <a:t>10/21/17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425181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721958-1E11-4DA7-982F-B12C34D417B4}" type="datetimeFigureOut">
              <a:rPr lang="en-US" smtClean="0"/>
              <a:t>10/21/17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4030851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21958-1E11-4DA7-982F-B12C34D417B4}" type="datetimeFigureOut">
              <a:rPr lang="en-US" smtClean="0"/>
              <a:t>10/21/17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317810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721958-1E11-4DA7-982F-B12C34D417B4}" type="datetimeFigureOut">
              <a:rPr lang="en-US" smtClean="0"/>
              <a:t>10/21/17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366432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721958-1E11-4DA7-982F-B12C34D417B4}" type="datetimeFigureOut">
              <a:rPr lang="en-US" smtClean="0"/>
              <a:t>10/21/17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250C9-1EB4-4FC5-9FD7-BE8D1F351783}" type="slidenum">
              <a:rPr lang="en-US" smtClean="0"/>
              <a:t>‹#›</a:t>
            </a:fld>
            <a:endParaRPr lang="en-US"/>
          </a:p>
        </p:txBody>
      </p:sp>
    </p:spTree>
    <p:extLst>
      <p:ext uri="{BB962C8B-B14F-4D97-AF65-F5344CB8AC3E}">
        <p14:creationId xmlns:p14="http://schemas.microsoft.com/office/powerpoint/2010/main" val="3888915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21958-1E11-4DA7-982F-B12C34D417B4}" type="datetimeFigureOut">
              <a:rPr lang="en-US" smtClean="0"/>
              <a:t>10/21/17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250C9-1EB4-4FC5-9FD7-BE8D1F351783}" type="slidenum">
              <a:rPr lang="en-US" smtClean="0"/>
              <a:t>‹#›</a:t>
            </a:fld>
            <a:endParaRPr lang="en-US"/>
          </a:p>
        </p:txBody>
      </p:sp>
    </p:spTree>
    <p:extLst>
      <p:ext uri="{BB962C8B-B14F-4D97-AF65-F5344CB8AC3E}">
        <p14:creationId xmlns:p14="http://schemas.microsoft.com/office/powerpoint/2010/main" val="346540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1286" y="181568"/>
            <a:ext cx="9144000" cy="1245304"/>
          </a:xfrm>
        </p:spPr>
        <p:txBody>
          <a:bodyPr/>
          <a:lstStyle/>
          <a:p>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Bonding with Others</a:t>
            </a:r>
            <a:endPar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60535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elationship was broken at the creation</a:t>
            </a:r>
            <a:endParaRPr lang="en-US" dirty="0"/>
          </a:p>
        </p:txBody>
      </p:sp>
      <p:sp>
        <p:nvSpPr>
          <p:cNvPr id="3" name="Content Placeholder 2"/>
          <p:cNvSpPr>
            <a:spLocks noGrp="1"/>
          </p:cNvSpPr>
          <p:nvPr>
            <p:ph idx="1"/>
          </p:nvPr>
        </p:nvSpPr>
        <p:spPr/>
        <p:txBody>
          <a:bodyPr>
            <a:normAutofit/>
          </a:bodyPr>
          <a:lstStyle/>
          <a:p>
            <a:pPr algn="ctr"/>
            <a:r>
              <a:rPr lang="en-US" sz="3600" b="1" dirty="0"/>
              <a:t>Where </a:t>
            </a:r>
            <a:r>
              <a:rPr lang="en-US" sz="3600" b="1" u="sng" dirty="0"/>
              <a:t>perfect love </a:t>
            </a:r>
            <a:r>
              <a:rPr lang="en-US" sz="3600" b="1" dirty="0"/>
              <a:t>had been, </a:t>
            </a:r>
            <a:r>
              <a:rPr lang="en-US" sz="3600" b="1" u="sng" dirty="0"/>
              <a:t>isolation</a:t>
            </a:r>
            <a:r>
              <a:rPr lang="en-US" sz="3600" b="1" dirty="0"/>
              <a:t> and hatred came</a:t>
            </a:r>
            <a:r>
              <a:rPr lang="en-US" sz="3600" dirty="0"/>
              <a:t> </a:t>
            </a:r>
          </a:p>
        </p:txBody>
      </p:sp>
    </p:spTree>
    <p:extLst>
      <p:ext uri="{BB962C8B-B14F-4D97-AF65-F5344CB8AC3E}">
        <p14:creationId xmlns:p14="http://schemas.microsoft.com/office/powerpoint/2010/main" val="1785130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Emotional Object Constancy</a:t>
            </a:r>
            <a:endParaRPr lang="en-US" dirty="0"/>
          </a:p>
        </p:txBody>
      </p:sp>
      <p:pic>
        <p:nvPicPr>
          <p:cNvPr id="4" name="Content Placeholder 3"/>
          <p:cNvPicPr>
            <a:picLocks noGrp="1" noChangeAspect="1"/>
          </p:cNvPicPr>
          <p:nvPr>
            <p:ph idx="1"/>
          </p:nvPr>
        </p:nvPicPr>
        <p:blipFill rotWithShape="1">
          <a:blip r:embed="rId2"/>
          <a:srcRect l="-640" r="-490"/>
          <a:stretch/>
        </p:blipFill>
        <p:spPr>
          <a:xfrm>
            <a:off x="2226348" y="1825624"/>
            <a:ext cx="7823576" cy="4650177"/>
          </a:xfrm>
        </p:spPr>
      </p:pic>
    </p:spTree>
    <p:extLst>
      <p:ext uri="{BB962C8B-B14F-4D97-AF65-F5344CB8AC3E}">
        <p14:creationId xmlns:p14="http://schemas.microsoft.com/office/powerpoint/2010/main" val="316248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 John 4:20</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3600" dirty="0" smtClean="0"/>
          </a:p>
          <a:p>
            <a:pPr marL="0" indent="0" algn="ctr">
              <a:buNone/>
            </a:pPr>
            <a:r>
              <a:rPr lang="en-US" sz="3600" dirty="0" smtClean="0"/>
              <a:t>“</a:t>
            </a:r>
            <a:r>
              <a:rPr lang="en-US" sz="3600" dirty="0"/>
              <a:t>For anyone who does not love his brother, whom he has seen, cannot love God, whom he has not </a:t>
            </a:r>
            <a:r>
              <a:rPr lang="en-US" sz="3600" dirty="0" smtClean="0"/>
              <a:t>seen.”</a:t>
            </a:r>
            <a:endParaRPr lang="en-US" sz="3600" dirty="0"/>
          </a:p>
        </p:txBody>
      </p:sp>
    </p:spTree>
    <p:extLst>
      <p:ext uri="{BB962C8B-B14F-4D97-AF65-F5344CB8AC3E}">
        <p14:creationId xmlns:p14="http://schemas.microsoft.com/office/powerpoint/2010/main" val="170497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sng" dirty="0" smtClean="0"/>
              <a:t/>
            </a:r>
            <a:br>
              <a:rPr lang="en-US" b="1" u="sng" dirty="0" smtClean="0"/>
            </a:br>
            <a:r>
              <a:rPr lang="en-US" b="1" u="sng" dirty="0" smtClean="0"/>
              <a:t>When </a:t>
            </a:r>
            <a:r>
              <a:rPr lang="en-US" b="1" u="sng" dirty="0"/>
              <a:t>we </a:t>
            </a:r>
            <a:r>
              <a:rPr lang="en-US" b="1" u="sng" dirty="0" smtClean="0"/>
              <a:t>fail </a:t>
            </a:r>
            <a:r>
              <a:rPr lang="en-US" b="1" u="sng" dirty="0"/>
              <a:t>to bond</a:t>
            </a:r>
            <a:r>
              <a:rPr lang="en-US" dirty="0"/>
              <a:t/>
            </a:r>
            <a:br>
              <a:rPr lang="en-US" dirty="0"/>
            </a:br>
            <a:endParaRPr lang="en-US" dirty="0"/>
          </a:p>
        </p:txBody>
      </p:sp>
      <p:pic>
        <p:nvPicPr>
          <p:cNvPr id="4" name="Content Placeholder 3"/>
          <p:cNvPicPr>
            <a:picLocks noGrp="1" noChangeAspect="1"/>
          </p:cNvPicPr>
          <p:nvPr>
            <p:ph idx="1"/>
          </p:nvPr>
        </p:nvPicPr>
        <p:blipFill>
          <a:blip r:embed="rId2"/>
          <a:srcRect l="5221" r="5221"/>
          <a:stretch>
            <a:fillRect/>
          </a:stretch>
        </p:blipFill>
        <p:spPr/>
      </p:pic>
    </p:spTree>
    <p:extLst>
      <p:ext uri="{BB962C8B-B14F-4D97-AF65-F5344CB8AC3E}">
        <p14:creationId xmlns:p14="http://schemas.microsoft.com/office/powerpoint/2010/main" val="31020613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Stages of Isolation</a:t>
            </a:r>
            <a:endParaRPr lang="en-US" b="1" u="sng" dirty="0"/>
          </a:p>
        </p:txBody>
      </p:sp>
      <p:sp>
        <p:nvSpPr>
          <p:cNvPr id="3" name="Content Placeholder 2"/>
          <p:cNvSpPr>
            <a:spLocks noGrp="1"/>
          </p:cNvSpPr>
          <p:nvPr>
            <p:ph idx="1"/>
          </p:nvPr>
        </p:nvSpPr>
        <p:spPr/>
        <p:txBody>
          <a:bodyPr/>
          <a:lstStyle/>
          <a:p>
            <a:pPr marL="514350" indent="-514350">
              <a:buFont typeface="+mj-lt"/>
              <a:buAutoNum type="arabicPeriod"/>
            </a:pPr>
            <a:r>
              <a:rPr lang="en-US" b="1" u="sng" dirty="0" smtClean="0"/>
              <a:t>Protest</a:t>
            </a:r>
          </a:p>
          <a:p>
            <a:pPr marL="514350" indent="-514350">
              <a:buFont typeface="+mj-lt"/>
              <a:buAutoNum type="arabicPeriod"/>
            </a:pPr>
            <a:r>
              <a:rPr lang="en-US" b="1" u="sng" dirty="0" smtClean="0"/>
              <a:t>Depressions </a:t>
            </a:r>
            <a:r>
              <a:rPr lang="en-US" b="1" dirty="0" smtClean="0"/>
              <a:t> and despair</a:t>
            </a:r>
          </a:p>
          <a:p>
            <a:pPr marL="514350" indent="-514350">
              <a:buFont typeface="+mj-lt"/>
              <a:buAutoNum type="arabicPeriod"/>
            </a:pPr>
            <a:r>
              <a:rPr lang="en-US" b="1" u="sng" dirty="0" smtClean="0"/>
              <a:t>Detachment </a:t>
            </a:r>
          </a:p>
          <a:p>
            <a:pPr marL="514350" indent="-514350">
              <a:buFont typeface="+mj-lt"/>
              <a:buAutoNum type="arabicPeriod"/>
            </a:pPr>
            <a:endParaRPr lang="en-US" b="1" u="sng" dirty="0"/>
          </a:p>
        </p:txBody>
      </p:sp>
    </p:spTree>
    <p:extLst>
      <p:ext uri="{BB962C8B-B14F-4D97-AF65-F5344CB8AC3E}">
        <p14:creationId xmlns:p14="http://schemas.microsoft.com/office/powerpoint/2010/main" val="3759067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sng" dirty="0" smtClean="0"/>
              <a:t/>
            </a:r>
            <a:br>
              <a:rPr lang="en-US" b="1" u="sng" dirty="0" smtClean="0"/>
            </a:br>
            <a:r>
              <a:rPr lang="en-US" b="1" u="sng" dirty="0" smtClean="0"/>
              <a:t>Distorted </a:t>
            </a:r>
            <a:r>
              <a:rPr lang="en-US" b="1" dirty="0"/>
              <a:t>Thinking </a:t>
            </a:r>
            <a:r>
              <a:rPr lang="en-US" dirty="0"/>
              <a:t/>
            </a:r>
            <a:br>
              <a:rPr lang="en-US" dirty="0"/>
            </a:br>
            <a:endParaRPr lang="en-US" dirty="0"/>
          </a:p>
        </p:txBody>
      </p:sp>
      <p:pic>
        <p:nvPicPr>
          <p:cNvPr id="4" name="Content Placeholder 3"/>
          <p:cNvPicPr>
            <a:picLocks noGrp="1" noChangeAspect="1"/>
          </p:cNvPicPr>
          <p:nvPr>
            <p:ph idx="1"/>
          </p:nvPr>
        </p:nvPicPr>
        <p:blipFill rotWithShape="1">
          <a:blip r:embed="rId2"/>
          <a:srcRect l="-16" r="45152"/>
          <a:stretch/>
        </p:blipFill>
        <p:spPr>
          <a:xfrm>
            <a:off x="3731485" y="1856984"/>
            <a:ext cx="5001444" cy="4351338"/>
          </a:xfrm>
        </p:spPr>
      </p:pic>
    </p:spTree>
    <p:extLst>
      <p:ext uri="{BB962C8B-B14F-4D97-AF65-F5344CB8AC3E}">
        <p14:creationId xmlns:p14="http://schemas.microsoft.com/office/powerpoint/2010/main" val="32792468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Emptiness</a:t>
            </a:r>
            <a:endParaRPr lang="en-US" b="1" u="sng" dirty="0"/>
          </a:p>
        </p:txBody>
      </p:sp>
      <p:pic>
        <p:nvPicPr>
          <p:cNvPr id="4" name="Content Placeholder 3"/>
          <p:cNvPicPr>
            <a:picLocks noGrp="1" noChangeAspect="1"/>
          </p:cNvPicPr>
          <p:nvPr>
            <p:ph idx="1"/>
          </p:nvPr>
        </p:nvPicPr>
        <p:blipFill rotWithShape="1">
          <a:blip r:embed="rId2"/>
          <a:srcRect l="-15" r="569"/>
          <a:stretch/>
        </p:blipFill>
        <p:spPr>
          <a:xfrm>
            <a:off x="3198416" y="1825625"/>
            <a:ext cx="5534513" cy="4351338"/>
          </a:xfrm>
        </p:spPr>
      </p:pic>
    </p:spTree>
    <p:extLst>
      <p:ext uri="{BB962C8B-B14F-4D97-AF65-F5344CB8AC3E}">
        <p14:creationId xmlns:p14="http://schemas.microsoft.com/office/powerpoint/2010/main" val="18197352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t>2 Corinthians 7:5-7</a:t>
            </a:r>
            <a:br>
              <a:rPr lang="en-US" u="sng" dirty="0"/>
            </a:br>
            <a:endParaRPr lang="en-US" u="sng"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 </a:t>
            </a:r>
            <a:r>
              <a:rPr lang="en-US" dirty="0"/>
              <a:t>For indeed, when we came to Macedonia, our bodies had no rest, but we were troubled on every side. Outside were conflicts, inside were fears. 6 Nevertheless God, who comforts the downcast, comforted us by the coming of Titus, 7 and not only by his coming, but also by the consolation with which he was comforted in you, when he told us of your earnest desire, your mourning, your zeal for me, so that I rejoiced even more</a:t>
            </a:r>
            <a:r>
              <a:rPr lang="en-US" dirty="0" smtClean="0"/>
              <a:t>.”</a:t>
            </a:r>
            <a:endParaRPr lang="en-US" dirty="0"/>
          </a:p>
        </p:txBody>
      </p:sp>
    </p:spTree>
    <p:extLst>
      <p:ext uri="{BB962C8B-B14F-4D97-AF65-F5344CB8AC3E}">
        <p14:creationId xmlns:p14="http://schemas.microsoft.com/office/powerpoint/2010/main" val="7143571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Emptiness</a:t>
            </a:r>
            <a:endParaRPr lang="en-US" b="1" u="sng" dirty="0"/>
          </a:p>
        </p:txBody>
      </p:sp>
      <p:sp>
        <p:nvSpPr>
          <p:cNvPr id="3" name="Content Placeholder 2"/>
          <p:cNvSpPr>
            <a:spLocks noGrp="1"/>
          </p:cNvSpPr>
          <p:nvPr>
            <p:ph sz="half" idx="1"/>
          </p:nvPr>
        </p:nvSpPr>
        <p:spPr/>
        <p:txBody>
          <a:bodyPr>
            <a:normAutofit/>
          </a:bodyPr>
          <a:lstStyle/>
          <a:p>
            <a:pPr marL="0" indent="0" algn="ctr">
              <a:buNone/>
            </a:pPr>
            <a:r>
              <a:rPr lang="en-US" sz="4000" dirty="0"/>
              <a:t>Only when a person </a:t>
            </a:r>
            <a:r>
              <a:rPr lang="en-US" sz="4000" u="sng" dirty="0"/>
              <a:t>owns</a:t>
            </a:r>
            <a:r>
              <a:rPr lang="en-US" sz="4000" dirty="0"/>
              <a:t> his or her need and </a:t>
            </a:r>
            <a:r>
              <a:rPr lang="en-US" sz="4000" u="sng" dirty="0"/>
              <a:t>responds</a:t>
            </a:r>
            <a:r>
              <a:rPr lang="en-US" sz="4000" dirty="0"/>
              <a:t> to another’s love will this bond begin to </a:t>
            </a:r>
            <a:r>
              <a:rPr lang="en-US" sz="4000" u="sng" dirty="0"/>
              <a:t>fill</a:t>
            </a:r>
            <a:r>
              <a:rPr lang="en-US" sz="4000" dirty="0"/>
              <a:t> the emptiness inside</a:t>
            </a:r>
            <a:r>
              <a:rPr lang="en-US" sz="4000" dirty="0"/>
              <a:t> </a:t>
            </a:r>
            <a:endParaRPr lang="en-US" sz="4000" dirty="0" smtClean="0"/>
          </a:p>
          <a:p>
            <a:pPr marL="0" indent="0" algn="ctr">
              <a:buNone/>
            </a:pPr>
            <a:endParaRPr lang="en-US" sz="4000" dirty="0"/>
          </a:p>
        </p:txBody>
      </p:sp>
      <p:pic>
        <p:nvPicPr>
          <p:cNvPr id="6" name="Content Placeholder 5"/>
          <p:cNvPicPr>
            <a:picLocks noGrp="1" noChangeAspect="1"/>
          </p:cNvPicPr>
          <p:nvPr>
            <p:ph sz="half" idx="2"/>
          </p:nvPr>
        </p:nvPicPr>
        <p:blipFill>
          <a:blip r:embed="rId2"/>
          <a:srcRect l="5345" r="5345"/>
          <a:stretch>
            <a:fillRect/>
          </a:stretch>
        </p:blipFill>
        <p:spPr/>
      </p:pic>
    </p:spTree>
    <p:extLst>
      <p:ext uri="{BB962C8B-B14F-4D97-AF65-F5344CB8AC3E}">
        <p14:creationId xmlns:p14="http://schemas.microsoft.com/office/powerpoint/2010/main" val="32231878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Barriers to Bonding</a:t>
            </a:r>
            <a:endParaRPr lang="en-US" b="1" u="sng" dirty="0"/>
          </a:p>
        </p:txBody>
      </p:sp>
      <p:pic>
        <p:nvPicPr>
          <p:cNvPr id="6" name="Content Placeholder 5"/>
          <p:cNvPicPr>
            <a:picLocks noGrp="1" noChangeAspect="1"/>
          </p:cNvPicPr>
          <p:nvPr>
            <p:ph idx="1"/>
          </p:nvPr>
        </p:nvPicPr>
        <p:blipFill rotWithShape="1">
          <a:blip r:embed="rId2"/>
          <a:srcRect l="-50533" t="14259" r="-50533"/>
          <a:stretch/>
        </p:blipFill>
        <p:spPr>
          <a:xfrm>
            <a:off x="838200" y="2446065"/>
            <a:ext cx="10515600" cy="3730897"/>
          </a:xfrm>
        </p:spPr>
      </p:pic>
    </p:spTree>
    <p:extLst>
      <p:ext uri="{BB962C8B-B14F-4D97-AF65-F5344CB8AC3E}">
        <p14:creationId xmlns:p14="http://schemas.microsoft.com/office/powerpoint/2010/main" val="36844405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Bonding</a:t>
            </a:r>
            <a:endParaRPr lang="en-US" dirty="0"/>
          </a:p>
        </p:txBody>
      </p:sp>
      <p:sp>
        <p:nvSpPr>
          <p:cNvPr id="3" name="Content Placeholder 2"/>
          <p:cNvSpPr>
            <a:spLocks noGrp="1"/>
          </p:cNvSpPr>
          <p:nvPr>
            <p:ph idx="1"/>
          </p:nvPr>
        </p:nvSpPr>
        <p:spPr/>
        <p:txBody>
          <a:bodyPr>
            <a:normAutofit/>
          </a:bodyPr>
          <a:lstStyle/>
          <a:p>
            <a:pPr marL="0" indent="0">
              <a:buNone/>
            </a:pPr>
            <a:r>
              <a:rPr lang="en-US" sz="4000" b="1" dirty="0" smtClean="0"/>
              <a:t>the </a:t>
            </a:r>
            <a:r>
              <a:rPr lang="en-US" sz="4000" b="1" dirty="0"/>
              <a:t>ability to establish an </a:t>
            </a:r>
            <a:r>
              <a:rPr lang="en-US" sz="4000" b="1" u="sng" dirty="0"/>
              <a:t>emotional</a:t>
            </a:r>
            <a:r>
              <a:rPr lang="en-US" sz="4000" b="1" dirty="0"/>
              <a:t> attachment to another person. It’s the ability to relate to another on the </a:t>
            </a:r>
            <a:r>
              <a:rPr lang="en-US" sz="4000" b="1" u="sng" dirty="0"/>
              <a:t>deepest</a:t>
            </a:r>
            <a:r>
              <a:rPr lang="en-US" sz="4000" b="1" dirty="0"/>
              <a:t> level</a:t>
            </a:r>
            <a:r>
              <a:rPr lang="en-US" sz="4000" dirty="0"/>
              <a:t> </a:t>
            </a:r>
            <a:endParaRPr lang="en-US" sz="4000" dirty="0"/>
          </a:p>
        </p:txBody>
      </p:sp>
    </p:spTree>
    <p:extLst>
      <p:ext uri="{BB962C8B-B14F-4D97-AF65-F5344CB8AC3E}">
        <p14:creationId xmlns:p14="http://schemas.microsoft.com/office/powerpoint/2010/main" val="1218609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Past Injury</a:t>
            </a:r>
            <a:endParaRPr lang="en-US" b="1" u="sng" dirty="0"/>
          </a:p>
        </p:txBody>
      </p:sp>
      <p:pic>
        <p:nvPicPr>
          <p:cNvPr id="4" name="Content Placeholder 3"/>
          <p:cNvPicPr>
            <a:picLocks noGrp="1" noChangeAspect="1"/>
          </p:cNvPicPr>
          <p:nvPr>
            <p:ph idx="1"/>
          </p:nvPr>
        </p:nvPicPr>
        <p:blipFill>
          <a:blip r:embed="rId2"/>
          <a:srcRect t="8620" b="8620"/>
          <a:stretch>
            <a:fillRect/>
          </a:stretch>
        </p:blipFill>
        <p:spPr/>
      </p:pic>
    </p:spTree>
    <p:extLst>
      <p:ext uri="{BB962C8B-B14F-4D97-AF65-F5344CB8AC3E}">
        <p14:creationId xmlns:p14="http://schemas.microsoft.com/office/powerpoint/2010/main" val="27081297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Addiction</a:t>
            </a:r>
            <a:r>
              <a:rPr lang="en-US" dirty="0"/>
              <a:t> </a:t>
            </a:r>
          </a:p>
        </p:txBody>
      </p:sp>
      <p:pic>
        <p:nvPicPr>
          <p:cNvPr id="4" name="Content Placeholder 3"/>
          <p:cNvPicPr>
            <a:picLocks noGrp="1" noChangeAspect="1"/>
          </p:cNvPicPr>
          <p:nvPr>
            <p:ph sz="half" idx="1"/>
          </p:nvPr>
        </p:nvPicPr>
        <p:blipFill>
          <a:blip r:embed="rId2"/>
          <a:srcRect l="3955" r="3955"/>
          <a:stretch>
            <a:fillRect/>
          </a:stretch>
        </p:blipFill>
        <p:spPr/>
      </p:pic>
      <p:sp>
        <p:nvSpPr>
          <p:cNvPr id="5" name="Content Placeholder 4"/>
          <p:cNvSpPr>
            <a:spLocks noGrp="1"/>
          </p:cNvSpPr>
          <p:nvPr>
            <p:ph sz="half" idx="2"/>
          </p:nvPr>
        </p:nvSpPr>
        <p:spPr/>
        <p:txBody>
          <a:bodyPr>
            <a:normAutofit/>
          </a:bodyPr>
          <a:lstStyle/>
          <a:p>
            <a:r>
              <a:rPr lang="en-US" sz="4400" u="sng" dirty="0"/>
              <a:t>Addictions</a:t>
            </a:r>
            <a:r>
              <a:rPr lang="en-US" sz="4400" dirty="0"/>
              <a:t> are not real desires. They are </a:t>
            </a:r>
            <a:r>
              <a:rPr lang="en-US" sz="4400" u="sng" dirty="0"/>
              <a:t>substitutes</a:t>
            </a:r>
            <a:r>
              <a:rPr lang="en-US" sz="4400" dirty="0"/>
              <a:t> for some other need of the real self.</a:t>
            </a:r>
            <a:r>
              <a:rPr lang="en-US" sz="4400" dirty="0"/>
              <a:t> </a:t>
            </a:r>
          </a:p>
        </p:txBody>
      </p:sp>
    </p:spTree>
    <p:extLst>
      <p:ext uri="{BB962C8B-B14F-4D97-AF65-F5344CB8AC3E}">
        <p14:creationId xmlns:p14="http://schemas.microsoft.com/office/powerpoint/2010/main" val="18767735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Building the </a:t>
            </a:r>
            <a:r>
              <a:rPr lang="en-US" b="1" u="sng" dirty="0" smtClean="0"/>
              <a:t>“Trust Muscle”</a:t>
            </a:r>
            <a:endParaRPr lang="en-US" b="1" u="sng" dirty="0"/>
          </a:p>
        </p:txBody>
      </p:sp>
      <p:pic>
        <p:nvPicPr>
          <p:cNvPr id="4" name="Content Placeholder 3"/>
          <p:cNvPicPr>
            <a:picLocks noGrp="1" noChangeAspect="1"/>
          </p:cNvPicPr>
          <p:nvPr>
            <p:ph idx="1"/>
          </p:nvPr>
        </p:nvPicPr>
        <p:blipFill>
          <a:blip r:embed="rId2"/>
          <a:srcRect l="-30650" r="-30650"/>
          <a:stretch>
            <a:fillRect/>
          </a:stretch>
        </p:blipFill>
        <p:spPr/>
      </p:pic>
    </p:spTree>
    <p:extLst>
      <p:ext uri="{BB962C8B-B14F-4D97-AF65-F5344CB8AC3E}">
        <p14:creationId xmlns:p14="http://schemas.microsoft.com/office/powerpoint/2010/main" val="37208553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endParaRPr lang="en-US" sz="4000" dirty="0" smtClean="0"/>
          </a:p>
          <a:p>
            <a:pPr marL="0" indent="0" algn="ctr">
              <a:buNone/>
            </a:pPr>
            <a:r>
              <a:rPr lang="en-US" sz="4000" dirty="0" smtClean="0"/>
              <a:t>Our </a:t>
            </a:r>
            <a:r>
              <a:rPr lang="en-US" sz="4000" dirty="0"/>
              <a:t>ability to bond is based on our ability to be </a:t>
            </a:r>
            <a:r>
              <a:rPr lang="en-US" sz="4000" u="sng" dirty="0"/>
              <a:t>vulnerable</a:t>
            </a:r>
            <a:r>
              <a:rPr lang="en-US" sz="4000" dirty="0"/>
              <a:t> and </a:t>
            </a:r>
            <a:r>
              <a:rPr lang="en-US" sz="4000" u="sng" dirty="0"/>
              <a:t>needy</a:t>
            </a:r>
            <a:r>
              <a:rPr lang="en-US" sz="4000" dirty="0"/>
              <a:t> </a:t>
            </a:r>
          </a:p>
        </p:txBody>
      </p:sp>
    </p:spTree>
    <p:extLst>
      <p:ext uri="{BB962C8B-B14F-4D97-AF65-F5344CB8AC3E}">
        <p14:creationId xmlns:p14="http://schemas.microsoft.com/office/powerpoint/2010/main" val="32474194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Learning to Bond</a:t>
            </a:r>
            <a:r>
              <a:rPr lang="en-US" dirty="0"/>
              <a:t/>
            </a:r>
            <a:br>
              <a:rPr lang="en-US" dirty="0"/>
            </a:br>
            <a:endParaRPr lang="en-US" dirty="0"/>
          </a:p>
        </p:txBody>
      </p:sp>
      <p:pic>
        <p:nvPicPr>
          <p:cNvPr id="4" name="Content Placeholder 3"/>
          <p:cNvPicPr>
            <a:picLocks noGrp="1" noChangeAspect="1"/>
          </p:cNvPicPr>
          <p:nvPr>
            <p:ph idx="1"/>
          </p:nvPr>
        </p:nvPicPr>
        <p:blipFill rotWithShape="1">
          <a:blip r:embed="rId2"/>
          <a:srcRect l="-639" r="-11"/>
          <a:stretch/>
        </p:blipFill>
        <p:spPr>
          <a:xfrm>
            <a:off x="2775096" y="1825625"/>
            <a:ext cx="6600652" cy="4351338"/>
          </a:xfrm>
        </p:spPr>
      </p:pic>
    </p:spTree>
    <p:extLst>
      <p:ext uri="{BB962C8B-B14F-4D97-AF65-F5344CB8AC3E}">
        <p14:creationId xmlns:p14="http://schemas.microsoft.com/office/powerpoint/2010/main" val="42220931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Skills to Bond</a:t>
            </a:r>
            <a:endParaRPr lang="en-US" b="1" u="sng" dirty="0"/>
          </a:p>
        </p:txBody>
      </p:sp>
      <p:sp>
        <p:nvSpPr>
          <p:cNvPr id="3" name="Content Placeholder 2"/>
          <p:cNvSpPr>
            <a:spLocks noGrp="1"/>
          </p:cNvSpPr>
          <p:nvPr>
            <p:ph idx="1"/>
          </p:nvPr>
        </p:nvSpPr>
        <p:spPr/>
        <p:txBody>
          <a:bodyPr/>
          <a:lstStyle/>
          <a:p>
            <a:pPr marL="514350" indent="-514350">
              <a:buFont typeface="+mj-lt"/>
              <a:buAutoNum type="arabicPeriod"/>
            </a:pPr>
            <a:r>
              <a:rPr lang="en-US" u="sng" dirty="0" smtClean="0"/>
              <a:t>Realize</a:t>
            </a:r>
            <a:r>
              <a:rPr lang="en-US" dirty="0" smtClean="0"/>
              <a:t> the need</a:t>
            </a:r>
            <a:endParaRPr lang="en-US" dirty="0"/>
          </a:p>
          <a:p>
            <a:pPr marL="514350" lvl="0" indent="-514350">
              <a:buFont typeface="+mj-lt"/>
              <a:buAutoNum type="arabicPeriod"/>
            </a:pPr>
            <a:r>
              <a:rPr lang="en-US" dirty="0"/>
              <a:t>Move </a:t>
            </a:r>
            <a:r>
              <a:rPr lang="en-US" u="sng" dirty="0"/>
              <a:t>Towards </a:t>
            </a:r>
            <a:r>
              <a:rPr lang="en-US" dirty="0" smtClean="0"/>
              <a:t>Others</a:t>
            </a:r>
            <a:endParaRPr lang="en-US" dirty="0"/>
          </a:p>
          <a:p>
            <a:pPr marL="514350" indent="-514350">
              <a:buFont typeface="+mj-lt"/>
              <a:buAutoNum type="arabicPeriod"/>
            </a:pPr>
            <a:r>
              <a:rPr lang="en-US" dirty="0"/>
              <a:t>Be </a:t>
            </a:r>
            <a:r>
              <a:rPr lang="en-US" u="sng" dirty="0"/>
              <a:t>Vulnerable</a:t>
            </a:r>
            <a:r>
              <a:rPr lang="en-US" dirty="0"/>
              <a:t> </a:t>
            </a:r>
            <a:endParaRPr lang="en-US" dirty="0" smtClean="0"/>
          </a:p>
          <a:p>
            <a:pPr marL="514350" indent="-514350">
              <a:buFont typeface="+mj-lt"/>
              <a:buAutoNum type="arabicPeriod"/>
            </a:pPr>
            <a:r>
              <a:rPr lang="en-US" u="sng" dirty="0" smtClean="0"/>
              <a:t>Challenge</a:t>
            </a:r>
            <a:r>
              <a:rPr lang="en-US" dirty="0" smtClean="0"/>
              <a:t> </a:t>
            </a:r>
            <a:r>
              <a:rPr lang="en-US" dirty="0"/>
              <a:t>the distortions that keep you in bondage. </a:t>
            </a:r>
            <a:endParaRPr lang="en-US" dirty="0" smtClean="0"/>
          </a:p>
          <a:p>
            <a:pPr marL="514350" indent="-514350">
              <a:buFont typeface="+mj-lt"/>
              <a:buAutoNum type="arabicPeriod"/>
            </a:pPr>
            <a:r>
              <a:rPr lang="en-US" dirty="0"/>
              <a:t>Take</a:t>
            </a:r>
            <a:r>
              <a:rPr lang="en-US" b="1" dirty="0"/>
              <a:t> </a:t>
            </a:r>
            <a:r>
              <a:rPr lang="en-US" u="sng" dirty="0" smtClean="0"/>
              <a:t>Risks</a:t>
            </a:r>
          </a:p>
          <a:p>
            <a:pPr marL="514350" indent="-514350">
              <a:buFont typeface="+mj-lt"/>
              <a:buAutoNum type="arabicPeriod"/>
            </a:pPr>
            <a:r>
              <a:rPr lang="en-US" dirty="0"/>
              <a:t>Allow </a:t>
            </a:r>
            <a:r>
              <a:rPr lang="en-US" u="sng" dirty="0"/>
              <a:t>Dependent</a:t>
            </a:r>
            <a:r>
              <a:rPr lang="en-US" dirty="0"/>
              <a:t> </a:t>
            </a:r>
            <a:r>
              <a:rPr lang="en-US" dirty="0" smtClean="0"/>
              <a:t>Feelings</a:t>
            </a:r>
          </a:p>
          <a:p>
            <a:pPr marL="514350" indent="-514350">
              <a:buFont typeface="+mj-lt"/>
              <a:buAutoNum type="arabicPeriod"/>
            </a:pPr>
            <a:r>
              <a:rPr lang="en-US" u="sng" dirty="0"/>
              <a:t>Pray</a:t>
            </a:r>
            <a:r>
              <a:rPr lang="en-US" dirty="0"/>
              <a:t> and search your </a:t>
            </a:r>
            <a:r>
              <a:rPr lang="en-US" dirty="0" smtClean="0"/>
              <a:t>heart</a:t>
            </a:r>
          </a:p>
          <a:p>
            <a:pPr marL="514350" indent="-514350">
              <a:buFont typeface="+mj-lt"/>
              <a:buAutoNum type="arabicPeriod"/>
            </a:pPr>
            <a:r>
              <a:rPr lang="en-US" u="sng" dirty="0"/>
              <a:t>Rely</a:t>
            </a:r>
            <a:r>
              <a:rPr lang="en-US" dirty="0"/>
              <a:t> on the Holy Spirit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lvl="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4023089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God created us with a </a:t>
            </a:r>
            <a:r>
              <a:rPr lang="en-US" b="1" u="sng" dirty="0"/>
              <a:t>need</a:t>
            </a:r>
            <a:r>
              <a:rPr lang="en-US" b="1" dirty="0"/>
              <a:t> for </a:t>
            </a:r>
            <a:r>
              <a:rPr lang="en-US" b="1" dirty="0" smtClean="0"/>
              <a:t>relationship</a:t>
            </a:r>
            <a:endParaRPr lang="en-US" dirty="0"/>
          </a:p>
        </p:txBody>
      </p:sp>
      <p:sp>
        <p:nvSpPr>
          <p:cNvPr id="3" name="Content Placeholder 2"/>
          <p:cNvSpPr>
            <a:spLocks noGrp="1"/>
          </p:cNvSpPr>
          <p:nvPr>
            <p:ph idx="1"/>
          </p:nvPr>
        </p:nvSpPr>
        <p:spPr/>
        <p:txBody>
          <a:bodyPr>
            <a:normAutofit/>
          </a:bodyPr>
          <a:lstStyle/>
          <a:p>
            <a:pPr marL="0" indent="0">
              <a:buNone/>
            </a:pPr>
            <a:endParaRPr lang="en-US" sz="4000" b="1" dirty="0" smtClean="0"/>
          </a:p>
          <a:p>
            <a:endParaRPr lang="en-US" sz="4000" dirty="0"/>
          </a:p>
        </p:txBody>
      </p:sp>
      <p:pic>
        <p:nvPicPr>
          <p:cNvPr id="4" name="Picture 3"/>
          <p:cNvPicPr>
            <a:picLocks noChangeAspect="1"/>
          </p:cNvPicPr>
          <p:nvPr/>
        </p:nvPicPr>
        <p:blipFill>
          <a:blip r:embed="rId2"/>
          <a:stretch>
            <a:fillRect/>
          </a:stretch>
        </p:blipFill>
        <p:spPr>
          <a:xfrm>
            <a:off x="2358417" y="2017932"/>
            <a:ext cx="6858000" cy="4448352"/>
          </a:xfrm>
          <a:prstGeom prst="rect">
            <a:avLst/>
          </a:prstGeom>
        </p:spPr>
      </p:pic>
    </p:spTree>
    <p:extLst>
      <p:ext uri="{BB962C8B-B14F-4D97-AF65-F5344CB8AC3E}">
        <p14:creationId xmlns:p14="http://schemas.microsoft.com/office/powerpoint/2010/main" val="3259727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grow through things </a:t>
            </a:r>
            <a:r>
              <a:rPr lang="en-US" u="sng" dirty="0" smtClean="0"/>
              <a:t>outside</a:t>
            </a:r>
            <a:r>
              <a:rPr lang="en-US" dirty="0" smtClean="0"/>
              <a:t> of ourselves</a:t>
            </a:r>
            <a:endParaRPr lang="en-US" dirty="0"/>
          </a:p>
        </p:txBody>
      </p:sp>
      <p:pic>
        <p:nvPicPr>
          <p:cNvPr id="4" name="Content Placeholder 3"/>
          <p:cNvPicPr>
            <a:picLocks noGrp="1" noChangeAspect="1"/>
          </p:cNvPicPr>
          <p:nvPr>
            <p:ph idx="1"/>
          </p:nvPr>
        </p:nvPicPr>
        <p:blipFill>
          <a:blip r:embed="rId2"/>
          <a:srcRect l="-30488" r="-30488"/>
          <a:stretch>
            <a:fillRect/>
          </a:stretch>
        </p:blipFill>
        <p:spPr/>
      </p:pic>
    </p:spTree>
    <p:extLst>
      <p:ext uri="{BB962C8B-B14F-4D97-AF65-F5344CB8AC3E}">
        <p14:creationId xmlns:p14="http://schemas.microsoft.com/office/powerpoint/2010/main" val="1276874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429413"/>
          </a:xfrm>
        </p:spPr>
        <p:txBody>
          <a:bodyPr>
            <a:noAutofit/>
          </a:bodyPr>
          <a:lstStyle/>
          <a:p>
            <a:pPr algn="ctr"/>
            <a:r>
              <a:rPr lang="en-US" b="1" dirty="0" smtClean="0"/>
              <a:t/>
            </a:r>
            <a:br>
              <a:rPr lang="en-US" b="1" dirty="0" smtClean="0"/>
            </a:br>
            <a:r>
              <a:rPr lang="en-US" b="1" dirty="0"/>
              <a:t/>
            </a:r>
            <a:br>
              <a:rPr lang="en-US" b="1" dirty="0"/>
            </a:br>
            <a:r>
              <a:rPr lang="en-US" b="1" dirty="0" smtClean="0"/>
              <a:t/>
            </a:r>
            <a:br>
              <a:rPr lang="en-US" b="1" dirty="0" smtClean="0"/>
            </a:br>
            <a:r>
              <a:rPr lang="en-US" b="1" dirty="0" smtClean="0"/>
              <a:t>Why </a:t>
            </a:r>
            <a:r>
              <a:rPr lang="en-US" b="1" dirty="0"/>
              <a:t>is our need to bond so </a:t>
            </a:r>
            <a:r>
              <a:rPr lang="en-US" b="1" dirty="0" smtClean="0"/>
              <a:t>strong?</a:t>
            </a:r>
            <a:br>
              <a:rPr lang="en-US" b="1" dirty="0" smtClean="0"/>
            </a:br>
            <a:r>
              <a:rPr lang="en-US" b="1" dirty="0" smtClean="0"/>
              <a:t> </a:t>
            </a:r>
            <a:br>
              <a:rPr lang="en-US" b="1" dirty="0" smtClean="0"/>
            </a:br>
            <a:r>
              <a:rPr lang="en-US" b="1" dirty="0" smtClean="0"/>
              <a:t>Why </a:t>
            </a:r>
            <a:r>
              <a:rPr lang="en-US" b="1" dirty="0"/>
              <a:t>is our failure to bond so disastrous for our well-being?</a:t>
            </a:r>
            <a:r>
              <a:rPr lang="en-US" dirty="0"/>
              <a:t> </a:t>
            </a:r>
            <a:br>
              <a:rPr lang="en-US" dirty="0"/>
            </a:br>
            <a:endParaRPr lang="en-US" dirty="0"/>
          </a:p>
        </p:txBody>
      </p:sp>
    </p:spTree>
    <p:extLst>
      <p:ext uri="{BB962C8B-B14F-4D97-AF65-F5344CB8AC3E}">
        <p14:creationId xmlns:p14="http://schemas.microsoft.com/office/powerpoint/2010/main" val="3581317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God the Holy </a:t>
            </a:r>
            <a:r>
              <a:rPr lang="en-US" u="sng" dirty="0"/>
              <a:t>Trinity</a:t>
            </a:r>
            <a:r>
              <a:rPr lang="en-US" dirty="0"/>
              <a:t> is </a:t>
            </a:r>
            <a:r>
              <a:rPr lang="en-US" dirty="0" smtClean="0"/>
              <a:t>a </a:t>
            </a:r>
            <a:r>
              <a:rPr lang="en-US" u="sng" dirty="0" smtClean="0"/>
              <a:t>relational </a:t>
            </a:r>
            <a:r>
              <a:rPr lang="en-US" dirty="0"/>
              <a:t>being </a:t>
            </a:r>
            <a:endParaRPr lang="en-US" dirty="0"/>
          </a:p>
        </p:txBody>
      </p:sp>
      <p:sp>
        <p:nvSpPr>
          <p:cNvPr id="3" name="Content Placeholder 2"/>
          <p:cNvSpPr>
            <a:spLocks noGrp="1"/>
          </p:cNvSpPr>
          <p:nvPr>
            <p:ph idx="1"/>
          </p:nvPr>
        </p:nvSpPr>
        <p:spPr/>
        <p:txBody>
          <a:bodyPr/>
          <a:lstStyle/>
          <a:p>
            <a:pPr marL="0" indent="0">
              <a:buNone/>
            </a:pPr>
            <a:r>
              <a:rPr lang="en-US" sz="3200" dirty="0" smtClean="0"/>
              <a:t>At </a:t>
            </a:r>
            <a:r>
              <a:rPr lang="en-US" sz="3200" dirty="0"/>
              <a:t>the center of all </a:t>
            </a:r>
            <a:r>
              <a:rPr lang="en-US" sz="3200" dirty="0" smtClean="0"/>
              <a:t>reality there </a:t>
            </a:r>
            <a:r>
              <a:rPr lang="en-US" sz="3200" dirty="0"/>
              <a:t>exists an eternal </a:t>
            </a:r>
            <a:r>
              <a:rPr lang="en-US" sz="3200" u="sng" dirty="0"/>
              <a:t>divine community </a:t>
            </a:r>
            <a:r>
              <a:rPr lang="en-US" sz="3200" dirty="0"/>
              <a:t>of perfect</a:t>
            </a:r>
            <a:r>
              <a:rPr lang="en-US" sz="3200" u="sng" dirty="0"/>
              <a:t> love</a:t>
            </a:r>
            <a:r>
              <a:rPr lang="en-US" sz="3200" u="sng" dirty="0" smtClean="0"/>
              <a:t>.</a:t>
            </a:r>
          </a:p>
          <a:p>
            <a:pPr marL="0" indent="0">
              <a:buNone/>
            </a:pPr>
            <a:endParaRPr lang="en-US" sz="3200" u="sng" dirty="0" smtClean="0"/>
          </a:p>
          <a:p>
            <a:pPr marL="0" indent="0">
              <a:buNone/>
            </a:pPr>
            <a:endParaRPr lang="en-US" sz="3200" u="sng" dirty="0" smtClean="0"/>
          </a:p>
          <a:p>
            <a:pPr marL="0" indent="0">
              <a:buNone/>
            </a:pPr>
            <a:endParaRPr lang="en-US" u="sng" dirty="0"/>
          </a:p>
        </p:txBody>
      </p:sp>
      <p:pic>
        <p:nvPicPr>
          <p:cNvPr id="4" name="Picture 3"/>
          <p:cNvPicPr>
            <a:picLocks noChangeAspect="1"/>
          </p:cNvPicPr>
          <p:nvPr/>
        </p:nvPicPr>
        <p:blipFill>
          <a:blip r:embed="rId2"/>
          <a:stretch>
            <a:fillRect/>
          </a:stretch>
        </p:blipFill>
        <p:spPr>
          <a:xfrm>
            <a:off x="1317411" y="2880430"/>
            <a:ext cx="8457707" cy="3573983"/>
          </a:xfrm>
          <a:prstGeom prst="rect">
            <a:avLst/>
          </a:prstGeom>
        </p:spPr>
      </p:pic>
    </p:spTree>
    <p:extLst>
      <p:ext uri="{BB962C8B-B14F-4D97-AF65-F5344CB8AC3E}">
        <p14:creationId xmlns:p14="http://schemas.microsoft.com/office/powerpoint/2010/main" val="3220953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Proverbs 9:27-31 </a:t>
            </a:r>
            <a:endParaRPr lang="en-US" dirty="0"/>
          </a:p>
        </p:txBody>
      </p:sp>
      <p:sp>
        <p:nvSpPr>
          <p:cNvPr id="3" name="Content Placeholder 2"/>
          <p:cNvSpPr>
            <a:spLocks noGrp="1"/>
          </p:cNvSpPr>
          <p:nvPr>
            <p:ph idx="1"/>
          </p:nvPr>
        </p:nvSpPr>
        <p:spPr>
          <a:xfrm>
            <a:off x="838200" y="1615031"/>
            <a:ext cx="10515600" cy="4561932"/>
          </a:xfrm>
        </p:spPr>
        <p:txBody>
          <a:bodyPr>
            <a:normAutofit lnSpcReduction="10000"/>
          </a:bodyPr>
          <a:lstStyle/>
          <a:p>
            <a:pPr marL="0" lvl="0" indent="0">
              <a:buNone/>
            </a:pPr>
            <a:r>
              <a:rPr lang="en-US" b="1" i="1" dirty="0" smtClean="0"/>
              <a:t>“</a:t>
            </a:r>
            <a:r>
              <a:rPr lang="en-US" sz="3200" b="1" i="1" dirty="0"/>
              <a:t>When He prepared the heavens, I was there,</a:t>
            </a:r>
            <a:br>
              <a:rPr lang="en-US" sz="3200" b="1" i="1" dirty="0"/>
            </a:br>
            <a:r>
              <a:rPr lang="en-US" sz="3200" b="1" i="1" dirty="0"/>
              <a:t>When He drew a circle on the face of the deep, </a:t>
            </a:r>
            <a:r>
              <a:rPr lang="en-US" sz="3200" b="1" i="1" baseline="30000" dirty="0"/>
              <a:t>28 </a:t>
            </a:r>
            <a:r>
              <a:rPr lang="en-US" sz="3200" b="1" i="1" dirty="0"/>
              <a:t>When He established the clouds above,</a:t>
            </a:r>
            <a:br>
              <a:rPr lang="en-US" sz="3200" b="1" i="1" dirty="0"/>
            </a:br>
            <a:r>
              <a:rPr lang="en-US" sz="3200" b="1" i="1" dirty="0"/>
              <a:t>When He strengthened the fountains of the deep,</a:t>
            </a:r>
            <a:br>
              <a:rPr lang="en-US" sz="3200" b="1" i="1" dirty="0"/>
            </a:br>
            <a:r>
              <a:rPr lang="en-US" sz="3200" b="1" i="1" baseline="30000" dirty="0"/>
              <a:t>29 </a:t>
            </a:r>
            <a:r>
              <a:rPr lang="en-US" sz="3200" b="1" i="1" dirty="0"/>
              <a:t>When He assigned to the sea its limit, so that the waters would not transgress His command,</a:t>
            </a:r>
            <a:br>
              <a:rPr lang="en-US" sz="3200" b="1" i="1" dirty="0"/>
            </a:br>
            <a:r>
              <a:rPr lang="en-US" sz="3200" b="1" i="1" dirty="0"/>
              <a:t>When He marked out the foundations of the earth, </a:t>
            </a:r>
            <a:r>
              <a:rPr lang="en-US" sz="3200" b="1" i="1" baseline="30000" dirty="0"/>
              <a:t>30</a:t>
            </a:r>
            <a:r>
              <a:rPr lang="en-US" sz="3200" b="1" i="1" u="sng" baseline="30000" dirty="0"/>
              <a:t> </a:t>
            </a:r>
            <a:r>
              <a:rPr lang="en-US" sz="3200" b="1" i="1" u="sng" dirty="0"/>
              <a:t>Then I was beside Him as a master craftsman</a:t>
            </a:r>
            <a:r>
              <a:rPr lang="en-US" sz="3200" b="1" i="1" u="sng" dirty="0" smtClean="0"/>
              <a:t>; </a:t>
            </a:r>
            <a:r>
              <a:rPr lang="en-US" sz="3200" b="1" i="1" u="sng" dirty="0"/>
              <a:t>And I was daily His delight, rejoicing always before Him,</a:t>
            </a:r>
            <a:r>
              <a:rPr lang="en-US" sz="3200" b="1" i="1" dirty="0"/>
              <a:t> </a:t>
            </a:r>
            <a:r>
              <a:rPr lang="en-US" sz="3200" b="1" i="1" baseline="30000" dirty="0"/>
              <a:t>31 </a:t>
            </a:r>
            <a:r>
              <a:rPr lang="en-US" sz="3200" b="1" i="1" dirty="0"/>
              <a:t>Rejoicing in His inhabited world, And my delight was with the sons of men.” </a:t>
            </a:r>
            <a:endParaRPr lang="en-US" sz="3200" dirty="0"/>
          </a:p>
          <a:p>
            <a:endParaRPr lang="en-US" dirty="0"/>
          </a:p>
        </p:txBody>
      </p:sp>
    </p:spTree>
    <p:extLst>
      <p:ext uri="{BB962C8B-B14F-4D97-AF65-F5344CB8AC3E}">
        <p14:creationId xmlns:p14="http://schemas.microsoft.com/office/powerpoint/2010/main" val="899867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0" algn="ctr"/>
            <a:r>
              <a:rPr lang="en-US" sz="3600" b="1" dirty="0"/>
              <a:t>Without </a:t>
            </a:r>
            <a:r>
              <a:rPr lang="en-US" sz="3600" b="1" u="sng" dirty="0"/>
              <a:t>relationship</a:t>
            </a:r>
            <a:r>
              <a:rPr lang="en-US" sz="3600" b="1" dirty="0"/>
              <a:t>, without attachment to God and others, we can’t be our </a:t>
            </a:r>
            <a:r>
              <a:rPr lang="en-US" sz="3600" b="1" u="sng" dirty="0"/>
              <a:t>true</a:t>
            </a:r>
            <a:r>
              <a:rPr lang="en-US" sz="3600" b="1" dirty="0"/>
              <a:t> selves.</a:t>
            </a:r>
            <a:r>
              <a:rPr lang="en-US" sz="3600" dirty="0"/>
              <a:t> </a:t>
            </a:r>
            <a:endParaRPr lang="en-US" sz="3600" dirty="0" smtClean="0"/>
          </a:p>
          <a:p>
            <a:pPr marL="0" lvl="0" indent="0" algn="ctr">
              <a:buNone/>
            </a:pPr>
            <a:endParaRPr lang="en-US" sz="3600" dirty="0" smtClean="0"/>
          </a:p>
          <a:p>
            <a:pPr marL="0" lvl="0" indent="0" algn="ctr">
              <a:buNone/>
            </a:pPr>
            <a:r>
              <a:rPr lang="en-US" sz="3600" dirty="0" smtClean="0"/>
              <a:t>We </a:t>
            </a:r>
            <a:r>
              <a:rPr lang="en-US" sz="3600" dirty="0"/>
              <a:t>can’t be truly </a:t>
            </a:r>
            <a:r>
              <a:rPr lang="en-US" sz="3600" u="sng" dirty="0"/>
              <a:t>human</a:t>
            </a:r>
            <a:r>
              <a:rPr lang="en-US" sz="3600" dirty="0"/>
              <a:t>.</a:t>
            </a:r>
          </a:p>
          <a:p>
            <a:pPr algn="ctr"/>
            <a:endParaRPr lang="en-US" sz="3600" dirty="0"/>
          </a:p>
        </p:txBody>
      </p:sp>
    </p:spTree>
    <p:extLst>
      <p:ext uri="{BB962C8B-B14F-4D97-AF65-F5344CB8AC3E}">
        <p14:creationId xmlns:p14="http://schemas.microsoft.com/office/powerpoint/2010/main" val="1260598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Ephesians 3:16-19 </a:t>
            </a:r>
          </a:p>
        </p:txBody>
      </p:sp>
      <p:sp>
        <p:nvSpPr>
          <p:cNvPr id="3" name="Content Placeholder 2"/>
          <p:cNvSpPr>
            <a:spLocks noGrp="1"/>
          </p:cNvSpPr>
          <p:nvPr>
            <p:ph idx="1"/>
          </p:nvPr>
        </p:nvSpPr>
        <p:spPr/>
        <p:txBody>
          <a:bodyPr>
            <a:normAutofit/>
          </a:bodyPr>
          <a:lstStyle/>
          <a:p>
            <a:pPr marL="0" lvl="0" indent="0">
              <a:buNone/>
            </a:pPr>
            <a:r>
              <a:rPr lang="en-US" sz="3200" dirty="0" smtClean="0"/>
              <a:t>“</a:t>
            </a:r>
            <a:r>
              <a:rPr lang="en-US" sz="3200" b="1" baseline="30000" dirty="0"/>
              <a:t>16 </a:t>
            </a:r>
            <a:r>
              <a:rPr lang="en-US" sz="3200" dirty="0"/>
              <a:t>that He would grant you, according to the riches of His glory, to be strengthened with might through His Spirit in the inner man, </a:t>
            </a:r>
            <a:r>
              <a:rPr lang="en-US" sz="3200" b="1" baseline="30000" dirty="0"/>
              <a:t>17 </a:t>
            </a:r>
            <a:r>
              <a:rPr lang="en-US" sz="3200" dirty="0"/>
              <a:t>that Christ may dwell in your hearts through faith; that you, being rooted and grounded in love, </a:t>
            </a:r>
            <a:r>
              <a:rPr lang="en-US" sz="3200" b="1" baseline="30000" dirty="0"/>
              <a:t>18 </a:t>
            </a:r>
            <a:r>
              <a:rPr lang="en-US" sz="3200" dirty="0"/>
              <a:t>may be able to comprehend with all the saints what </a:t>
            </a:r>
            <a:r>
              <a:rPr lang="en-US" sz="3200" i="1" dirty="0"/>
              <a:t>is</a:t>
            </a:r>
            <a:r>
              <a:rPr lang="en-US" sz="3200" dirty="0"/>
              <a:t> the width and length and depth and height— </a:t>
            </a:r>
            <a:r>
              <a:rPr lang="en-US" sz="3200" b="1" baseline="30000" dirty="0"/>
              <a:t>19 </a:t>
            </a:r>
            <a:r>
              <a:rPr lang="en-US" sz="3200" dirty="0"/>
              <a:t>to know the love of Christ which passes knowledge; that you may be filled with all the fullness of God.” </a:t>
            </a:r>
          </a:p>
          <a:p>
            <a:endParaRPr lang="en-US" sz="3200" dirty="0"/>
          </a:p>
        </p:txBody>
      </p:sp>
    </p:spTree>
    <p:extLst>
      <p:ext uri="{BB962C8B-B14F-4D97-AF65-F5344CB8AC3E}">
        <p14:creationId xmlns:p14="http://schemas.microsoft.com/office/powerpoint/2010/main" val="1494282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377</Words>
  <Application>Microsoft Macintosh PowerPoint</Application>
  <PresentationFormat>Custom</PresentationFormat>
  <Paragraphs>57</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Bonding with Others</vt:lpstr>
      <vt:lpstr>Bonding</vt:lpstr>
      <vt:lpstr>God created us with a need for relationship</vt:lpstr>
      <vt:lpstr>We grow through things outside of ourselves</vt:lpstr>
      <vt:lpstr>   Why is our need to bond so strong?   Why is our failure to bond so disastrous for our well-being?  </vt:lpstr>
      <vt:lpstr>God the Holy Trinity is a relational being </vt:lpstr>
      <vt:lpstr>Proverbs 9:27-31 </vt:lpstr>
      <vt:lpstr>PowerPoint Presentation</vt:lpstr>
      <vt:lpstr>Ephesians 3:16-19 </vt:lpstr>
      <vt:lpstr>Relationship was broken at the creation</vt:lpstr>
      <vt:lpstr>Emotional Object Constancy</vt:lpstr>
      <vt:lpstr>1 John 4:20</vt:lpstr>
      <vt:lpstr> When we fail to bond </vt:lpstr>
      <vt:lpstr>Stages of Isolation</vt:lpstr>
      <vt:lpstr> Distorted Thinking  </vt:lpstr>
      <vt:lpstr>Emptiness</vt:lpstr>
      <vt:lpstr>2 Corinthians 7:5-7 </vt:lpstr>
      <vt:lpstr>Emptiness</vt:lpstr>
      <vt:lpstr>Barriers to Bonding</vt:lpstr>
      <vt:lpstr>Past Injury</vt:lpstr>
      <vt:lpstr>Addiction </vt:lpstr>
      <vt:lpstr>Building the “Trust Muscle”</vt:lpstr>
      <vt:lpstr>PowerPoint Presentation</vt:lpstr>
      <vt:lpstr>Learning to Bond </vt:lpstr>
      <vt:lpstr>Skills to Bond</vt:lpstr>
    </vt:vector>
  </TitlesOfParts>
  <Company>USDA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Bishara, George - RD, Washington, DC</dc:creator>
  <cp:lastModifiedBy>Apple User</cp:lastModifiedBy>
  <cp:revision>12</cp:revision>
  <dcterms:created xsi:type="dcterms:W3CDTF">2017-10-13T19:27:24Z</dcterms:created>
  <dcterms:modified xsi:type="dcterms:W3CDTF">2017-10-22T00:04:01Z</dcterms:modified>
</cp:coreProperties>
</file>