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18"/>
  </p:notesMasterIdLst>
  <p:sldIdLst>
    <p:sldId id="256" r:id="rId2"/>
    <p:sldId id="280" r:id="rId3"/>
    <p:sldId id="268" r:id="rId4"/>
    <p:sldId id="278" r:id="rId5"/>
    <p:sldId id="275" r:id="rId6"/>
    <p:sldId id="279" r:id="rId7"/>
    <p:sldId id="259" r:id="rId8"/>
    <p:sldId id="260" r:id="rId9"/>
    <p:sldId id="262" r:id="rId10"/>
    <p:sldId id="263" r:id="rId11"/>
    <p:sldId id="269" r:id="rId12"/>
    <p:sldId id="276" r:id="rId13"/>
    <p:sldId id="264" r:id="rId14"/>
    <p:sldId id="266" r:id="rId15"/>
    <p:sldId id="281" r:id="rId16"/>
    <p:sldId id="27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 snapToGrid="0" snapToObjects="1">
      <p:cViewPr>
        <p:scale>
          <a:sx n="85" d="100"/>
          <a:sy n="85" d="100"/>
        </p:scale>
        <p:origin x="105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40D87-5ACB-1E45-AFB3-84B00A741C9E}" type="datetimeFigureOut">
              <a:rPr lang="en-US" smtClean="0"/>
              <a:t>2/26/17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88F9D-4488-D643-BDD7-40AE512C8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70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2/26/17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2/26/17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2/26/17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2/26/17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2/26/17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2/26/17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2/26/17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2/26/17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2/26/17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0C3BFE2-83B7-4B0A-B9D3-AB28331082B3}" type="datetimeFigureOut">
              <a:rPr lang="en-US" smtClean="0"/>
              <a:t>2/26/17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2/26/17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2/26/17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24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mazon.com/gp/product/0971413975/ref=as_li_tl?ie=UTF8&amp;camp=1789&amp;creative=390957&amp;creativeASIN=0971413975&amp;linkCode=as2&amp;tag=orthchurquot-20&amp;linkId=3IQLYYFPQF7ALBCK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mazon.com/gp/product/0813214505/ref=as_li_tl?ie=UTF8&amp;camp=1789&amp;creative=390957&amp;creativeASIN=0813214505&amp;linkCode=as2&amp;tag=orthchurquot-20&amp;linkId=3BTVLJZL5JBE4N6J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741299" y="1836867"/>
            <a:ext cx="9755187" cy="2766528"/>
          </a:xfrm>
        </p:spPr>
        <p:txBody>
          <a:bodyPr>
            <a:normAutofit/>
          </a:bodyPr>
          <a:lstStyle/>
          <a:p>
            <a:pPr algn="ctr"/>
            <a:r>
              <a:rPr lang="en-US" sz="6600" b="1" cap="none" dirty="0" smtClean="0">
                <a:latin typeface="Times New Roman" charset="0"/>
                <a:ea typeface="Times New Roman" charset="0"/>
                <a:cs typeface="Times New Roman" charset="0"/>
              </a:rPr>
              <a:t>Real Repentance </a:t>
            </a:r>
            <a:r>
              <a:rPr lang="en-US" sz="6600" b="1" cap="none" dirty="0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sz="6600" b="1" cap="none" dirty="0" smtClean="0">
                <a:latin typeface="Times New Roman" charset="0"/>
                <a:ea typeface="Times New Roman" charset="0"/>
                <a:cs typeface="Times New Roman" charset="0"/>
              </a:rPr>
              <a:t>ejects </a:t>
            </a:r>
            <a:r>
              <a:rPr lang="en-US" sz="6600" b="1" cap="none" dirty="0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6600" b="1" cap="none" dirty="0" smtClean="0">
                <a:latin typeface="Times New Roman" charset="0"/>
                <a:ea typeface="Times New Roman" charset="0"/>
                <a:cs typeface="Times New Roman" charset="0"/>
              </a:rPr>
              <a:t>ouble </a:t>
            </a:r>
            <a:r>
              <a:rPr lang="en-US" sz="6600" b="1" cap="none" dirty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sz="6600" b="1" cap="none" dirty="0" smtClean="0">
                <a:latin typeface="Times New Roman" charset="0"/>
                <a:ea typeface="Times New Roman" charset="0"/>
                <a:cs typeface="Times New Roman" charset="0"/>
              </a:rPr>
              <a:t>ife</a:t>
            </a:r>
            <a:endParaRPr lang="en-US" sz="6600" b="1" cap="none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083075" y="4932554"/>
            <a:ext cx="9755187" cy="55033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First Sunday of the Great Lent 1733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0703">
            <a:off x="3292651" y="246345"/>
            <a:ext cx="4470910" cy="258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25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 charset="0"/>
                <a:ea typeface="Times New Roman" charset="0"/>
                <a:cs typeface="Times New Roman" charset="0"/>
              </a:rPr>
              <a:t>The result</a:t>
            </a:r>
            <a:endParaRPr lang="en-US" b="1" u="sng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48918"/>
            <a:ext cx="10394707" cy="3725667"/>
          </a:xfrm>
        </p:spPr>
        <p:txBody>
          <a:bodyPr>
            <a:normAutofit/>
          </a:bodyPr>
          <a:lstStyle/>
          <a:p>
            <a:r>
              <a:rPr lang="en-US" sz="3200" b="1" cap="none" baseline="30000" dirty="0" smtClean="0">
                <a:latin typeface="Times New Roman" charset="0"/>
                <a:ea typeface="Times New Roman" charset="0"/>
                <a:cs typeface="Times New Roman" charset="0"/>
              </a:rPr>
              <a:t>10 </a:t>
            </a:r>
            <a:r>
              <a:rPr lang="en-US" sz="3200" cap="none" dirty="0" smtClean="0">
                <a:latin typeface="Times New Roman" charset="0"/>
                <a:ea typeface="Times New Roman" charset="0"/>
                <a:cs typeface="Times New Roman" charset="0"/>
              </a:rPr>
              <a:t>so the philistines fought, and </a:t>
            </a:r>
            <a:r>
              <a:rPr lang="en-US" sz="3200" b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Israel was defeated</a:t>
            </a:r>
            <a:r>
              <a:rPr lang="en-US" sz="3200" cap="none" dirty="0" smtClean="0">
                <a:latin typeface="Times New Roman" charset="0"/>
                <a:ea typeface="Times New Roman" charset="0"/>
                <a:cs typeface="Times New Roman" charset="0"/>
              </a:rPr>
              <a:t>, and every man fled to his tent. There was a very great slaughter, and there fell of Israel thirty thousand foot soldiers. </a:t>
            </a:r>
            <a:r>
              <a:rPr lang="en-US" sz="3200" b="1" cap="none" baseline="30000" dirty="0" smtClean="0">
                <a:latin typeface="Times New Roman" charset="0"/>
                <a:ea typeface="Times New Roman" charset="0"/>
                <a:cs typeface="Times New Roman" charset="0"/>
              </a:rPr>
              <a:t>11 </a:t>
            </a:r>
            <a:r>
              <a:rPr lang="en-US" sz="3200" cap="none" dirty="0" smtClean="0">
                <a:latin typeface="Times New Roman" charset="0"/>
                <a:ea typeface="Times New Roman" charset="0"/>
                <a:cs typeface="Times New Roman" charset="0"/>
              </a:rPr>
              <a:t>also </a:t>
            </a:r>
            <a:r>
              <a:rPr lang="en-US" sz="3200" b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the ark of God was captured; and the two sons of Eli, </a:t>
            </a:r>
            <a:r>
              <a:rPr lang="en-US" sz="3200" b="1" u="sng" cap="none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Hophni</a:t>
            </a:r>
            <a:r>
              <a:rPr lang="en-US" sz="3200" b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and Phinehas, died.</a:t>
            </a:r>
            <a:r>
              <a:rPr lang="en-US" sz="3200" cap="none" dirty="0" smtClean="0">
                <a:latin typeface="Times New Roman" charset="0"/>
                <a:ea typeface="Times New Roman" charset="0"/>
                <a:cs typeface="Times New Roman" charset="0"/>
              </a:rPr>
              <a:t> 1 Sam 4:10,11</a:t>
            </a:r>
            <a:endParaRPr lang="en-US" sz="3200" cap="none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922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900" b="1" dirty="0">
                <a:latin typeface="Times New Roman" charset="0"/>
                <a:ea typeface="Times New Roman" charset="0"/>
                <a:cs typeface="Times New Roman" charset="0"/>
              </a:rPr>
              <a:t>St. Isaac the Syrian,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000" b="1" dirty="0" smtClean="0">
                <a:latin typeface="Times New Roman" charset="0"/>
                <a:ea typeface="Times New Roman" charset="0"/>
                <a:cs typeface="Times New Roman" charset="0"/>
              </a:rPr>
              <a:t>from</a:t>
            </a:r>
            <a:r>
              <a:rPr lang="en-US" sz="2000" b="1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en-US" sz="2000" b="1" i="1" dirty="0">
                <a:latin typeface="Times New Roman" charset="0"/>
                <a:ea typeface="Times New Roman" charset="0"/>
                <a:cs typeface="Times New Roman" charset="0"/>
                <a:hlinkClick r:id="rId2"/>
              </a:rPr>
              <a:t>The Prayers of St. Isaac the </a:t>
            </a:r>
            <a:r>
              <a:rPr lang="en-US" sz="2000" b="1" i="1" dirty="0" smtClean="0">
                <a:latin typeface="Times New Roman" charset="0"/>
                <a:ea typeface="Times New Roman" charset="0"/>
                <a:cs typeface="Times New Roman" charset="0"/>
                <a:hlinkClick r:id="rId2"/>
              </a:rPr>
              <a:t>Syrian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fontAlgn="base"/>
            <a:r>
              <a:rPr lang="en-US" sz="4400" cap="none" dirty="0" smtClean="0">
                <a:latin typeface="Times New Roman" charset="0"/>
                <a:ea typeface="Times New Roman" charset="0"/>
                <a:cs typeface="Times New Roman" charset="0"/>
              </a:rPr>
              <a:t>I beg and beseech you, Lord: </a:t>
            </a:r>
            <a:r>
              <a:rPr lang="en-US" sz="4400" b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grant to all who have gone astray a true knowledge of you</a:t>
            </a:r>
            <a:r>
              <a:rPr lang="en-US" sz="4400" cap="none" dirty="0" smtClean="0">
                <a:latin typeface="Times New Roman" charset="0"/>
                <a:ea typeface="Times New Roman" charset="0"/>
                <a:cs typeface="Times New Roman" charset="0"/>
              </a:rPr>
              <a:t>, so that each and every one may come to know your glory.</a:t>
            </a:r>
            <a:endParaRPr lang="en-US" sz="4400" cap="none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410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 charset="0"/>
                <a:ea typeface="Times New Roman" charset="0"/>
                <a:cs typeface="Times New Roman" charset="0"/>
              </a:rPr>
              <a:t>The Way</a:t>
            </a:r>
            <a:endParaRPr lang="en-US" b="1" u="sng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cap="none" baseline="30000" dirty="0" smtClean="0">
                <a:latin typeface="Times New Roman" charset="0"/>
                <a:ea typeface="Times New Roman" charset="0"/>
                <a:cs typeface="Times New Roman" charset="0"/>
              </a:rPr>
              <a:t>3 </a:t>
            </a:r>
            <a:r>
              <a:rPr lang="en-US" sz="3200" cap="none" dirty="0" smtClean="0">
                <a:latin typeface="Times New Roman" charset="0"/>
                <a:ea typeface="Times New Roman" charset="0"/>
                <a:cs typeface="Times New Roman" charset="0"/>
              </a:rPr>
              <a:t>“I am indeed a </a:t>
            </a:r>
            <a:r>
              <a:rPr lang="en-US" sz="3200" cap="none" dirty="0">
                <a:latin typeface="Times New Roman" charset="0"/>
                <a:ea typeface="Times New Roman" charset="0"/>
                <a:cs typeface="Times New Roman" charset="0"/>
              </a:rPr>
              <a:t>J</a:t>
            </a:r>
            <a:r>
              <a:rPr lang="en-US" sz="3200" cap="none" dirty="0" smtClean="0">
                <a:latin typeface="Times New Roman" charset="0"/>
                <a:ea typeface="Times New Roman" charset="0"/>
                <a:cs typeface="Times New Roman" charset="0"/>
              </a:rPr>
              <a:t>ew, born in tarsus of </a:t>
            </a:r>
            <a:r>
              <a:rPr lang="en-US" sz="3200" cap="none" dirty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3200" cap="none" dirty="0" smtClean="0">
                <a:latin typeface="Times New Roman" charset="0"/>
                <a:ea typeface="Times New Roman" charset="0"/>
                <a:cs typeface="Times New Roman" charset="0"/>
              </a:rPr>
              <a:t>ilicia, but brought up in this city at the feet of </a:t>
            </a:r>
            <a:r>
              <a:rPr lang="en-US" sz="3200" cap="none" dirty="0"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sz="3200" cap="none" dirty="0" smtClean="0">
                <a:latin typeface="Times New Roman" charset="0"/>
                <a:ea typeface="Times New Roman" charset="0"/>
                <a:cs typeface="Times New Roman" charset="0"/>
              </a:rPr>
              <a:t>amaliel, taught according to the strictness of our fathers’ law, and was zealous toward God as you all are today. </a:t>
            </a:r>
            <a:r>
              <a:rPr lang="en-US" sz="3200" b="1" cap="none" baseline="30000" dirty="0" smtClean="0">
                <a:latin typeface="Times New Roman" charset="0"/>
                <a:ea typeface="Times New Roman" charset="0"/>
                <a:cs typeface="Times New Roman" charset="0"/>
              </a:rPr>
              <a:t>4 </a:t>
            </a:r>
            <a:r>
              <a:rPr lang="en-US" sz="3200" b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 persecuted this way to the death</a:t>
            </a:r>
            <a:r>
              <a:rPr lang="en-US" sz="3200" cap="none" dirty="0" smtClean="0">
                <a:latin typeface="Times New Roman" charset="0"/>
                <a:ea typeface="Times New Roman" charset="0"/>
                <a:cs typeface="Times New Roman" charset="0"/>
              </a:rPr>
              <a:t>, binding and delivering into prisons both men and women, Acts 22:3,4</a:t>
            </a:r>
            <a:endParaRPr lang="en-US" sz="3200" cap="none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46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 charset="0"/>
                <a:ea typeface="Times New Roman" charset="0"/>
                <a:cs typeface="Times New Roman" charset="0"/>
              </a:rPr>
              <a:t>Where are your hearts</a:t>
            </a:r>
            <a:endParaRPr lang="en-US" b="1" u="sng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b="1" cap="none" baseline="30000" dirty="0" smtClean="0">
                <a:latin typeface="Times New Roman" charset="0"/>
                <a:ea typeface="Times New Roman" charset="0"/>
                <a:cs typeface="Times New Roman" charset="0"/>
              </a:rPr>
              <a:t>19 </a:t>
            </a:r>
            <a:r>
              <a:rPr lang="en-US" sz="4000" cap="none" dirty="0" smtClean="0"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r>
              <a:rPr lang="en-US" sz="4000" b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Do not </a:t>
            </a:r>
            <a:r>
              <a:rPr lang="en-US" sz="4000" cap="none" dirty="0" smtClean="0">
                <a:latin typeface="Times New Roman" charset="0"/>
                <a:ea typeface="Times New Roman" charset="0"/>
                <a:cs typeface="Times New Roman" charset="0"/>
              </a:rPr>
              <a:t>lay up for yourselves treasures </a:t>
            </a:r>
            <a:r>
              <a:rPr lang="en-US" sz="4000" b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on earth</a:t>
            </a:r>
            <a:r>
              <a:rPr lang="en-US" sz="4000" cap="none" dirty="0" smtClean="0">
                <a:latin typeface="Times New Roman" charset="0"/>
                <a:ea typeface="Times New Roman" charset="0"/>
                <a:cs typeface="Times New Roman" charset="0"/>
              </a:rPr>
              <a:t>, ..</a:t>
            </a:r>
            <a:r>
              <a:rPr lang="en-US" sz="4000" b="1" cap="none" baseline="30000" dirty="0" smtClean="0">
                <a:latin typeface="Times New Roman" charset="0"/>
                <a:ea typeface="Times New Roman" charset="0"/>
                <a:cs typeface="Times New Roman" charset="0"/>
              </a:rPr>
              <a:t>20 </a:t>
            </a:r>
            <a:r>
              <a:rPr lang="en-US" sz="4000" cap="none" dirty="0" smtClean="0">
                <a:latin typeface="Times New Roman" charset="0"/>
                <a:ea typeface="Times New Roman" charset="0"/>
                <a:cs typeface="Times New Roman" charset="0"/>
              </a:rPr>
              <a:t>but </a:t>
            </a:r>
            <a:r>
              <a:rPr lang="en-US" sz="4000" b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lay up </a:t>
            </a:r>
            <a:r>
              <a:rPr lang="en-US" sz="4000" cap="none" dirty="0" smtClean="0">
                <a:latin typeface="Times New Roman" charset="0"/>
                <a:ea typeface="Times New Roman" charset="0"/>
                <a:cs typeface="Times New Roman" charset="0"/>
              </a:rPr>
              <a:t>for yourselves treasures </a:t>
            </a:r>
            <a:r>
              <a:rPr lang="en-US" sz="4000" b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in heaven</a:t>
            </a:r>
            <a:r>
              <a:rPr lang="en-US" sz="4000" cap="none" dirty="0" smtClean="0">
                <a:latin typeface="Times New Roman" charset="0"/>
                <a:ea typeface="Times New Roman" charset="0"/>
                <a:cs typeface="Times New Roman" charset="0"/>
              </a:rPr>
              <a:t>, … </a:t>
            </a:r>
            <a:r>
              <a:rPr lang="en-US" sz="4000" b="1" cap="none" baseline="30000" dirty="0" smtClean="0">
                <a:latin typeface="Times New Roman" charset="0"/>
                <a:ea typeface="Times New Roman" charset="0"/>
                <a:cs typeface="Times New Roman" charset="0"/>
              </a:rPr>
              <a:t>21 </a:t>
            </a:r>
            <a:r>
              <a:rPr lang="en-US" sz="4000" cap="none" dirty="0" smtClean="0">
                <a:latin typeface="Times New Roman" charset="0"/>
                <a:ea typeface="Times New Roman" charset="0"/>
                <a:cs typeface="Times New Roman" charset="0"/>
              </a:rPr>
              <a:t>for </a:t>
            </a:r>
            <a:r>
              <a:rPr lang="en-US" sz="4000" b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where your treasure is, there your heart will be also</a:t>
            </a:r>
            <a:r>
              <a:rPr lang="en-US" sz="4000" cap="none" dirty="0" smtClean="0">
                <a:latin typeface="Times New Roman" charset="0"/>
                <a:ea typeface="Times New Roman" charset="0"/>
                <a:cs typeface="Times New Roman" charset="0"/>
              </a:rPr>
              <a:t>. Matt 6:19-21</a:t>
            </a:r>
            <a:endParaRPr lang="en-US" sz="4000" cap="none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0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cap="none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No one can serve two masters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b="1" cap="none" baseline="30000" dirty="0" smtClean="0">
                <a:latin typeface="Times New Roman" charset="0"/>
                <a:ea typeface="Times New Roman" charset="0"/>
                <a:cs typeface="Times New Roman" charset="0"/>
              </a:rPr>
              <a:t>24 </a:t>
            </a:r>
            <a:r>
              <a:rPr lang="en-US" sz="4000" cap="none" dirty="0" smtClean="0"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r>
              <a:rPr lang="en-US" sz="4000" b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No one can serve two masters</a:t>
            </a:r>
            <a:r>
              <a:rPr lang="en-US" sz="4000" cap="none" dirty="0" smtClean="0">
                <a:latin typeface="Times New Roman" charset="0"/>
                <a:ea typeface="Times New Roman" charset="0"/>
                <a:cs typeface="Times New Roman" charset="0"/>
              </a:rPr>
              <a:t>; for either he will hate the one and love the other, or else he will be loyal to the one and despise the other. </a:t>
            </a:r>
            <a:r>
              <a:rPr lang="en-US" sz="4000" b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You cannot serve god and mammon</a:t>
            </a:r>
            <a:r>
              <a:rPr lang="en-US" sz="4000" cap="none" dirty="0" smtClean="0">
                <a:latin typeface="Times New Roman" charset="0"/>
                <a:ea typeface="Times New Roman" charset="0"/>
                <a:cs typeface="Times New Roman" charset="0"/>
              </a:rPr>
              <a:t>. Matt 6:24</a:t>
            </a:r>
            <a:endParaRPr lang="en-US" sz="4000" cap="none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25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 charset="0"/>
                <a:ea typeface="Times New Roman" charset="0"/>
                <a:cs typeface="Times New Roman" charset="0"/>
              </a:rPr>
              <a:t>Obedience </a:t>
            </a:r>
            <a:endParaRPr lang="en-US" b="1" u="sng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cap="none" dirty="0" smtClean="0">
                <a:latin typeface="Times New Roman" charset="0"/>
                <a:ea typeface="Times New Roman" charset="0"/>
                <a:cs typeface="Times New Roman" charset="0"/>
              </a:rPr>
              <a:t>Obedience is the </a:t>
            </a:r>
            <a:r>
              <a:rPr lang="en-US" sz="4000" b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burial place of the will </a:t>
            </a:r>
            <a:r>
              <a:rPr lang="en-US" sz="4000" b="1" cap="none" dirty="0" smtClean="0">
                <a:latin typeface="Times New Roman" charset="0"/>
                <a:ea typeface="Times New Roman" charset="0"/>
                <a:cs typeface="Times New Roman" charset="0"/>
              </a:rPr>
              <a:t>and </a:t>
            </a:r>
            <a:r>
              <a:rPr lang="en-US" sz="4000" b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the resurrection of the lowliness </a:t>
            </a:r>
          </a:p>
          <a:p>
            <a:pPr algn="ctr"/>
            <a:r>
              <a:rPr lang="en-US" sz="4000" b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Like Christ our God</a:t>
            </a:r>
            <a:r>
              <a:rPr lang="en-US" sz="4000" b="1" cap="none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4000" b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Gird your lions </a:t>
            </a:r>
            <a:r>
              <a:rPr lang="en-US" sz="4000" b="1" cap="none" dirty="0" smtClean="0">
                <a:latin typeface="Times New Roman" charset="0"/>
                <a:ea typeface="Times New Roman" charset="0"/>
                <a:cs typeface="Times New Roman" charset="0"/>
              </a:rPr>
              <a:t>with towel of obedience </a:t>
            </a:r>
            <a:endParaRPr lang="en-US" sz="4000" b="1" cap="none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93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6134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>
                <a:latin typeface="Times New Roman" charset="0"/>
                <a:ea typeface="Times New Roman" charset="0"/>
                <a:cs typeface="Times New Roman" charset="0"/>
              </a:rPr>
              <a:t> St. Cyril of Alexandria</a:t>
            </a:r>
            <a:endParaRPr lang="en-US" b="1" u="sng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69233"/>
            <a:ext cx="10394707" cy="4452077"/>
          </a:xfrm>
        </p:spPr>
        <p:txBody>
          <a:bodyPr>
            <a:noAutofit/>
          </a:bodyPr>
          <a:lstStyle/>
          <a:p>
            <a:pPr fontAlgn="base"/>
            <a:r>
              <a:rPr lang="en-US" sz="2800" cap="none" dirty="0" smtClean="0"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r>
              <a:rPr lang="en-US" sz="2800" b="1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If the poison of pride </a:t>
            </a:r>
            <a:r>
              <a:rPr lang="en-US" sz="2800" cap="none" dirty="0" smtClean="0">
                <a:latin typeface="Times New Roman" charset="0"/>
                <a:ea typeface="Times New Roman" charset="0"/>
                <a:cs typeface="Times New Roman" charset="0"/>
              </a:rPr>
              <a:t>is swelling up in you, </a:t>
            </a:r>
            <a:r>
              <a:rPr lang="en-US" sz="2800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turn to the Eucharist</a:t>
            </a:r>
            <a:r>
              <a:rPr lang="en-US" sz="2800" cap="none" dirty="0" smtClean="0">
                <a:latin typeface="Times New Roman" charset="0"/>
                <a:ea typeface="Times New Roman" charset="0"/>
                <a:cs typeface="Times New Roman" charset="0"/>
              </a:rPr>
              <a:t>; and that bread, </a:t>
            </a:r>
            <a:r>
              <a:rPr lang="en-US" sz="2800" b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which is your God humbling and disguising himself, will teach you humility</a:t>
            </a:r>
            <a:r>
              <a:rPr lang="en-US" sz="2800" cap="none" dirty="0" smtClean="0">
                <a:latin typeface="Times New Roman" charset="0"/>
                <a:ea typeface="Times New Roman" charset="0"/>
                <a:cs typeface="Times New Roman" charset="0"/>
              </a:rPr>
              <a:t>. If the fever of selfish greed rages in you, feed on this bread; and you will learn generosity. …</a:t>
            </a:r>
            <a:r>
              <a:rPr lang="en-US" sz="2800" b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If you feel the itch of intemperance, nourish yourself with the flesh and blood of Christ, who practiced heroic self-control </a:t>
            </a:r>
            <a:r>
              <a:rPr lang="en-US" sz="2800" cap="none" dirty="0" smtClean="0">
                <a:latin typeface="Times New Roman" charset="0"/>
                <a:ea typeface="Times New Roman" charset="0"/>
                <a:cs typeface="Times New Roman" charset="0"/>
              </a:rPr>
              <a:t>during his earthly life; and </a:t>
            </a:r>
            <a:r>
              <a:rPr lang="en-US" sz="2800" b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you will become temperate</a:t>
            </a:r>
            <a:r>
              <a:rPr lang="en-US" sz="2800" cap="none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364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 charset="0"/>
                <a:ea typeface="Times New Roman" charset="0"/>
                <a:cs typeface="Times New Roman" charset="0"/>
              </a:rPr>
              <a:t>He will receive nothing</a:t>
            </a:r>
            <a:endParaRPr lang="en-US" b="1" u="sng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cap="none" dirty="0" smtClean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en-US" sz="4400" b="1" cap="none" baseline="30000" dirty="0" smtClean="0">
                <a:latin typeface="Times New Roman" charset="0"/>
                <a:ea typeface="Times New Roman" charset="0"/>
                <a:cs typeface="Times New Roman" charset="0"/>
              </a:rPr>
              <a:t>7 </a:t>
            </a:r>
            <a:r>
              <a:rPr lang="en-US" sz="4400" cap="none" dirty="0" smtClean="0">
                <a:latin typeface="Times New Roman" charset="0"/>
                <a:ea typeface="Times New Roman" charset="0"/>
                <a:cs typeface="Times New Roman" charset="0"/>
              </a:rPr>
              <a:t>for let not that man suppose that </a:t>
            </a:r>
            <a:r>
              <a:rPr lang="en-US" sz="5400" b="1" u="sng" cap="none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he will receive anything from the lord</a:t>
            </a:r>
            <a:r>
              <a:rPr lang="en-US" sz="4400" cap="none" dirty="0" smtClean="0">
                <a:latin typeface="Times New Roman" charset="0"/>
                <a:ea typeface="Times New Roman" charset="0"/>
                <a:cs typeface="Times New Roman" charset="0"/>
              </a:rPr>
              <a:t>;</a:t>
            </a:r>
            <a:r>
              <a:rPr lang="en-US" sz="4400" b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en-US" sz="4400" b="1" u="sng" cap="none" baseline="300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8 </a:t>
            </a:r>
            <a:r>
              <a:rPr lang="en-US" sz="4400" b="1" i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he is</a:t>
            </a:r>
            <a:r>
              <a:rPr lang="en-US" sz="4400" b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 a double-minded </a:t>
            </a:r>
            <a:r>
              <a:rPr lang="en-US" sz="4400" dirty="0" smtClean="0"/>
              <a:t>"two-souled” </a:t>
            </a:r>
            <a:r>
              <a:rPr lang="en-US" sz="4400" b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man, unstable in all his ways. </a:t>
            </a:r>
            <a:r>
              <a:rPr lang="en-US" sz="4400" cap="none" dirty="0" smtClean="0">
                <a:latin typeface="Times New Roman" charset="0"/>
                <a:ea typeface="Times New Roman" charset="0"/>
                <a:cs typeface="Times New Roman" charset="0"/>
              </a:rPr>
              <a:t>Jas 1:7,8</a:t>
            </a:r>
            <a:endParaRPr lang="en-US" sz="4400" cap="none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368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St. John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Chrystotom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3600" b="1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600" b="1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1300" b="1" dirty="0" smtClean="0">
                <a:latin typeface="Times New Roman" charset="0"/>
                <a:ea typeface="Times New Roman" charset="0"/>
                <a:cs typeface="Times New Roman" charset="0"/>
              </a:rPr>
              <a:t>Homily 8</a:t>
            </a:r>
            <a:r>
              <a:rPr lang="en-US" sz="2700" b="1" dirty="0" smtClean="0">
                <a:latin typeface="Times New Roman" charset="0"/>
                <a:ea typeface="Times New Roman" charset="0"/>
                <a:cs typeface="Times New Roman" charset="0"/>
              </a:rPr>
              <a:t>,</a:t>
            </a:r>
            <a:r>
              <a:rPr lang="en-US" sz="1600" b="1" i="1" dirty="0" smtClean="0">
                <a:latin typeface="Times New Roman" charset="0"/>
                <a:ea typeface="Times New Roman" charset="0"/>
                <a:cs typeface="Times New Roman" charset="0"/>
                <a:hlinkClick r:id="rId2"/>
              </a:rPr>
              <a:t>On </a:t>
            </a:r>
            <a:r>
              <a:rPr lang="en-US" sz="1600" b="1" i="1" dirty="0">
                <a:latin typeface="Times New Roman" charset="0"/>
                <a:ea typeface="Times New Roman" charset="0"/>
                <a:cs typeface="Times New Roman" charset="0"/>
                <a:hlinkClick r:id="rId2"/>
              </a:rPr>
              <a:t>Repentance and </a:t>
            </a:r>
            <a:r>
              <a:rPr lang="en-US" sz="1600" b="1" i="1" dirty="0" smtClean="0">
                <a:latin typeface="Times New Roman" charset="0"/>
                <a:ea typeface="Times New Roman" charset="0"/>
                <a:cs typeface="Times New Roman" charset="0"/>
                <a:hlinkClick r:id="rId2"/>
              </a:rPr>
              <a:t>Almsgiving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 fontAlgn="base"/>
            <a:r>
              <a:rPr lang="en-US" sz="4000" b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Pay attention carefully</a:t>
            </a:r>
            <a:r>
              <a:rPr lang="en-US" sz="4000" cap="none" dirty="0" smtClean="0">
                <a:latin typeface="Times New Roman" charset="0"/>
                <a:ea typeface="Times New Roman" charset="0"/>
                <a:cs typeface="Times New Roman" charset="0"/>
              </a:rPr>
              <a:t>. After the sin comes the shame; courage follows repentance. </a:t>
            </a:r>
            <a:r>
              <a:rPr lang="en-US" sz="4000" b="1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Did you pay attention to what I said?</a:t>
            </a:r>
            <a:r>
              <a:rPr lang="en-US" sz="4000" cap="none" dirty="0" smtClean="0">
                <a:latin typeface="Times New Roman" charset="0"/>
                <a:ea typeface="Times New Roman" charset="0"/>
                <a:cs typeface="Times New Roman" charset="0"/>
              </a:rPr>
              <a:t> Satan upsets the order; he gives the courage to sin and the shame to repentance.</a:t>
            </a:r>
            <a:endParaRPr lang="en-US" sz="4000" cap="none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729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 charset="0"/>
                <a:ea typeface="Times New Roman" charset="0"/>
                <a:cs typeface="Times New Roman" charset="0"/>
              </a:rPr>
              <a:t>The covenant </a:t>
            </a:r>
            <a:endParaRPr lang="en-US" b="1" u="sng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cap="none" dirty="0" smtClean="0">
                <a:latin typeface="Times New Roman" charset="0"/>
                <a:ea typeface="Times New Roman" charset="0"/>
                <a:cs typeface="Times New Roman" charset="0"/>
              </a:rPr>
              <a:t>And there I will </a:t>
            </a:r>
            <a:r>
              <a:rPr lang="en-US" sz="3600" b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meet with you</a:t>
            </a:r>
            <a:r>
              <a:rPr lang="en-US" sz="3600" cap="none" dirty="0" smtClean="0">
                <a:latin typeface="Times New Roman" charset="0"/>
                <a:ea typeface="Times New Roman" charset="0"/>
                <a:cs typeface="Times New Roman" charset="0"/>
              </a:rPr>
              <a:t>, and I will </a:t>
            </a:r>
            <a:r>
              <a:rPr lang="en-US" sz="3600" b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speak with you </a:t>
            </a:r>
            <a:r>
              <a:rPr lang="en-US" sz="3600" cap="none" dirty="0" smtClean="0">
                <a:latin typeface="Times New Roman" charset="0"/>
                <a:ea typeface="Times New Roman" charset="0"/>
                <a:cs typeface="Times New Roman" charset="0"/>
              </a:rPr>
              <a:t>from above the mercy seat, from between the two cherubim which </a:t>
            </a:r>
            <a:r>
              <a:rPr lang="en-US" sz="3600" i="1" cap="none" dirty="0" smtClean="0">
                <a:latin typeface="Times New Roman" charset="0"/>
                <a:ea typeface="Times New Roman" charset="0"/>
                <a:cs typeface="Times New Roman" charset="0"/>
              </a:rPr>
              <a:t>are</a:t>
            </a:r>
            <a:r>
              <a:rPr lang="en-US" sz="3600" cap="none" dirty="0" smtClean="0">
                <a:latin typeface="Times New Roman" charset="0"/>
                <a:ea typeface="Times New Roman" charset="0"/>
                <a:cs typeface="Times New Roman" charset="0"/>
              </a:rPr>
              <a:t> on the ark of the testimony, about everything which </a:t>
            </a:r>
            <a:r>
              <a:rPr lang="en-US" sz="3600" b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 will give you in commandment to the children of Israel</a:t>
            </a:r>
            <a:r>
              <a:rPr lang="en-US" sz="3600" cap="none" dirty="0" smtClean="0">
                <a:latin typeface="Times New Roman" charset="0"/>
                <a:ea typeface="Times New Roman" charset="0"/>
                <a:cs typeface="Times New Roman" charset="0"/>
              </a:rPr>
              <a:t>. Ex 25: 22</a:t>
            </a:r>
            <a:endParaRPr lang="en-US" sz="3600" cap="none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735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 charset="0"/>
                <a:ea typeface="Times New Roman" charset="0"/>
                <a:cs typeface="Times New Roman" charset="0"/>
              </a:rPr>
              <a:t>The sin of the young men</a:t>
            </a:r>
            <a:endParaRPr lang="en-US" b="1" u="sng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cap="none" baseline="30000" dirty="0" smtClean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en-US" sz="4400" cap="none" dirty="0" smtClean="0">
                <a:latin typeface="Times New Roman" charset="0"/>
                <a:ea typeface="Times New Roman" charset="0"/>
                <a:cs typeface="Times New Roman" charset="0"/>
              </a:rPr>
              <a:t>Therefore the </a:t>
            </a:r>
            <a:r>
              <a:rPr lang="en-US" sz="4400" b="1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sin </a:t>
            </a:r>
            <a:r>
              <a:rPr lang="en-US" sz="4400" cap="none" dirty="0" smtClean="0">
                <a:latin typeface="Times New Roman" charset="0"/>
                <a:ea typeface="Times New Roman" charset="0"/>
                <a:cs typeface="Times New Roman" charset="0"/>
              </a:rPr>
              <a:t>of the young men was </a:t>
            </a:r>
            <a:r>
              <a:rPr lang="en-US" sz="4400" b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very great before the </a:t>
            </a:r>
            <a:r>
              <a:rPr lang="en-US" sz="4400" b="1" u="sng" cap="small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lord</a:t>
            </a:r>
            <a:r>
              <a:rPr lang="en-US" sz="4400" cap="none" dirty="0" smtClean="0">
                <a:latin typeface="Times New Roman" charset="0"/>
                <a:ea typeface="Times New Roman" charset="0"/>
                <a:cs typeface="Times New Roman" charset="0"/>
              </a:rPr>
              <a:t>, for </a:t>
            </a:r>
            <a:r>
              <a:rPr lang="en-US" sz="4400" b="1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men abhorred the offering of the </a:t>
            </a:r>
            <a:r>
              <a:rPr lang="en-US" sz="4400" b="1" cap="small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lord</a:t>
            </a:r>
            <a:r>
              <a:rPr lang="en-US" sz="4400" cap="none" dirty="0" smtClean="0">
                <a:latin typeface="Times New Roman" charset="0"/>
                <a:ea typeface="Times New Roman" charset="0"/>
                <a:cs typeface="Times New Roman" charset="0"/>
              </a:rPr>
              <a:t>. 1 </a:t>
            </a:r>
            <a:r>
              <a:rPr lang="en-US" sz="4400" cap="none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4400" cap="none" dirty="0" smtClean="0">
                <a:latin typeface="Times New Roman" charset="0"/>
                <a:ea typeface="Times New Roman" charset="0"/>
                <a:cs typeface="Times New Roman" charset="0"/>
              </a:rPr>
              <a:t>am 2:17</a:t>
            </a:r>
            <a:endParaRPr lang="en-US" sz="4400" cap="none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83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 charset="0"/>
                <a:ea typeface="Times New Roman" charset="0"/>
                <a:cs typeface="Times New Roman" charset="0"/>
              </a:rPr>
              <a:t>Repentance </a:t>
            </a:r>
            <a:endParaRPr lang="en-US" b="1" u="sng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cap="none" dirty="0" smtClean="0">
                <a:latin typeface="Times New Roman" charset="0"/>
                <a:ea typeface="Times New Roman" charset="0"/>
                <a:cs typeface="Times New Roman" charset="0"/>
              </a:rPr>
              <a:t>Repentance is </a:t>
            </a:r>
            <a:r>
              <a:rPr lang="en-US" sz="3200" b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the renewal of baptism </a:t>
            </a:r>
            <a:r>
              <a:rPr lang="en-US" sz="3200" cap="none" dirty="0" smtClean="0">
                <a:latin typeface="Times New Roman" charset="0"/>
                <a:ea typeface="Times New Roman" charset="0"/>
                <a:cs typeface="Times New Roman" charset="0"/>
              </a:rPr>
              <a:t>and is a covenant with God for </a:t>
            </a:r>
            <a:r>
              <a:rPr lang="en-US" sz="3200" b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 fresh start in life</a:t>
            </a:r>
            <a:r>
              <a:rPr lang="en-US" sz="3200" cap="none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algn="ctr"/>
            <a:r>
              <a:rPr lang="en-US" sz="3200" cap="none" dirty="0" smtClean="0">
                <a:latin typeface="Times New Roman" charset="0"/>
                <a:ea typeface="Times New Roman" charset="0"/>
                <a:cs typeface="Times New Roman" charset="0"/>
              </a:rPr>
              <a:t>Where there is a </a:t>
            </a:r>
            <a:r>
              <a:rPr lang="en-US" sz="3200" b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real humility </a:t>
            </a:r>
            <a:r>
              <a:rPr lang="en-US" sz="3200" cap="none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3200" b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all bonds are made free</a:t>
            </a:r>
            <a:r>
              <a:rPr lang="en-US" sz="3200" cap="none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algn="ctr"/>
            <a:r>
              <a:rPr lang="en-US" sz="3200" b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Repentance</a:t>
            </a:r>
            <a:r>
              <a:rPr lang="en-US" sz="3200" cap="none" dirty="0" smtClean="0">
                <a:latin typeface="Times New Roman" charset="0"/>
                <a:ea typeface="Times New Roman" charset="0"/>
                <a:cs typeface="Times New Roman" charset="0"/>
              </a:rPr>
              <a:t> is the daughter of </a:t>
            </a:r>
            <a:r>
              <a:rPr lang="en-US" sz="3200" b="1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hope</a:t>
            </a:r>
            <a:r>
              <a:rPr lang="en-US" sz="3200" cap="none" dirty="0" smtClean="0">
                <a:latin typeface="Times New Roman" charset="0"/>
                <a:ea typeface="Times New Roman" charset="0"/>
                <a:cs typeface="Times New Roman" charset="0"/>
              </a:rPr>
              <a:t> and the </a:t>
            </a:r>
            <a:r>
              <a:rPr lang="en-US" sz="3200" b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refusal to despair</a:t>
            </a:r>
            <a:endParaRPr lang="en-US" sz="3200" b="1" u="sng" cap="none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505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cap="none" dirty="0" smtClean="0">
                <a:latin typeface="Times New Roman" charset="0"/>
                <a:ea typeface="Times New Roman" charset="0"/>
                <a:cs typeface="Times New Roman" charset="0"/>
              </a:rPr>
              <a:t>Why </a:t>
            </a:r>
            <a:r>
              <a:rPr lang="en-US" b="1" u="sng" cap="none" dirty="0">
                <a:latin typeface="Times New Roman" charset="0"/>
                <a:ea typeface="Times New Roman" charset="0"/>
                <a:cs typeface="Times New Roman" charset="0"/>
              </a:rPr>
              <a:t>has the </a:t>
            </a:r>
            <a:r>
              <a:rPr lang="en-US" b="1" u="sng" cap="small" dirty="0">
                <a:latin typeface="Times New Roman" charset="0"/>
                <a:ea typeface="Times New Roman" charset="0"/>
                <a:cs typeface="Times New Roman" charset="0"/>
              </a:rPr>
              <a:t>lord</a:t>
            </a:r>
            <a:r>
              <a:rPr lang="en-US" b="1" u="sng" cap="none" dirty="0">
                <a:latin typeface="Times New Roman" charset="0"/>
                <a:ea typeface="Times New Roman" charset="0"/>
                <a:cs typeface="Times New Roman" charset="0"/>
              </a:rPr>
              <a:t> defeated us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cap="none" dirty="0" smtClean="0">
                <a:latin typeface="Times New Roman" charset="0"/>
                <a:ea typeface="Times New Roman" charset="0"/>
                <a:cs typeface="Times New Roman" charset="0"/>
              </a:rPr>
              <a:t>And when the people had come into the camp, the elders of </a:t>
            </a:r>
            <a:r>
              <a:rPr lang="en-US" sz="3200" cap="none" dirty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3200" cap="none" dirty="0" smtClean="0">
                <a:latin typeface="Times New Roman" charset="0"/>
                <a:ea typeface="Times New Roman" charset="0"/>
                <a:cs typeface="Times New Roman" charset="0"/>
              </a:rPr>
              <a:t>srael said, </a:t>
            </a:r>
            <a:r>
              <a:rPr lang="en-US" sz="3200" b="1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“why has the </a:t>
            </a:r>
            <a:r>
              <a:rPr lang="en-US" sz="3200" b="1" cap="small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lord</a:t>
            </a:r>
            <a:r>
              <a:rPr lang="en-US" sz="3200" b="1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 defeated us today before the philistines? </a:t>
            </a:r>
            <a:r>
              <a:rPr lang="en-US" sz="3200" b="1" cap="none" dirty="0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Let us bring the ark of the covenant of the </a:t>
            </a:r>
            <a:r>
              <a:rPr lang="en-US" sz="3200" b="1" cap="small" dirty="0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lord</a:t>
            </a:r>
            <a:r>
              <a:rPr lang="en-US" sz="3200" b="1" cap="none" dirty="0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 from </a:t>
            </a:r>
            <a:r>
              <a:rPr lang="en-US" sz="3200" b="1" cap="none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3200" b="1" cap="none" dirty="0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hiloh to us, that when it comes among us it may save us from the hand of our enemies.</a:t>
            </a:r>
            <a:r>
              <a:rPr lang="en-US" sz="3200" cap="none" dirty="0" smtClean="0">
                <a:latin typeface="Times New Roman" charset="0"/>
                <a:ea typeface="Times New Roman" charset="0"/>
                <a:cs typeface="Times New Roman" charset="0"/>
              </a:rPr>
              <a:t>”  1 Sam 4:3</a:t>
            </a:r>
            <a:endParaRPr lang="en-US" sz="3200" cap="none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180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 charset="0"/>
                <a:ea typeface="Times New Roman" charset="0"/>
                <a:cs typeface="Times New Roman" charset="0"/>
              </a:rPr>
              <a:t>The two sons …</a:t>
            </a:r>
            <a:endParaRPr lang="en-US" b="1" u="sng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cap="none" baseline="30000" dirty="0" smtClean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en-US" sz="3200" cap="none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3200" cap="none" dirty="0" smtClean="0">
                <a:latin typeface="Times New Roman" charset="0"/>
                <a:ea typeface="Times New Roman" charset="0"/>
                <a:cs typeface="Times New Roman" charset="0"/>
              </a:rPr>
              <a:t>o the people sent to Shiloh, that they might bring from there the ark of the covenant of the </a:t>
            </a:r>
            <a:r>
              <a:rPr lang="en-US" sz="3200" cap="small" dirty="0" smtClean="0">
                <a:latin typeface="Times New Roman" charset="0"/>
                <a:ea typeface="Times New Roman" charset="0"/>
                <a:cs typeface="Times New Roman" charset="0"/>
              </a:rPr>
              <a:t>lord</a:t>
            </a:r>
            <a:r>
              <a:rPr lang="en-US" sz="3200" cap="none" dirty="0" smtClean="0">
                <a:latin typeface="Times New Roman" charset="0"/>
                <a:ea typeface="Times New Roman" charset="0"/>
                <a:cs typeface="Times New Roman" charset="0"/>
              </a:rPr>
              <a:t> of hosts, </a:t>
            </a:r>
            <a:r>
              <a:rPr lang="en-US" sz="3200" b="1" u="sng" cap="none" dirty="0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who dwells </a:t>
            </a:r>
            <a:r>
              <a:rPr lang="en-US" sz="3200" b="1" i="1" u="sng" cap="none" dirty="0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between</a:t>
            </a:r>
            <a:r>
              <a:rPr lang="en-US" sz="3200" b="1" u="sng" cap="none" dirty="0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 the Cherubim</a:t>
            </a:r>
            <a:r>
              <a:rPr lang="en-US" sz="3200" cap="none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3200" b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And the two sons of </a:t>
            </a:r>
            <a:r>
              <a:rPr lang="en-US" sz="3200" b="1" u="sng" cap="none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US" sz="3200" b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li, </a:t>
            </a:r>
            <a:r>
              <a:rPr lang="en-US" sz="3200" b="1" u="sng" cap="none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sz="3200" b="1" u="sng" cap="none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ophni</a:t>
            </a:r>
            <a:r>
              <a:rPr lang="en-US" sz="3200" b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and Phinehas, </a:t>
            </a:r>
            <a:r>
              <a:rPr lang="en-US" sz="3200" b="1" i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were</a:t>
            </a:r>
            <a:r>
              <a:rPr lang="en-US" sz="3200" b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 there with the ark of the covenant of God.</a:t>
            </a:r>
            <a:endParaRPr lang="en-US" sz="3200" b="1" u="sng" cap="none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42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b="1" u="sng" dirty="0" smtClean="0">
                <a:latin typeface="Times New Roman" charset="0"/>
                <a:ea typeface="Times New Roman" charset="0"/>
                <a:cs typeface="Times New Roman" charset="0"/>
              </a:rPr>
              <a:t>Real presence but not for us!</a:t>
            </a:r>
            <a:endParaRPr lang="en-US" sz="4400" b="1" u="sng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88" y="1703632"/>
            <a:ext cx="10394707" cy="3311189"/>
          </a:xfrm>
        </p:spPr>
        <p:txBody>
          <a:bodyPr>
            <a:noAutofit/>
          </a:bodyPr>
          <a:lstStyle/>
          <a:p>
            <a:pPr algn="ctr"/>
            <a:r>
              <a:rPr lang="en-US" sz="2800" cap="none" dirty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sz="2800" cap="none" dirty="0" smtClean="0">
                <a:latin typeface="Times New Roman" charset="0"/>
                <a:ea typeface="Times New Roman" charset="0"/>
                <a:cs typeface="Times New Roman" charset="0"/>
              </a:rPr>
              <a:t>hen the ark of the covenant of the </a:t>
            </a:r>
            <a:r>
              <a:rPr lang="en-US" sz="2800" cap="small" dirty="0" smtClean="0">
                <a:latin typeface="Times New Roman" charset="0"/>
                <a:ea typeface="Times New Roman" charset="0"/>
                <a:cs typeface="Times New Roman" charset="0"/>
              </a:rPr>
              <a:t>lord</a:t>
            </a:r>
            <a:r>
              <a:rPr lang="en-US" sz="2800" cap="none" dirty="0" smtClean="0">
                <a:latin typeface="Times New Roman" charset="0"/>
                <a:ea typeface="Times New Roman" charset="0"/>
                <a:cs typeface="Times New Roman" charset="0"/>
              </a:rPr>
              <a:t> came into the camp, all Israel shouted so loudly that the earth shook. </a:t>
            </a:r>
            <a:r>
              <a:rPr lang="en-US" sz="2800" b="1" cap="none" baseline="30000" dirty="0" smtClean="0">
                <a:latin typeface="Times New Roman" charset="0"/>
                <a:ea typeface="Times New Roman" charset="0"/>
                <a:cs typeface="Times New Roman" charset="0"/>
              </a:rPr>
              <a:t>6 </a:t>
            </a:r>
            <a:r>
              <a:rPr lang="en-US" sz="2800" cap="none" dirty="0" smtClean="0">
                <a:latin typeface="Times New Roman" charset="0"/>
                <a:ea typeface="Times New Roman" charset="0"/>
                <a:cs typeface="Times New Roman" charset="0"/>
              </a:rPr>
              <a:t>now when the philistines heard the noise of the shout, they said, </a:t>
            </a:r>
            <a:r>
              <a:rPr lang="en-US" sz="2800" b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“what </a:t>
            </a:r>
            <a:r>
              <a:rPr lang="en-US" sz="2800" b="1" i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does</a:t>
            </a:r>
            <a:r>
              <a:rPr lang="en-US" sz="2800" b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 the sound of this great shout in the camp of the Hebrews </a:t>
            </a:r>
            <a:r>
              <a:rPr lang="en-US" sz="2800" b="1" i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mean?</a:t>
            </a:r>
            <a:r>
              <a:rPr lang="en-US" sz="2800" b="1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”</a:t>
            </a:r>
            <a:r>
              <a:rPr lang="en-US" sz="2800" cap="none" dirty="0" smtClean="0">
                <a:latin typeface="Times New Roman" charset="0"/>
                <a:ea typeface="Times New Roman" charset="0"/>
                <a:cs typeface="Times New Roman" charset="0"/>
              </a:rPr>
              <a:t> …, for they said, </a:t>
            </a:r>
            <a:r>
              <a:rPr lang="en-US" sz="2800" b="1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r>
              <a:rPr lang="en-US" sz="2800" b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God has come into the camp</a:t>
            </a:r>
            <a:r>
              <a:rPr lang="en-US" sz="2800" b="1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!” </a:t>
            </a:r>
            <a:r>
              <a:rPr lang="en-US" sz="2800" cap="none" dirty="0" smtClean="0">
                <a:latin typeface="Times New Roman" charset="0"/>
                <a:ea typeface="Times New Roman" charset="0"/>
                <a:cs typeface="Times New Roman" charset="0"/>
              </a:rPr>
              <a:t>And they said, </a:t>
            </a:r>
            <a:r>
              <a:rPr lang="en-US" sz="2800" b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“woe to us! For such a thing has never happened before. </a:t>
            </a:r>
            <a:r>
              <a:rPr lang="en-US" sz="2800" b="1" u="sng" cap="none" baseline="300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8 </a:t>
            </a:r>
            <a:r>
              <a:rPr lang="en-US" sz="2800" b="1" u="sng" cap="none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woe to us! Who will deliver us from the hand of these mighty gods? </a:t>
            </a:r>
            <a:r>
              <a:rPr lang="en-US" sz="2800" cap="none" dirty="0" smtClean="0">
                <a:latin typeface="Times New Roman" charset="0"/>
                <a:ea typeface="Times New Roman" charset="0"/>
                <a:cs typeface="Times New Roman" charset="0"/>
              </a:rPr>
              <a:t>These </a:t>
            </a:r>
            <a:r>
              <a:rPr lang="en-US" sz="2800" i="1" cap="none" dirty="0" smtClean="0">
                <a:latin typeface="Times New Roman" charset="0"/>
                <a:ea typeface="Times New Roman" charset="0"/>
                <a:cs typeface="Times New Roman" charset="0"/>
              </a:rPr>
              <a:t>are</a:t>
            </a:r>
            <a:r>
              <a:rPr lang="en-US" sz="2800" cap="none" dirty="0" smtClean="0">
                <a:latin typeface="Times New Roman" charset="0"/>
                <a:ea typeface="Times New Roman" charset="0"/>
                <a:cs typeface="Times New Roman" charset="0"/>
              </a:rPr>
              <a:t> the gods who struck the </a:t>
            </a:r>
            <a:r>
              <a:rPr lang="en-US" sz="2800" cap="none" dirty="0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US" sz="2800" cap="none" dirty="0" smtClean="0">
                <a:latin typeface="Times New Roman" charset="0"/>
                <a:ea typeface="Times New Roman" charset="0"/>
                <a:cs typeface="Times New Roman" charset="0"/>
              </a:rPr>
              <a:t>gyptians with all the plagues in the wilderness. 1 Sam 4:5-8</a:t>
            </a:r>
            <a:endParaRPr lang="en-US" sz="2800" cap="none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43293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137</TotalTime>
  <Words>363</Words>
  <Application>Microsoft Macintosh PowerPoint</Application>
  <PresentationFormat>Widescreen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Times New Roman</vt:lpstr>
      <vt:lpstr>Retrospect</vt:lpstr>
      <vt:lpstr>Real Repentance Rejects Double Life</vt:lpstr>
      <vt:lpstr>He will receive nothing</vt:lpstr>
      <vt:lpstr>St. John Chrystotom,  Homily 8,On Repentance and Almsgiving</vt:lpstr>
      <vt:lpstr>The covenant </vt:lpstr>
      <vt:lpstr>The sin of the young men</vt:lpstr>
      <vt:lpstr>Repentance </vt:lpstr>
      <vt:lpstr>Why has the lord defeated us</vt:lpstr>
      <vt:lpstr>The two sons …</vt:lpstr>
      <vt:lpstr>Real presence but not for us!</vt:lpstr>
      <vt:lpstr>The result</vt:lpstr>
      <vt:lpstr>St. Isaac the Syrian,  from The Prayers of St. Isaac the Syrian</vt:lpstr>
      <vt:lpstr>The Way</vt:lpstr>
      <vt:lpstr>Where are your hearts</vt:lpstr>
      <vt:lpstr>No one can serve two masters</vt:lpstr>
      <vt:lpstr>Obedience </vt:lpstr>
      <vt:lpstr> St. Cyril of Alexandria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Repentance rejects double life</dc:title>
  <dc:creator>Microsoft Office User</dc:creator>
  <cp:lastModifiedBy>Microsoft Office User</cp:lastModifiedBy>
  <cp:revision>15</cp:revision>
  <dcterms:created xsi:type="dcterms:W3CDTF">2017-02-25T14:50:47Z</dcterms:created>
  <dcterms:modified xsi:type="dcterms:W3CDTF">2017-02-26T12:28:19Z</dcterms:modified>
</cp:coreProperties>
</file>