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9" r:id="rId2"/>
    <p:sldId id="325" r:id="rId3"/>
    <p:sldId id="324" r:id="rId4"/>
    <p:sldId id="270" r:id="rId5"/>
    <p:sldId id="298" r:id="rId6"/>
    <p:sldId id="326" r:id="rId7"/>
    <p:sldId id="280" r:id="rId8"/>
    <p:sldId id="327" r:id="rId9"/>
    <p:sldId id="295" r:id="rId10"/>
    <p:sldId id="299" r:id="rId11"/>
    <p:sldId id="311" r:id="rId12"/>
    <p:sldId id="300" r:id="rId13"/>
    <p:sldId id="312" r:id="rId14"/>
    <p:sldId id="319" r:id="rId15"/>
    <p:sldId id="330" r:id="rId16"/>
    <p:sldId id="331" r:id="rId17"/>
    <p:sldId id="332" r:id="rId18"/>
    <p:sldId id="329" r:id="rId19"/>
    <p:sldId id="333" r:id="rId20"/>
    <p:sldId id="334" r:id="rId21"/>
    <p:sldId id="322" r:id="rId22"/>
    <p:sldId id="32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1506" y="-1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6F952-E8C9-4B8D-882C-A2F3FECD9AB6}" type="datetimeFigureOut">
              <a:rPr lang="en-US" smtClean="0"/>
              <a:t>2/2/2013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820389-1CD3-4D0D-8CEF-D1C39F56D16E}" type="slidenum">
              <a:rPr lang="en-US" smtClean="0"/>
              <a:t>‹#›</a:t>
            </a:fld>
            <a:endParaRPr lang="en-US" dirty="0"/>
          </a:p>
        </p:txBody>
      </p:sp>
    </p:spTree>
    <p:extLst>
      <p:ext uri="{BB962C8B-B14F-4D97-AF65-F5344CB8AC3E}">
        <p14:creationId xmlns:p14="http://schemas.microsoft.com/office/powerpoint/2010/main" val="2336657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4</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13</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14</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15</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16</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17</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18</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19</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20</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21</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22</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5</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6</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7</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8</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9</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10</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11</a:t>
            </a:fld>
            <a:endParaRPr lang="en-US" dirty="0"/>
          </a:p>
        </p:txBody>
      </p:sp>
    </p:spTree>
    <p:extLst>
      <p:ext uri="{BB962C8B-B14F-4D97-AF65-F5344CB8AC3E}">
        <p14:creationId xmlns:p14="http://schemas.microsoft.com/office/powerpoint/2010/main" val="554303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820389-1CD3-4D0D-8CEF-D1C39F56D16E}" type="slidenum">
              <a:rPr lang="en-US" smtClean="0"/>
              <a:t>12</a:t>
            </a:fld>
            <a:endParaRPr lang="en-US" dirty="0"/>
          </a:p>
        </p:txBody>
      </p:sp>
    </p:spTree>
    <p:extLst>
      <p:ext uri="{BB962C8B-B14F-4D97-AF65-F5344CB8AC3E}">
        <p14:creationId xmlns:p14="http://schemas.microsoft.com/office/powerpoint/2010/main" val="554303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91440" y="60960"/>
            <a:ext cx="8961120" cy="6720840"/>
          </a:xfrm>
          <a:prstGeom prst="rect">
            <a:avLst/>
          </a:prstGeom>
          <a:ln>
            <a:solidFill>
              <a:srgbClr val="00B050"/>
            </a:solidFill>
          </a:ln>
        </p:spPr>
      </p:pic>
      <p:sp>
        <p:nvSpPr>
          <p:cNvPr id="3" name="Subtitle 2"/>
          <p:cNvSpPr>
            <a:spLocks noGrp="1"/>
          </p:cNvSpPr>
          <p:nvPr>
            <p:ph type="subTitle" idx="1"/>
          </p:nvPr>
        </p:nvSpPr>
        <p:spPr>
          <a:xfrm>
            <a:off x="1371600" y="3200400"/>
            <a:ext cx="6400800" cy="685800"/>
          </a:xfrm>
        </p:spPr>
        <p:txBody>
          <a:bodyPr anchor="ct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90E3F2E-A2D0-40F0-8CEE-11EB8B68B3FC}" type="slidenum">
              <a:rPr lang="en-US" smtClean="0"/>
              <a:t>‹#›</a:t>
            </a:fld>
            <a:endParaRPr lang="en-US" dirty="0"/>
          </a:p>
        </p:txBody>
      </p:sp>
    </p:spTree>
    <p:extLst>
      <p:ext uri="{BB962C8B-B14F-4D97-AF65-F5344CB8AC3E}">
        <p14:creationId xmlns:p14="http://schemas.microsoft.com/office/powerpoint/2010/main" val="1816914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90E3F2E-A2D0-40F0-8CEE-11EB8B68B3FC}" type="slidenum">
              <a:rPr lang="en-US" smtClean="0"/>
              <a:t>‹#›</a:t>
            </a:fld>
            <a:endParaRPr lang="en-US" dirty="0"/>
          </a:p>
        </p:txBody>
      </p:sp>
    </p:spTree>
    <p:extLst>
      <p:ext uri="{BB962C8B-B14F-4D97-AF65-F5344CB8AC3E}">
        <p14:creationId xmlns:p14="http://schemas.microsoft.com/office/powerpoint/2010/main" val="300217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90E3F2E-A2D0-40F0-8CEE-11EB8B68B3FC}" type="slidenum">
              <a:rPr lang="en-US" smtClean="0"/>
              <a:t>‹#›</a:t>
            </a:fld>
            <a:endParaRPr lang="en-US" dirty="0"/>
          </a:p>
        </p:txBody>
      </p:sp>
    </p:spTree>
    <p:extLst>
      <p:ext uri="{BB962C8B-B14F-4D97-AF65-F5344CB8AC3E}">
        <p14:creationId xmlns:p14="http://schemas.microsoft.com/office/powerpoint/2010/main" val="1600990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90E3F2E-A2D0-40F0-8CEE-11EB8B68B3FC}" type="slidenum">
              <a:rPr lang="en-US" smtClean="0"/>
              <a:t>‹#›</a:t>
            </a:fld>
            <a:endParaRPr lang="en-US" dirty="0"/>
          </a:p>
        </p:txBody>
      </p:sp>
    </p:spTree>
    <p:extLst>
      <p:ext uri="{BB962C8B-B14F-4D97-AF65-F5344CB8AC3E}">
        <p14:creationId xmlns:p14="http://schemas.microsoft.com/office/powerpoint/2010/main" val="41909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90E3F2E-A2D0-40F0-8CEE-11EB8B68B3FC}" type="slidenum">
              <a:rPr lang="en-US" smtClean="0"/>
              <a:t>‹#›</a:t>
            </a:fld>
            <a:endParaRPr lang="en-US" dirty="0"/>
          </a:p>
        </p:txBody>
      </p:sp>
    </p:spTree>
    <p:extLst>
      <p:ext uri="{BB962C8B-B14F-4D97-AF65-F5344CB8AC3E}">
        <p14:creationId xmlns:p14="http://schemas.microsoft.com/office/powerpoint/2010/main" val="573125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dirty="0" smtClean="0"/>
              <a:t>© The Well @STSA 2013</a:t>
            </a: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90E3F2E-A2D0-40F0-8CEE-11EB8B68B3FC}" type="slidenum">
              <a:rPr lang="en-US" smtClean="0"/>
              <a:t>‹#›</a:t>
            </a:fld>
            <a:endParaRPr lang="en-US" dirty="0"/>
          </a:p>
        </p:txBody>
      </p:sp>
    </p:spTree>
    <p:extLst>
      <p:ext uri="{BB962C8B-B14F-4D97-AF65-F5344CB8AC3E}">
        <p14:creationId xmlns:p14="http://schemas.microsoft.com/office/powerpoint/2010/main" val="3868386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dirty="0" smtClean="0"/>
              <a:t>© The Well @STSA 2013</a:t>
            </a:r>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90E3F2E-A2D0-40F0-8CEE-11EB8B68B3FC}" type="slidenum">
              <a:rPr lang="en-US" smtClean="0"/>
              <a:t>‹#›</a:t>
            </a:fld>
            <a:endParaRPr lang="en-US" dirty="0"/>
          </a:p>
        </p:txBody>
      </p:sp>
    </p:spTree>
    <p:extLst>
      <p:ext uri="{BB962C8B-B14F-4D97-AF65-F5344CB8AC3E}">
        <p14:creationId xmlns:p14="http://schemas.microsoft.com/office/powerpoint/2010/main" val="2676230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dirty="0" smtClean="0"/>
              <a:t>© The Well @STSA 2013</a:t>
            </a:r>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90E3F2E-A2D0-40F0-8CEE-11EB8B68B3FC}" type="slidenum">
              <a:rPr lang="en-US" smtClean="0"/>
              <a:t>‹#›</a:t>
            </a:fld>
            <a:endParaRPr lang="en-US" dirty="0"/>
          </a:p>
        </p:txBody>
      </p:sp>
    </p:spTree>
    <p:extLst>
      <p:ext uri="{BB962C8B-B14F-4D97-AF65-F5344CB8AC3E}">
        <p14:creationId xmlns:p14="http://schemas.microsoft.com/office/powerpoint/2010/main" val="372738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 The Well @STSA 2013</a:t>
            </a:r>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90E3F2E-A2D0-40F0-8CEE-11EB8B68B3FC}" type="slidenum">
              <a:rPr lang="en-US" smtClean="0"/>
              <a:t>‹#›</a:t>
            </a:fld>
            <a:endParaRPr lang="en-US" dirty="0"/>
          </a:p>
        </p:txBody>
      </p:sp>
    </p:spTree>
    <p:extLst>
      <p:ext uri="{BB962C8B-B14F-4D97-AF65-F5344CB8AC3E}">
        <p14:creationId xmlns:p14="http://schemas.microsoft.com/office/powerpoint/2010/main" val="979944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 The Well @STSA 2013</a:t>
            </a: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90E3F2E-A2D0-40F0-8CEE-11EB8B68B3FC}" type="slidenum">
              <a:rPr lang="en-US" smtClean="0"/>
              <a:t>‹#›</a:t>
            </a:fld>
            <a:endParaRPr lang="en-US" dirty="0"/>
          </a:p>
        </p:txBody>
      </p:sp>
    </p:spTree>
    <p:extLst>
      <p:ext uri="{BB962C8B-B14F-4D97-AF65-F5344CB8AC3E}">
        <p14:creationId xmlns:p14="http://schemas.microsoft.com/office/powerpoint/2010/main" val="3445910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dirty="0" smtClean="0"/>
              <a:t>© The Well @STSA 2013</a:t>
            </a:r>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90E3F2E-A2D0-40F0-8CEE-11EB8B68B3FC}" type="slidenum">
              <a:rPr lang="en-US" smtClean="0"/>
              <a:t>‹#›</a:t>
            </a:fld>
            <a:endParaRPr lang="en-US" dirty="0"/>
          </a:p>
        </p:txBody>
      </p:sp>
    </p:spTree>
    <p:extLst>
      <p:ext uri="{BB962C8B-B14F-4D97-AF65-F5344CB8AC3E}">
        <p14:creationId xmlns:p14="http://schemas.microsoft.com/office/powerpoint/2010/main" val="868672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microsoft.com/office/2007/relationships/hdphoto" Target="../media/hdphoto3.wdp"/><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3.png"/><Relationship Id="rId2" Type="http://schemas.openxmlformats.org/officeDocument/2006/relationships/slideLayout" Target="../slideLayouts/slideLayout2.xml"/><Relationship Id="rId16" Type="http://schemas.microsoft.com/office/2007/relationships/hdphoto" Target="../media/hdphoto2.wdp"/><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 Id="rId22" Type="http://schemas.microsoft.com/office/2007/relationships/hdphoto" Target="../media/hdphoto5.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ackgroundRemoval t="0" b="44583" l="67278" r="100000">
                        <a14:foregroundMark x1="71833" y1="7167" x2="71833" y2="7167"/>
                        <a14:foregroundMark x1="71611" y1="4583" x2="71389" y2="8083"/>
                      </a14:backgroundRemoval>
                    </a14:imgEffect>
                  </a14:imgLayer>
                </a14:imgProps>
              </a:ext>
              <a:ext uri="{28A0092B-C50C-407E-A947-70E740481C1C}">
                <a14:useLocalDpi xmlns:a14="http://schemas.microsoft.com/office/drawing/2010/main" val="0"/>
              </a:ext>
            </a:extLst>
          </a:blip>
          <a:srcRect l="67167" b="55242"/>
          <a:stretch/>
        </p:blipFill>
        <p:spPr>
          <a:xfrm>
            <a:off x="7181836" y="68580"/>
            <a:ext cx="1870724" cy="1912619"/>
          </a:xfrm>
          <a:prstGeom prst="rect">
            <a:avLst/>
          </a:prstGeom>
          <a:ln w="57150">
            <a:noFill/>
          </a:ln>
        </p:spPr>
      </p:pic>
      <p:sp>
        <p:nvSpPr>
          <p:cNvPr id="2" name="Title Placeholder 1"/>
          <p:cNvSpPr>
            <a:spLocks noGrp="1"/>
          </p:cNvSpPr>
          <p:nvPr>
            <p:ph type="title"/>
          </p:nvPr>
        </p:nvSpPr>
        <p:spPr>
          <a:xfrm>
            <a:off x="1219200" y="609600"/>
            <a:ext cx="6897998"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33600"/>
            <a:ext cx="8229600" cy="399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solidFill>
              </a:defRPr>
            </a:lvl1pPr>
          </a:lstStyle>
          <a:p>
            <a:r>
              <a:rPr lang="en-US" dirty="0" smtClean="0"/>
              <a:t>© The Well @STSA 2013</a:t>
            </a:r>
            <a:endParaRPr lang="en-US" dirty="0"/>
          </a:p>
        </p:txBody>
      </p:sp>
      <p:pic>
        <p:nvPicPr>
          <p:cNvPr id="1026" name="Picture 2"/>
          <p:cNvPicPr>
            <a:picLocks noChangeAspect="1" noChangeArrowheads="1"/>
          </p:cNvPicPr>
          <p:nvPr userDrawn="1"/>
        </p:nvPicPr>
        <p:blipFill>
          <a:blip r:embed="rId15">
            <a:extLst>
              <a:ext uri="{BEBA8EAE-BF5A-486C-A8C5-ECC9F3942E4B}">
                <a14:imgProps xmlns:a14="http://schemas.microsoft.com/office/drawing/2010/main">
                  <a14:imgLayer r:embed="rId16">
                    <a14:imgEffect>
                      <a14:backgroundRemoval t="0" b="100000" l="0" r="99816">
                        <a14:foregroundMark x1="6066" y1="12500" x2="1287" y2="18750"/>
                        <a14:foregroundMark x1="8824" y1="55000" x2="9926" y2="86250"/>
                        <a14:foregroundMark x1="18015" y1="36250" x2="18382" y2="66250"/>
                        <a14:foregroundMark x1="18015" y1="17500" x2="18015" y2="17500"/>
                        <a14:foregroundMark x1="23897" y1="33750" x2="20772" y2="46250"/>
                        <a14:foregroundMark x1="26471" y1="35000" x2="26471" y2="58750"/>
                        <a14:foregroundMark x1="26838" y1="17500" x2="26838" y2="17500"/>
                        <a14:foregroundMark x1="31250" y1="23750" x2="31434" y2="66250"/>
                        <a14:foregroundMark x1="35478" y1="40000" x2="36213" y2="61250"/>
                        <a14:foregroundMark x1="47243" y1="33750" x2="48713" y2="35000"/>
                        <a14:foregroundMark x1="52757" y1="23750" x2="52757" y2="65000"/>
                        <a14:foregroundMark x1="68199" y1="43750" x2="69485" y2="60000"/>
                        <a14:foregroundMark x1="84743" y1="43750" x2="85294" y2="35000"/>
                        <a14:foregroundMark x1="93934" y1="50000" x2="94301" y2="66250"/>
                        <a14:foregroundMark x1="97059" y1="21250" x2="97426" y2="56250"/>
                        <a14:backgroundMark x1="24632" y1="90000" x2="97426" y2="87500"/>
                        <a14:backgroundMark x1="12500" y1="57500" x2="12500" y2="57500"/>
                        <a14:backgroundMark x1="6985" y1="86250" x2="1838" y2="92500"/>
                        <a14:backgroundMark x1="1838" y1="51250" x2="1838" y2="51250"/>
                        <a14:backgroundMark x1="47059" y1="55000" x2="47059" y2="55000"/>
                        <a14:backgroundMark x1="90809" y1="56250" x2="90809" y2="56250"/>
                      </a14:backgroundRemoval>
                    </a14:imgEffect>
                  </a14:imgLayer>
                </a14:imgProps>
              </a:ext>
              <a:ext uri="{28A0092B-C50C-407E-A947-70E740481C1C}">
                <a14:useLocalDpi xmlns:a14="http://schemas.microsoft.com/office/drawing/2010/main" val="0"/>
              </a:ext>
            </a:extLst>
          </a:blip>
          <a:srcRect/>
          <a:stretch>
            <a:fillRect/>
          </a:stretch>
        </p:blipFill>
        <p:spPr bwMode="auto">
          <a:xfrm>
            <a:off x="3328416" y="6423660"/>
            <a:ext cx="2487168" cy="365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userDrawn="1"/>
        </p:nvPicPr>
        <p:blipFill rotWithShape="1">
          <a:blip r:embed="rId17" cstate="print">
            <a:extLst>
              <a:ext uri="{BEBA8EAE-BF5A-486C-A8C5-ECC9F3942E4B}">
                <a14:imgProps xmlns:a14="http://schemas.microsoft.com/office/drawing/2010/main">
                  <a14:imgLayer r:embed="rId18">
                    <a14:imgEffect>
                      <a14:backgroundRemoval t="0" b="29583" l="0" r="24056"/>
                    </a14:imgEffect>
                  </a14:imgLayer>
                </a14:imgProps>
              </a:ext>
              <a:ext uri="{28A0092B-C50C-407E-A947-70E740481C1C}">
                <a14:useLocalDpi xmlns:a14="http://schemas.microsoft.com/office/drawing/2010/main" val="0"/>
              </a:ext>
            </a:extLst>
          </a:blip>
          <a:srcRect t="1" r="76070" b="70080"/>
          <a:stretch/>
        </p:blipFill>
        <p:spPr>
          <a:xfrm>
            <a:off x="76200" y="76200"/>
            <a:ext cx="1300190" cy="1219200"/>
          </a:xfrm>
          <a:prstGeom prst="rect">
            <a:avLst/>
          </a:prstGeom>
          <a:ln w="57150">
            <a:noFill/>
          </a:ln>
        </p:spPr>
      </p:pic>
      <p:sp>
        <p:nvSpPr>
          <p:cNvPr id="8" name="Rectangle 7"/>
          <p:cNvSpPr/>
          <p:nvPr userDrawn="1"/>
        </p:nvSpPr>
        <p:spPr>
          <a:xfrm>
            <a:off x="91440" y="68580"/>
            <a:ext cx="8961120" cy="672084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7" name="Picture 3"/>
          <p:cNvPicPr>
            <a:picLocks noChangeAspect="1" noChangeArrowheads="1"/>
          </p:cNvPicPr>
          <p:nvPr userDrawn="1"/>
        </p:nvPicPr>
        <p:blipFill rotWithShape="1">
          <a:blip r:embed="rId19" cstate="print">
            <a:extLst>
              <a:ext uri="{BEBA8EAE-BF5A-486C-A8C5-ECC9F3942E4B}">
                <a14:imgProps xmlns:a14="http://schemas.microsoft.com/office/drawing/2010/main">
                  <a14:imgLayer r:embed="rId20">
                    <a14:imgEffect>
                      <a14:backgroundRemoval t="74844" b="99286" l="75067" r="99664"/>
                    </a14:imgEffect>
                    <a14:imgEffect>
                      <a14:saturation sat="300000"/>
                    </a14:imgEffect>
                  </a14:imgLayer>
                </a14:imgProps>
              </a:ext>
              <a:ext uri="{28A0092B-C50C-407E-A947-70E740481C1C}">
                <a14:useLocalDpi xmlns:a14="http://schemas.microsoft.com/office/drawing/2010/main" val="0"/>
              </a:ext>
            </a:extLst>
          </a:blip>
          <a:srcRect l="75023" t="74875"/>
          <a:stretch/>
        </p:blipFill>
        <p:spPr bwMode="auto">
          <a:xfrm>
            <a:off x="7657522" y="5732145"/>
            <a:ext cx="1395038" cy="105727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userDrawn="1"/>
        </p:nvPicPr>
        <p:blipFill rotWithShape="1">
          <a:blip r:embed="rId21">
            <a:extLst>
              <a:ext uri="{BEBA8EAE-BF5A-486C-A8C5-ECC9F3942E4B}">
                <a14:imgProps xmlns:a14="http://schemas.microsoft.com/office/drawing/2010/main">
                  <a14:imgLayer r:embed="rId22">
                    <a14:imgEffect>
                      <a14:backgroundRemoval t="34612" b="75022" l="89113" r="100000"/>
                    </a14:imgEffect>
                    <a14:imgEffect>
                      <a14:saturation sat="400000"/>
                    </a14:imgEffect>
                  </a14:imgLayer>
                </a14:imgProps>
              </a:ext>
              <a:ext uri="{28A0092B-C50C-407E-A947-70E740481C1C}">
                <a14:useLocalDpi xmlns:a14="http://schemas.microsoft.com/office/drawing/2010/main" val="0"/>
              </a:ext>
            </a:extLst>
          </a:blip>
          <a:srcRect l="88069" t="34421" b="24023"/>
          <a:stretch/>
        </p:blipFill>
        <p:spPr bwMode="auto">
          <a:xfrm>
            <a:off x="8025205" y="2366682"/>
            <a:ext cx="1082283" cy="2840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058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124200"/>
            <a:ext cx="6400800" cy="762000"/>
          </a:xfrm>
        </p:spPr>
        <p:txBody>
          <a:bodyPr>
            <a:normAutofit/>
          </a:bodyPr>
          <a:lstStyle/>
          <a:p>
            <a:r>
              <a:rPr lang="en-US" b="1" dirty="0" smtClean="0"/>
              <a:t>Week </a:t>
            </a:r>
            <a:r>
              <a:rPr lang="en-US" b="1" dirty="0" smtClean="0"/>
              <a:t>4:  Service</a:t>
            </a:r>
            <a:endParaRPr lang="en-US" b="1" dirty="0" smtClean="0"/>
          </a:p>
        </p:txBody>
      </p:sp>
    </p:spTree>
    <p:extLst>
      <p:ext uri="{BB962C8B-B14F-4D97-AF65-F5344CB8AC3E}">
        <p14:creationId xmlns:p14="http://schemas.microsoft.com/office/powerpoint/2010/main" val="443048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7620000" cy="5410200"/>
          </a:xfrm>
        </p:spPr>
        <p:txBody>
          <a:bodyPr>
            <a:normAutofit/>
          </a:bodyPr>
          <a:lstStyle/>
          <a:p>
            <a:pPr marL="0" indent="0">
              <a:buNone/>
            </a:pPr>
            <a:r>
              <a:rPr lang="en-US" i="1" dirty="0"/>
              <a:t>“You know that those who are considered rulers over the Gentiles lord it over them, and their great ones exercise authority over them.  Yet it shall not be so among you; but whoever desires to become great among you shall be your servant.  And whoever of you desires to be first shall be </a:t>
            </a:r>
            <a:r>
              <a:rPr lang="en-US" b="1" i="1" u="sng" dirty="0"/>
              <a:t>slave of all</a:t>
            </a:r>
            <a:r>
              <a:rPr lang="en-US" i="1" dirty="0"/>
              <a:t>.  For even the Son of Man did not come to be served, but to serve, and to give His life a ransom for many.”  Mark 10:42-45</a:t>
            </a:r>
            <a:endParaRPr lang="en-US" i="1" dirty="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18570888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7924800" cy="3505200"/>
          </a:xfrm>
        </p:spPr>
        <p:txBody>
          <a:bodyPr>
            <a:normAutofit/>
          </a:bodyPr>
          <a:lstStyle/>
          <a:p>
            <a:pPr marL="0" indent="0" algn="ctr">
              <a:buNone/>
            </a:pPr>
            <a:r>
              <a:rPr lang="en-US" sz="3600" b="1" dirty="0" smtClean="0"/>
              <a:t>Forced slavery  </a:t>
            </a:r>
            <a:r>
              <a:rPr lang="en-US" sz="3600" b="1" dirty="0" err="1" smtClean="0"/>
              <a:t>vs</a:t>
            </a:r>
            <a:r>
              <a:rPr lang="en-US" sz="3600" b="1" dirty="0" smtClean="0"/>
              <a:t>  “</a:t>
            </a:r>
            <a:r>
              <a:rPr lang="en-US" sz="3600" b="1" i="1" dirty="0" smtClean="0"/>
              <a:t>love slave</a:t>
            </a:r>
            <a:r>
              <a:rPr lang="en-US" sz="3600" b="1" dirty="0" smtClean="0"/>
              <a:t>”</a:t>
            </a:r>
            <a:endParaRPr lang="en-US" sz="3600" b="1" i="1" u="sng" dirty="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pic>
        <p:nvPicPr>
          <p:cNvPr id="4100" name="Picture 4" descr="http://www.orble.com/im/002/06/shackles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797629"/>
            <a:ext cx="571500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6842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7391400" cy="4876800"/>
          </a:xfrm>
        </p:spPr>
        <p:txBody>
          <a:bodyPr>
            <a:noAutofit/>
          </a:bodyPr>
          <a:lstStyle/>
          <a:p>
            <a:pPr marL="0" indent="0">
              <a:buNone/>
            </a:pPr>
            <a:r>
              <a:rPr lang="en-US" sz="3600" i="1" dirty="0"/>
              <a:t>“But if the servant plainly says, ‘I love my master, my wife, and my children; I will not go out free,’ then his master shall bring him to the judges. He shall also bring him to the door, or to the doorpost, and his master shall pierce his ear with an awl; and he shall serve him forever.”  Exodus 21:5-6</a:t>
            </a:r>
            <a:endParaRPr lang="en-US" sz="3600" i="1" dirty="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336961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7391400" cy="4800600"/>
          </a:xfrm>
        </p:spPr>
        <p:txBody>
          <a:bodyPr>
            <a:normAutofit/>
          </a:bodyPr>
          <a:lstStyle/>
          <a:p>
            <a:pPr marL="0" indent="0">
              <a:buNone/>
            </a:pPr>
            <a:r>
              <a:rPr lang="en-US" sz="3600" i="1" dirty="0"/>
              <a:t>“Let this mind be in you which was also in Christ Jesus, who, being in the form of God, did not consider it robbery to be equal with God, but made Himself of no reputation, taking the form of a bondservant, and coming in the likeness of </a:t>
            </a:r>
            <a:r>
              <a:rPr lang="en-US" sz="3600" i="1" dirty="0" smtClean="0"/>
              <a:t>men.”  </a:t>
            </a:r>
            <a:r>
              <a:rPr lang="en-US" sz="3600" i="1" dirty="0"/>
              <a:t>Philippians </a:t>
            </a:r>
            <a:r>
              <a:rPr lang="en-US" sz="3600" i="1" dirty="0" smtClean="0"/>
              <a:t>2:5-7</a:t>
            </a:r>
            <a:endParaRPr lang="en-US" sz="3600" i="1" dirty="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22870743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077200" cy="4678363"/>
          </a:xfrm>
        </p:spPr>
        <p:txBody>
          <a:bodyPr>
            <a:normAutofit/>
          </a:bodyPr>
          <a:lstStyle/>
          <a:p>
            <a:pPr marL="742950" indent="-742950">
              <a:buFont typeface="+mj-lt"/>
              <a:buAutoNum type="arabicPeriod"/>
            </a:pPr>
            <a:r>
              <a:rPr lang="en-US" sz="3400" b="1" dirty="0" smtClean="0"/>
              <a:t>Looking at </a:t>
            </a:r>
            <a:r>
              <a:rPr lang="en-US" sz="3400" b="1" i="1" u="sng" dirty="0" smtClean="0"/>
              <a:t>others</a:t>
            </a:r>
            <a:r>
              <a:rPr lang="en-US" sz="3400" b="1" dirty="0" smtClean="0"/>
              <a:t> VS lookin</a:t>
            </a:r>
            <a:r>
              <a:rPr lang="en-US" sz="3400" b="1" dirty="0" smtClean="0"/>
              <a:t>g at </a:t>
            </a:r>
            <a:r>
              <a:rPr lang="en-US" sz="3400" b="1" i="1" u="sng" dirty="0" smtClean="0"/>
              <a:t>God</a:t>
            </a:r>
          </a:p>
          <a:p>
            <a:pPr marL="742950" indent="-742950">
              <a:buFont typeface="+mj-lt"/>
              <a:buAutoNum type="arabicPeriod"/>
            </a:pPr>
            <a:endParaRPr lang="en-US" sz="2000" b="1" i="1" u="sng" dirty="0" smtClean="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8945342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077200" cy="4678363"/>
          </a:xfrm>
        </p:spPr>
        <p:txBody>
          <a:bodyPr>
            <a:normAutofit/>
          </a:bodyPr>
          <a:lstStyle/>
          <a:p>
            <a:pPr marL="742950" indent="-742950">
              <a:buFont typeface="+mj-lt"/>
              <a:buAutoNum type="arabicPeriod"/>
            </a:pPr>
            <a:r>
              <a:rPr lang="en-US" sz="3400" dirty="0" smtClean="0"/>
              <a:t>Looking at </a:t>
            </a:r>
            <a:r>
              <a:rPr lang="en-US" sz="3400" i="1" u="sng" dirty="0" smtClean="0"/>
              <a:t>others</a:t>
            </a:r>
            <a:r>
              <a:rPr lang="en-US" sz="3400" dirty="0" smtClean="0"/>
              <a:t> VS lookin</a:t>
            </a:r>
            <a:r>
              <a:rPr lang="en-US" sz="3400" dirty="0" smtClean="0"/>
              <a:t>g at </a:t>
            </a:r>
            <a:r>
              <a:rPr lang="en-US" sz="3400" i="1" u="sng" dirty="0" smtClean="0"/>
              <a:t>God</a:t>
            </a:r>
          </a:p>
          <a:p>
            <a:pPr marL="742950" indent="-742950">
              <a:buFont typeface="+mj-lt"/>
              <a:buAutoNum type="arabicPeriod"/>
            </a:pPr>
            <a:endParaRPr lang="en-US" sz="2000" b="1" i="1" u="sng" dirty="0" smtClean="0"/>
          </a:p>
          <a:p>
            <a:pPr marL="742950" indent="-742950">
              <a:buFont typeface="+mj-lt"/>
              <a:buAutoNum type="arabicPeriod"/>
            </a:pPr>
            <a:r>
              <a:rPr lang="en-US" sz="3400" b="1" dirty="0" smtClean="0"/>
              <a:t>Service in terms of size VS no small/big</a:t>
            </a:r>
          </a:p>
          <a:p>
            <a:pPr marL="742950" indent="-742950">
              <a:buFont typeface="+mj-lt"/>
              <a:buAutoNum type="arabicPeriod"/>
            </a:pPr>
            <a:endParaRPr lang="en-US" sz="2000" b="1" dirty="0" smtClean="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39540471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077200" cy="4678363"/>
          </a:xfrm>
        </p:spPr>
        <p:txBody>
          <a:bodyPr>
            <a:normAutofit/>
          </a:bodyPr>
          <a:lstStyle/>
          <a:p>
            <a:pPr marL="742950" indent="-742950">
              <a:buFont typeface="+mj-lt"/>
              <a:buAutoNum type="arabicPeriod"/>
            </a:pPr>
            <a:r>
              <a:rPr lang="en-US" sz="3400" dirty="0" smtClean="0"/>
              <a:t>Looking at </a:t>
            </a:r>
            <a:r>
              <a:rPr lang="en-US" sz="3400" i="1" u="sng" dirty="0" smtClean="0"/>
              <a:t>others</a:t>
            </a:r>
            <a:r>
              <a:rPr lang="en-US" sz="3400" dirty="0" smtClean="0"/>
              <a:t> VS lookin</a:t>
            </a:r>
            <a:r>
              <a:rPr lang="en-US" sz="3400" dirty="0" smtClean="0"/>
              <a:t>g at </a:t>
            </a:r>
            <a:r>
              <a:rPr lang="en-US" sz="3400" i="1" u="sng" dirty="0" smtClean="0"/>
              <a:t>God</a:t>
            </a:r>
          </a:p>
          <a:p>
            <a:pPr marL="742950" indent="-742950">
              <a:buFont typeface="+mj-lt"/>
              <a:buAutoNum type="arabicPeriod"/>
            </a:pPr>
            <a:endParaRPr lang="en-US" sz="2000" i="1" u="sng" dirty="0" smtClean="0"/>
          </a:p>
          <a:p>
            <a:pPr marL="742950" indent="-742950">
              <a:buFont typeface="+mj-lt"/>
              <a:buAutoNum type="arabicPeriod"/>
            </a:pPr>
            <a:r>
              <a:rPr lang="en-US" sz="3400" dirty="0" smtClean="0"/>
              <a:t>Service in terms of size VS no small/big</a:t>
            </a:r>
          </a:p>
          <a:p>
            <a:pPr marL="742950" indent="-742950">
              <a:buFont typeface="+mj-lt"/>
              <a:buAutoNum type="arabicPeriod"/>
            </a:pPr>
            <a:endParaRPr lang="en-US" sz="2000" b="1" dirty="0" smtClean="0"/>
          </a:p>
          <a:p>
            <a:pPr marL="742950" indent="-742950">
              <a:buFont typeface="+mj-lt"/>
              <a:buAutoNum type="arabicPeriod"/>
            </a:pPr>
            <a:r>
              <a:rPr lang="en-US" sz="3400" b="1" dirty="0" smtClean="0"/>
              <a:t>Requires </a:t>
            </a:r>
            <a:r>
              <a:rPr lang="en-US" sz="3400" b="1" i="1" u="sng" dirty="0" smtClean="0"/>
              <a:t>external </a:t>
            </a:r>
            <a:r>
              <a:rPr lang="en-US" sz="3400" b="1" dirty="0" smtClean="0"/>
              <a:t>rewards VS doesn’t see any </a:t>
            </a:r>
            <a:r>
              <a:rPr lang="en-US" sz="3400" b="1" i="1" u="sng" dirty="0" smtClean="0"/>
              <a:t>need for reward</a:t>
            </a:r>
          </a:p>
          <a:p>
            <a:pPr marL="742950" indent="-742950">
              <a:buFont typeface="+mj-lt"/>
              <a:buAutoNum type="arabicPeriod"/>
            </a:pPr>
            <a:endParaRPr lang="en-US" sz="2000" b="1" i="1" u="sng" dirty="0" smtClean="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39540471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077200" cy="4678363"/>
          </a:xfrm>
        </p:spPr>
        <p:txBody>
          <a:bodyPr>
            <a:normAutofit/>
          </a:bodyPr>
          <a:lstStyle/>
          <a:p>
            <a:pPr marL="742950" indent="-742950">
              <a:buFont typeface="+mj-lt"/>
              <a:buAutoNum type="arabicPeriod"/>
            </a:pPr>
            <a:r>
              <a:rPr lang="en-US" sz="3400" dirty="0" smtClean="0"/>
              <a:t>Looking at </a:t>
            </a:r>
            <a:r>
              <a:rPr lang="en-US" sz="3400" i="1" u="sng" dirty="0" smtClean="0"/>
              <a:t>others</a:t>
            </a:r>
            <a:r>
              <a:rPr lang="en-US" sz="3400" dirty="0" smtClean="0"/>
              <a:t> VS lookin</a:t>
            </a:r>
            <a:r>
              <a:rPr lang="en-US" sz="3400" dirty="0" smtClean="0"/>
              <a:t>g at </a:t>
            </a:r>
            <a:r>
              <a:rPr lang="en-US" sz="3400" i="1" u="sng" dirty="0" smtClean="0"/>
              <a:t>God</a:t>
            </a:r>
          </a:p>
          <a:p>
            <a:pPr marL="742950" indent="-742950">
              <a:buFont typeface="+mj-lt"/>
              <a:buAutoNum type="arabicPeriod"/>
            </a:pPr>
            <a:endParaRPr lang="en-US" sz="2000" i="1" u="sng" dirty="0" smtClean="0"/>
          </a:p>
          <a:p>
            <a:pPr marL="742950" indent="-742950">
              <a:buFont typeface="+mj-lt"/>
              <a:buAutoNum type="arabicPeriod"/>
            </a:pPr>
            <a:r>
              <a:rPr lang="en-US" sz="3400" dirty="0" smtClean="0"/>
              <a:t>Service in terms of size VS no small/big</a:t>
            </a:r>
          </a:p>
          <a:p>
            <a:pPr marL="742950" indent="-742950">
              <a:buFont typeface="+mj-lt"/>
              <a:buAutoNum type="arabicPeriod"/>
            </a:pPr>
            <a:endParaRPr lang="en-US" sz="2000" dirty="0" smtClean="0"/>
          </a:p>
          <a:p>
            <a:pPr marL="742950" indent="-742950">
              <a:buFont typeface="+mj-lt"/>
              <a:buAutoNum type="arabicPeriod"/>
            </a:pPr>
            <a:r>
              <a:rPr lang="en-US" sz="3400" dirty="0" smtClean="0"/>
              <a:t>Requires </a:t>
            </a:r>
            <a:r>
              <a:rPr lang="en-US" sz="3400" i="1" u="sng" dirty="0" smtClean="0"/>
              <a:t>external </a:t>
            </a:r>
            <a:r>
              <a:rPr lang="en-US" sz="3400" dirty="0" smtClean="0"/>
              <a:t>rewards VS doesn’t see any </a:t>
            </a:r>
            <a:r>
              <a:rPr lang="en-US" sz="3400" i="1" u="sng" dirty="0" smtClean="0"/>
              <a:t>need for reward</a:t>
            </a:r>
          </a:p>
          <a:p>
            <a:pPr marL="742950" indent="-742950">
              <a:buFont typeface="+mj-lt"/>
              <a:buAutoNum type="arabicPeriod"/>
            </a:pPr>
            <a:endParaRPr lang="en-US" sz="2000" b="1" i="1" u="sng" dirty="0" smtClean="0"/>
          </a:p>
          <a:p>
            <a:pPr marL="742950" indent="-742950">
              <a:buFont typeface="+mj-lt"/>
              <a:buAutoNum type="arabicPeriod"/>
            </a:pPr>
            <a:r>
              <a:rPr lang="en-US" sz="3400" b="1" dirty="0" smtClean="0"/>
              <a:t>Chooses who to serve VS </a:t>
            </a:r>
            <a:r>
              <a:rPr lang="en-US" sz="3400" b="1" i="1" u="sng" dirty="0" smtClean="0"/>
              <a:t>slave of all</a:t>
            </a:r>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39540471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077200" cy="4678363"/>
          </a:xfrm>
        </p:spPr>
        <p:txBody>
          <a:bodyPr>
            <a:normAutofit/>
          </a:bodyPr>
          <a:lstStyle/>
          <a:p>
            <a:pPr marL="742950" indent="-742950">
              <a:buFont typeface="+mj-lt"/>
              <a:buAutoNum type="arabicPeriod" startAt="5"/>
            </a:pPr>
            <a:r>
              <a:rPr lang="en-US" sz="3400" b="1" dirty="0" smtClean="0"/>
              <a:t>Chooses when to serve VS </a:t>
            </a:r>
            <a:r>
              <a:rPr lang="en-US" sz="3400" b="1" i="1" u="sng" dirty="0" smtClean="0"/>
              <a:t>slave for life</a:t>
            </a:r>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13462653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077200" cy="4678363"/>
          </a:xfrm>
        </p:spPr>
        <p:txBody>
          <a:bodyPr>
            <a:normAutofit/>
          </a:bodyPr>
          <a:lstStyle/>
          <a:p>
            <a:pPr marL="742950" indent="-742950">
              <a:buFont typeface="+mj-lt"/>
              <a:buAutoNum type="arabicPeriod" startAt="5"/>
            </a:pPr>
            <a:r>
              <a:rPr lang="en-US" sz="3400" dirty="0" smtClean="0"/>
              <a:t>Chooses when to serve VS </a:t>
            </a:r>
            <a:r>
              <a:rPr lang="en-US" sz="3400" i="1" u="sng" dirty="0" smtClean="0"/>
              <a:t>slave for life</a:t>
            </a:r>
          </a:p>
          <a:p>
            <a:pPr marL="742950" indent="-742950">
              <a:buFont typeface="+mj-lt"/>
              <a:buAutoNum type="arabicPeriod" startAt="5"/>
            </a:pPr>
            <a:endParaRPr lang="en-US" sz="3400" b="1" i="1" u="sng" dirty="0" smtClean="0"/>
          </a:p>
          <a:p>
            <a:pPr marL="742950" indent="-742950">
              <a:buFont typeface="+mj-lt"/>
              <a:buAutoNum type="arabicPeriod" startAt="5"/>
            </a:pPr>
            <a:r>
              <a:rPr lang="en-US" sz="3400" b="1" dirty="0" smtClean="0"/>
              <a:t>Job I do VS </a:t>
            </a:r>
            <a:r>
              <a:rPr lang="en-US" sz="3400" b="1" i="1" u="sng" dirty="0" smtClean="0"/>
              <a:t>life I live</a:t>
            </a:r>
          </a:p>
          <a:p>
            <a:pPr marL="742950" indent="-742950">
              <a:buFont typeface="+mj-lt"/>
              <a:buAutoNum type="arabicPeriod" startAt="5"/>
            </a:pPr>
            <a:endParaRPr lang="en-US" sz="3400" b="1" i="1" u="sng" dirty="0" smtClean="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15476299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Video 4 - Service.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44650" y="2133600"/>
            <a:ext cx="5856288" cy="3992563"/>
          </a:xfrm>
        </p:spPr>
      </p:pic>
      <p:sp>
        <p:nvSpPr>
          <p:cNvPr id="4" name="Date Placeholder 3"/>
          <p:cNvSpPr>
            <a:spLocks noGrp="1"/>
          </p:cNvSpPr>
          <p:nvPr>
            <p:ph type="dt" sz="half" idx="10"/>
          </p:nvPr>
        </p:nvSpPr>
        <p:spPr/>
        <p:txBody>
          <a:bodyPr/>
          <a:lstStyle/>
          <a:p>
            <a:r>
              <a:rPr lang="en-US" smtClean="0"/>
              <a:t>© The Well @STSA 2013</a:t>
            </a:r>
            <a:endParaRPr lang="en-US" dirty="0"/>
          </a:p>
        </p:txBody>
      </p:sp>
    </p:spTree>
    <p:extLst>
      <p:ext uri="{BB962C8B-B14F-4D97-AF65-F5344CB8AC3E}">
        <p14:creationId xmlns:p14="http://schemas.microsoft.com/office/powerpoint/2010/main" val="3426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1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077200" cy="4678363"/>
          </a:xfrm>
        </p:spPr>
        <p:txBody>
          <a:bodyPr>
            <a:normAutofit/>
          </a:bodyPr>
          <a:lstStyle/>
          <a:p>
            <a:pPr marL="742950" indent="-742950">
              <a:buFont typeface="+mj-lt"/>
              <a:buAutoNum type="arabicPeriod" startAt="5"/>
            </a:pPr>
            <a:r>
              <a:rPr lang="en-US" sz="3400" dirty="0" smtClean="0"/>
              <a:t>Chooses when to serve VS </a:t>
            </a:r>
            <a:r>
              <a:rPr lang="en-US" sz="3400" i="1" u="sng" dirty="0" smtClean="0"/>
              <a:t>slave for life</a:t>
            </a:r>
          </a:p>
          <a:p>
            <a:pPr marL="742950" indent="-742950">
              <a:buFont typeface="+mj-lt"/>
              <a:buAutoNum type="arabicPeriod" startAt="5"/>
            </a:pPr>
            <a:endParaRPr lang="en-US" sz="3400" i="1" u="sng" dirty="0" smtClean="0"/>
          </a:p>
          <a:p>
            <a:pPr marL="742950" indent="-742950">
              <a:buFont typeface="+mj-lt"/>
              <a:buAutoNum type="arabicPeriod" startAt="5"/>
            </a:pPr>
            <a:r>
              <a:rPr lang="en-US" sz="3400" dirty="0" smtClean="0"/>
              <a:t>Job I do VS </a:t>
            </a:r>
            <a:r>
              <a:rPr lang="en-US" sz="3400" i="1" u="sng" dirty="0" smtClean="0"/>
              <a:t>life I live</a:t>
            </a:r>
          </a:p>
          <a:p>
            <a:pPr marL="742950" indent="-742950">
              <a:buFont typeface="+mj-lt"/>
              <a:buAutoNum type="arabicPeriod" startAt="5"/>
            </a:pPr>
            <a:endParaRPr lang="en-US" sz="3400" b="1" i="1" u="sng" dirty="0" smtClean="0"/>
          </a:p>
          <a:p>
            <a:pPr marL="742950" indent="-742950">
              <a:buFont typeface="+mj-lt"/>
              <a:buAutoNum type="arabicPeriod" startAt="5"/>
            </a:pPr>
            <a:r>
              <a:rPr lang="en-US" sz="3400" b="1" dirty="0" smtClean="0"/>
              <a:t>Leads to division VS builds authentic community</a:t>
            </a:r>
            <a:endParaRPr lang="en-US" sz="3400" b="1" dirty="0" smtClean="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15476299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71800"/>
            <a:ext cx="7620000" cy="3276600"/>
          </a:xfrm>
        </p:spPr>
        <p:txBody>
          <a:bodyPr>
            <a:normAutofit/>
          </a:bodyPr>
          <a:lstStyle/>
          <a:p>
            <a:pPr marL="0" indent="0">
              <a:buNone/>
            </a:pPr>
            <a:r>
              <a:rPr lang="en-US" i="1" dirty="0"/>
              <a:t>“Jesus, knowing that the Father had given all things into His hands, and that He had come from God and was going to God, rose from supper and laid aside His garments, took a towel and girded Himself.”  John 13:3-4</a:t>
            </a:r>
            <a:endParaRPr lang="en-US" i="1" dirty="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
        <p:nvSpPr>
          <p:cNvPr id="5" name="Title 1"/>
          <p:cNvSpPr>
            <a:spLocks noGrp="1"/>
          </p:cNvSpPr>
          <p:nvPr>
            <p:ph type="title"/>
          </p:nvPr>
        </p:nvSpPr>
        <p:spPr>
          <a:xfrm>
            <a:off x="304800" y="1066800"/>
            <a:ext cx="7848600" cy="1371600"/>
          </a:xfrm>
        </p:spPr>
        <p:txBody>
          <a:bodyPr>
            <a:normAutofit/>
          </a:bodyPr>
          <a:lstStyle/>
          <a:p>
            <a:r>
              <a:rPr lang="en-US" sz="3800" u="sng" dirty="0" smtClean="0">
                <a:solidFill>
                  <a:srgbClr val="C00000"/>
                </a:solidFill>
              </a:rPr>
              <a:t>KEY</a:t>
            </a:r>
            <a:r>
              <a:rPr lang="en-US" sz="3800" dirty="0" smtClean="0">
                <a:solidFill>
                  <a:srgbClr val="C00000"/>
                </a:solidFill>
              </a:rPr>
              <a:t>: k</a:t>
            </a:r>
            <a:r>
              <a:rPr lang="en-US" sz="3800" dirty="0" smtClean="0">
                <a:solidFill>
                  <a:srgbClr val="C00000"/>
                </a:solidFill>
              </a:rPr>
              <a:t>nowing who I am &amp; who He is</a:t>
            </a:r>
            <a:endParaRPr lang="en-US" sz="3800" i="1" u="sng" dirty="0">
              <a:solidFill>
                <a:srgbClr val="C00000"/>
              </a:solidFill>
            </a:endParaRPr>
          </a:p>
        </p:txBody>
      </p:sp>
    </p:spTree>
    <p:extLst>
      <p:ext uri="{BB962C8B-B14F-4D97-AF65-F5344CB8AC3E}">
        <p14:creationId xmlns:p14="http://schemas.microsoft.com/office/powerpoint/2010/main" val="9082053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6897998" cy="1447800"/>
          </a:xfrm>
        </p:spPr>
        <p:txBody>
          <a:bodyPr>
            <a:normAutofit/>
          </a:bodyPr>
          <a:lstStyle/>
          <a:p>
            <a:r>
              <a:rPr lang="en-US" sz="4800" u="sng" dirty="0" smtClean="0">
                <a:solidFill>
                  <a:srgbClr val="C00000"/>
                </a:solidFill>
              </a:rPr>
              <a:t>Your Homework</a:t>
            </a:r>
            <a:endParaRPr lang="en-US" sz="4800" u="sng" dirty="0">
              <a:solidFill>
                <a:srgbClr val="C00000"/>
              </a:solidFill>
            </a:endParaRPr>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pic>
        <p:nvPicPr>
          <p:cNvPr id="2050" name="Picture 2" descr="http://www.jesuit.org.sg/graphics/prayer/homilies/washing.fee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33600"/>
            <a:ext cx="2761671"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3810000" y="2286000"/>
            <a:ext cx="4419600" cy="4343400"/>
          </a:xfrm>
        </p:spPr>
        <p:txBody>
          <a:bodyPr>
            <a:normAutofit/>
          </a:bodyPr>
          <a:lstStyle/>
          <a:p>
            <a:pPr marL="742950" indent="-742950">
              <a:buAutoNum type="arabicPeriod"/>
            </a:pPr>
            <a:r>
              <a:rPr lang="en-US" sz="3600" dirty="0" smtClean="0"/>
              <a:t>Prayer of a slave </a:t>
            </a:r>
          </a:p>
          <a:p>
            <a:pPr marL="742950" indent="-742950">
              <a:buAutoNum type="arabicPeriod"/>
            </a:pPr>
            <a:endParaRPr lang="en-US" sz="2000" dirty="0" smtClean="0"/>
          </a:p>
          <a:p>
            <a:pPr marL="742950" indent="-742950">
              <a:buAutoNum type="arabicPeriod"/>
            </a:pPr>
            <a:r>
              <a:rPr lang="en-US" sz="3600" dirty="0" smtClean="0"/>
              <a:t>One thing that no one sees except God</a:t>
            </a:r>
            <a:endParaRPr lang="en-US" sz="3600" dirty="0"/>
          </a:p>
        </p:txBody>
      </p:sp>
    </p:spTree>
    <p:extLst>
      <p:ext uri="{BB962C8B-B14F-4D97-AF65-F5344CB8AC3E}">
        <p14:creationId xmlns:p14="http://schemas.microsoft.com/office/powerpoint/2010/main" val="24280373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124200"/>
            <a:ext cx="6400800" cy="762000"/>
          </a:xfrm>
        </p:spPr>
        <p:txBody>
          <a:bodyPr>
            <a:normAutofit/>
          </a:bodyPr>
          <a:lstStyle/>
          <a:p>
            <a:r>
              <a:rPr lang="en-US" b="1" dirty="0" smtClean="0"/>
              <a:t>Week </a:t>
            </a:r>
            <a:r>
              <a:rPr lang="en-US" b="1" dirty="0" smtClean="0"/>
              <a:t>4:  Service</a:t>
            </a:r>
            <a:endParaRPr lang="en-US" b="1" dirty="0" smtClean="0"/>
          </a:p>
        </p:txBody>
      </p:sp>
    </p:spTree>
    <p:extLst>
      <p:ext uri="{BB962C8B-B14F-4D97-AF65-F5344CB8AC3E}">
        <p14:creationId xmlns:p14="http://schemas.microsoft.com/office/powerpoint/2010/main" val="24509512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7620000" cy="4953000"/>
          </a:xfrm>
        </p:spPr>
        <p:txBody>
          <a:bodyPr>
            <a:normAutofit/>
          </a:bodyPr>
          <a:lstStyle/>
          <a:p>
            <a:pPr marL="0" indent="0">
              <a:buNone/>
            </a:pPr>
            <a:endParaRPr lang="en-US" sz="3400" i="1" dirty="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pic>
        <p:nvPicPr>
          <p:cNvPr id="2" name="Picture 2" descr="http://1.bp.blogspot.com/_W6GnpJfHs_w/S7Uj5Did6qI/AAAAAAAAAQQ/jw7s_vRTo-Q/s1600/last+su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96570"/>
            <a:ext cx="7162800" cy="491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338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81200"/>
            <a:ext cx="7391400" cy="4267200"/>
          </a:xfrm>
        </p:spPr>
        <p:txBody>
          <a:bodyPr>
            <a:normAutofit/>
          </a:bodyPr>
          <a:lstStyle/>
          <a:p>
            <a:pPr marL="0" indent="0">
              <a:buNone/>
            </a:pPr>
            <a:r>
              <a:rPr lang="en-US" sz="3400" i="1" dirty="0"/>
              <a:t>[Jesus] “rose from supper and laid aside His garments, took a towel and girded Himself.  After that, He poured water into a basin and began to wash the disciples’ feet, and to wipe them with the towel with which He was girded.”  John </a:t>
            </a:r>
            <a:r>
              <a:rPr lang="en-US" sz="3400" i="1" dirty="0" smtClean="0"/>
              <a:t>13:4-5</a:t>
            </a:r>
            <a:endParaRPr lang="en-US" sz="3400" i="1" dirty="0"/>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33099115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9800"/>
            <a:ext cx="7391400" cy="4038600"/>
          </a:xfrm>
        </p:spPr>
        <p:txBody>
          <a:bodyPr>
            <a:normAutofit/>
          </a:bodyPr>
          <a:lstStyle/>
          <a:p>
            <a:pPr marL="0" indent="0">
              <a:buNone/>
            </a:pPr>
            <a:r>
              <a:rPr lang="en-US" sz="3400" i="1" dirty="0" smtClean="0"/>
              <a:t>“</a:t>
            </a:r>
            <a:r>
              <a:rPr lang="en-US" sz="3400" i="1" dirty="0"/>
              <a:t>If I then, your Lord and Teacher, have washed your feet, you also ought to wash one another’s feet.  For I have given you an example, that you should do as I have done to you.” John 13:14-15</a:t>
            </a:r>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3504607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84237"/>
            <a:ext cx="8229600" cy="4983163"/>
          </a:xfrm>
        </p:spPr>
        <p:txBody>
          <a:bodyPr>
            <a:normAutofit/>
          </a:bodyPr>
          <a:lstStyle/>
          <a:p>
            <a:pPr marL="0" indent="0" algn="ctr">
              <a:buNone/>
            </a:pPr>
            <a:r>
              <a:rPr lang="en-US" sz="4400" b="1" dirty="0" smtClean="0">
                <a:latin typeface="Kristen ITC" pitchFamily="66" charset="0"/>
              </a:rPr>
              <a:t>I’m a SERVANT!</a:t>
            </a:r>
            <a:endParaRPr lang="en-US" sz="4400" b="1" dirty="0">
              <a:latin typeface="Kristen ITC" pitchFamily="66" charset="0"/>
            </a:endParaRPr>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pic>
        <p:nvPicPr>
          <p:cNvPr id="2" name="Picture 2" descr="http://www.aarontomberlin.com/blog/wp-content/uploads/2012/05/Look-at-M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8229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3171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84237"/>
            <a:ext cx="8229600" cy="4983163"/>
          </a:xfrm>
        </p:spPr>
        <p:txBody>
          <a:bodyPr>
            <a:normAutofit/>
          </a:bodyPr>
          <a:lstStyle/>
          <a:p>
            <a:pPr marL="0" indent="0" algn="ctr">
              <a:buNone/>
            </a:pPr>
            <a:r>
              <a:rPr lang="en-US" sz="4400" b="1" dirty="0" smtClean="0">
                <a:latin typeface="Kristen ITC" pitchFamily="66" charset="0"/>
              </a:rPr>
              <a:t>I’m a SERVANT!</a:t>
            </a:r>
            <a:endParaRPr lang="en-US" sz="4400" b="1" dirty="0">
              <a:latin typeface="Kristen ITC" pitchFamily="66" charset="0"/>
            </a:endParaRPr>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pic>
        <p:nvPicPr>
          <p:cNvPr id="2" name="Picture 2" descr="http://www.aarontomberlin.com/blog/wp-content/uploads/2012/05/Look-at-M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8229600" cy="4114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upload.wikimedia.org/wikipedia/en/thumb/b/ba/Red_x.svg/600px-Red_x.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52400"/>
            <a:ext cx="6248400" cy="624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6926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85800"/>
            <a:ext cx="6172200" cy="4648200"/>
          </a:xfrm>
        </p:spPr>
        <p:txBody>
          <a:bodyPr>
            <a:normAutofit/>
          </a:bodyPr>
          <a:lstStyle/>
          <a:p>
            <a:r>
              <a:rPr lang="en-US" dirty="0" smtClean="0">
                <a:solidFill>
                  <a:srgbClr val="C00000"/>
                </a:solidFill>
              </a:rPr>
              <a:t>Service is something </a:t>
            </a:r>
            <a:r>
              <a:rPr lang="en-US" i="1" u="sng" dirty="0" smtClean="0">
                <a:solidFill>
                  <a:srgbClr val="C00000"/>
                </a:solidFill>
              </a:rPr>
              <a:t>I DO </a:t>
            </a:r>
            <a:r>
              <a:rPr lang="en-US" dirty="0" smtClean="0">
                <a:solidFill>
                  <a:srgbClr val="C00000"/>
                </a:solidFill>
              </a:rPr>
              <a:t>because a slave is something </a:t>
            </a:r>
            <a:r>
              <a:rPr lang="en-US" i="1" u="sng" dirty="0" smtClean="0">
                <a:solidFill>
                  <a:srgbClr val="C00000"/>
                </a:solidFill>
              </a:rPr>
              <a:t>I AM</a:t>
            </a:r>
            <a:endParaRPr lang="en-US" i="1" u="sng" dirty="0">
              <a:solidFill>
                <a:srgbClr val="C00000"/>
              </a:solidFill>
            </a:endParaRPr>
          </a:p>
        </p:txBody>
      </p:sp>
      <p:sp>
        <p:nvSpPr>
          <p:cNvPr id="4" name="Date Placeholder 3"/>
          <p:cNvSpPr>
            <a:spLocks noGrp="1"/>
          </p:cNvSpPr>
          <p:nvPr>
            <p:ph type="dt" sz="half" idx="10"/>
          </p:nvPr>
        </p:nvSpPr>
        <p:spPr/>
        <p:txBody>
          <a:bodyPr/>
          <a:lstStyle/>
          <a:p>
            <a:r>
              <a:rPr lang="en-US" dirty="0" smtClean="0"/>
              <a:t>© The Well @STSA 2013</a:t>
            </a:r>
            <a:endParaRPr lang="en-US" dirty="0"/>
          </a:p>
        </p:txBody>
      </p:sp>
    </p:spTree>
    <p:extLst>
      <p:ext uri="{BB962C8B-B14F-4D97-AF65-F5344CB8AC3E}">
        <p14:creationId xmlns:p14="http://schemas.microsoft.com/office/powerpoint/2010/main" val="36046905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1306</TotalTime>
  <Words>688</Words>
  <Application>Microsoft Office PowerPoint</Application>
  <PresentationFormat>On-screen Show (4:3)</PresentationFormat>
  <Paragraphs>81</Paragraphs>
  <Slides>22</Slides>
  <Notes>19</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 is something I DO because a slave is something I 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knowing who I am &amp; who He is</vt:lpstr>
      <vt:lpstr>Your Homework</vt:lpstr>
    </vt:vector>
  </TitlesOfParts>
  <Company>Deloitte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PMO</dc:creator>
  <cp:lastModifiedBy>Fr Anthony</cp:lastModifiedBy>
  <cp:revision>35</cp:revision>
  <dcterms:created xsi:type="dcterms:W3CDTF">2013-01-10T23:26:02Z</dcterms:created>
  <dcterms:modified xsi:type="dcterms:W3CDTF">2013-02-03T04:19:26Z</dcterms:modified>
</cp:coreProperties>
</file>