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64" r:id="rId2"/>
    <p:sldId id="298" r:id="rId3"/>
    <p:sldId id="295" r:id="rId4"/>
    <p:sldId id="299" r:id="rId5"/>
    <p:sldId id="366" r:id="rId6"/>
    <p:sldId id="367" r:id="rId7"/>
    <p:sldId id="362" r:id="rId8"/>
    <p:sldId id="369" r:id="rId9"/>
    <p:sldId id="370" r:id="rId10"/>
    <p:sldId id="371" r:id="rId11"/>
    <p:sldId id="368" r:id="rId12"/>
    <p:sldId id="372" r:id="rId13"/>
    <p:sldId id="373" r:id="rId14"/>
    <p:sldId id="374" r:id="rId15"/>
    <p:sldId id="375" r:id="rId16"/>
    <p:sldId id="376" r:id="rId17"/>
    <p:sldId id="377" r:id="rId18"/>
    <p:sldId id="35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636"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46F952-E8C9-4B8D-882C-A2F3FECD9AB6}" type="datetimeFigureOut">
              <a:rPr lang="en-US" smtClean="0"/>
              <a:t>2/23/2013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820389-1CD3-4D0D-8CEF-D1C39F56D16E}" type="slidenum">
              <a:rPr lang="en-US" smtClean="0"/>
              <a:t>‹#›</a:t>
            </a:fld>
            <a:endParaRPr lang="en-US" dirty="0"/>
          </a:p>
        </p:txBody>
      </p:sp>
    </p:spTree>
    <p:extLst>
      <p:ext uri="{BB962C8B-B14F-4D97-AF65-F5344CB8AC3E}">
        <p14:creationId xmlns:p14="http://schemas.microsoft.com/office/powerpoint/2010/main" val="233665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2</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17</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18</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3</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4</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5</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7</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11</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13</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14</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16</a:t>
            </a:fld>
            <a:endParaRPr lang="en-US" dirty="0"/>
          </a:p>
        </p:txBody>
      </p:sp>
    </p:spTree>
    <p:extLst>
      <p:ext uri="{BB962C8B-B14F-4D97-AF65-F5344CB8AC3E}">
        <p14:creationId xmlns:p14="http://schemas.microsoft.com/office/powerpoint/2010/main" val="554303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440" y="60960"/>
            <a:ext cx="8961120" cy="6720840"/>
          </a:xfrm>
          <a:prstGeom prst="rect">
            <a:avLst/>
          </a:prstGeom>
          <a:ln>
            <a:solidFill>
              <a:srgbClr val="00B050"/>
            </a:solidFill>
          </a:ln>
        </p:spPr>
      </p:pic>
      <p:sp>
        <p:nvSpPr>
          <p:cNvPr id="3" name="Subtitle 2"/>
          <p:cNvSpPr>
            <a:spLocks noGrp="1"/>
          </p:cNvSpPr>
          <p:nvPr>
            <p:ph type="subTitle" idx="1"/>
          </p:nvPr>
        </p:nvSpPr>
        <p:spPr>
          <a:xfrm>
            <a:off x="1371600" y="3200400"/>
            <a:ext cx="6400800" cy="685800"/>
          </a:xfrm>
        </p:spPr>
        <p:txBody>
          <a:bodyPr anchor="ct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181691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3002170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160099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41909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573125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 The Well @STSA 2013</a:t>
            </a: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3868386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 The Well @STSA 2013</a:t>
            </a:r>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2676230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 The Well @STSA 2013</a:t>
            </a: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372738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 The Well @STSA 2013</a:t>
            </a:r>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979944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 The Well @STSA 2013</a:t>
            </a: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344591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 The Well @STSA 2013</a:t>
            </a: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868672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microsoft.com/office/2007/relationships/hdphoto" Target="../media/hdphoto3.wdp"/><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2.wdp"/><Relationship Id="rId20" Type="http://schemas.microsoft.com/office/2007/relationships/hdphoto" Target="../media/hdphoto4.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 Id="rId22" Type="http://schemas.microsoft.com/office/2007/relationships/hdphoto" Target="../media/hdphoto5.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cstate="print">
            <a:extLst>
              <a:ext uri="{BEBA8EAE-BF5A-486C-A8C5-ECC9F3942E4B}">
                <a14:imgProps xmlns:a14="http://schemas.microsoft.com/office/drawing/2010/main">
                  <a14:imgLayer r:embed="rId14">
                    <a14:imgEffect>
                      <a14:backgroundRemoval t="0" b="44583" l="67278" r="100000">
                        <a14:foregroundMark x1="71833" y1="7167" x2="71833" y2="7167"/>
                        <a14:foregroundMark x1="71611" y1="4583" x2="71389" y2="8083"/>
                      </a14:backgroundRemoval>
                    </a14:imgEffect>
                  </a14:imgLayer>
                </a14:imgProps>
              </a:ext>
              <a:ext uri="{28A0092B-C50C-407E-A947-70E740481C1C}">
                <a14:useLocalDpi xmlns:a14="http://schemas.microsoft.com/office/drawing/2010/main" val="0"/>
              </a:ext>
            </a:extLst>
          </a:blip>
          <a:srcRect l="67167" b="55242"/>
          <a:stretch/>
        </p:blipFill>
        <p:spPr>
          <a:xfrm>
            <a:off x="7181836" y="68580"/>
            <a:ext cx="1870724" cy="1912619"/>
          </a:xfrm>
          <a:prstGeom prst="rect">
            <a:avLst/>
          </a:prstGeom>
          <a:ln w="57150">
            <a:noFill/>
          </a:ln>
        </p:spPr>
      </p:pic>
      <p:sp>
        <p:nvSpPr>
          <p:cNvPr id="2" name="Title Placeholder 1"/>
          <p:cNvSpPr>
            <a:spLocks noGrp="1"/>
          </p:cNvSpPr>
          <p:nvPr>
            <p:ph type="title"/>
          </p:nvPr>
        </p:nvSpPr>
        <p:spPr>
          <a:xfrm>
            <a:off x="1219200" y="609600"/>
            <a:ext cx="6897998"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3600"/>
            <a:ext cx="8229600" cy="3992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t>© The Well @STSA 2013</a:t>
            </a:r>
            <a:endParaRPr lang="en-US" dirty="0"/>
          </a:p>
        </p:txBody>
      </p:sp>
      <p:pic>
        <p:nvPicPr>
          <p:cNvPr id="1026" name="Picture 2"/>
          <p:cNvPicPr>
            <a:picLocks noChangeAspect="1" noChangeArrowheads="1"/>
          </p:cNvPicPr>
          <p:nvPr userDrawn="1"/>
        </p:nvPicPr>
        <p:blipFill>
          <a:blip r:embed="rId15">
            <a:extLst>
              <a:ext uri="{BEBA8EAE-BF5A-486C-A8C5-ECC9F3942E4B}">
                <a14:imgProps xmlns:a14="http://schemas.microsoft.com/office/drawing/2010/main">
                  <a14:imgLayer r:embed="rId16">
                    <a14:imgEffect>
                      <a14:backgroundRemoval t="0" b="100000" l="0" r="99816">
                        <a14:foregroundMark x1="6066" y1="12500" x2="1287" y2="18750"/>
                        <a14:foregroundMark x1="8824" y1="55000" x2="9926" y2="86250"/>
                        <a14:foregroundMark x1="18015" y1="36250" x2="18382" y2="66250"/>
                        <a14:foregroundMark x1="18015" y1="17500" x2="18015" y2="17500"/>
                        <a14:foregroundMark x1="23897" y1="33750" x2="20772" y2="46250"/>
                        <a14:foregroundMark x1="26471" y1="35000" x2="26471" y2="58750"/>
                        <a14:foregroundMark x1="26838" y1="17500" x2="26838" y2="17500"/>
                        <a14:foregroundMark x1="31250" y1="23750" x2="31434" y2="66250"/>
                        <a14:foregroundMark x1="35478" y1="40000" x2="36213" y2="61250"/>
                        <a14:foregroundMark x1="47243" y1="33750" x2="48713" y2="35000"/>
                        <a14:foregroundMark x1="52757" y1="23750" x2="52757" y2="65000"/>
                        <a14:foregroundMark x1="68199" y1="43750" x2="69485" y2="60000"/>
                        <a14:foregroundMark x1="84743" y1="43750" x2="85294" y2="35000"/>
                        <a14:foregroundMark x1="93934" y1="50000" x2="94301" y2="66250"/>
                        <a14:foregroundMark x1="97059" y1="21250" x2="97426" y2="56250"/>
                        <a14:backgroundMark x1="24632" y1="90000" x2="97426" y2="87500"/>
                        <a14:backgroundMark x1="12500" y1="57500" x2="12500" y2="57500"/>
                        <a14:backgroundMark x1="6985" y1="86250" x2="1838" y2="92500"/>
                        <a14:backgroundMark x1="1838" y1="51250" x2="1838" y2="51250"/>
                        <a14:backgroundMark x1="47059" y1="55000" x2="47059" y2="55000"/>
                        <a14:backgroundMark x1="90809" y1="56250" x2="90809" y2="56250"/>
                      </a14:backgroundRemoval>
                    </a14:imgEffect>
                  </a14:imgLayer>
                </a14:imgProps>
              </a:ext>
              <a:ext uri="{28A0092B-C50C-407E-A947-70E740481C1C}">
                <a14:useLocalDpi xmlns:a14="http://schemas.microsoft.com/office/drawing/2010/main" val="0"/>
              </a:ext>
            </a:extLst>
          </a:blip>
          <a:srcRect/>
          <a:stretch>
            <a:fillRect/>
          </a:stretch>
        </p:blipFill>
        <p:spPr bwMode="auto">
          <a:xfrm>
            <a:off x="3328416" y="6423660"/>
            <a:ext cx="2487168"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rotWithShape="1">
          <a:blip r:embed="rId17" cstate="print">
            <a:extLst>
              <a:ext uri="{BEBA8EAE-BF5A-486C-A8C5-ECC9F3942E4B}">
                <a14:imgProps xmlns:a14="http://schemas.microsoft.com/office/drawing/2010/main">
                  <a14:imgLayer r:embed="rId18">
                    <a14:imgEffect>
                      <a14:backgroundRemoval t="0" b="29583" l="0" r="24056"/>
                    </a14:imgEffect>
                  </a14:imgLayer>
                </a14:imgProps>
              </a:ext>
              <a:ext uri="{28A0092B-C50C-407E-A947-70E740481C1C}">
                <a14:useLocalDpi xmlns:a14="http://schemas.microsoft.com/office/drawing/2010/main" val="0"/>
              </a:ext>
            </a:extLst>
          </a:blip>
          <a:srcRect t="1" r="76070" b="70080"/>
          <a:stretch/>
        </p:blipFill>
        <p:spPr>
          <a:xfrm>
            <a:off x="76200" y="76200"/>
            <a:ext cx="1300190" cy="1219200"/>
          </a:xfrm>
          <a:prstGeom prst="rect">
            <a:avLst/>
          </a:prstGeom>
          <a:ln w="57150">
            <a:noFill/>
          </a:ln>
        </p:spPr>
      </p:pic>
      <p:sp>
        <p:nvSpPr>
          <p:cNvPr id="8" name="Rectangle 7"/>
          <p:cNvSpPr/>
          <p:nvPr userDrawn="1"/>
        </p:nvSpPr>
        <p:spPr>
          <a:xfrm>
            <a:off x="91440" y="68580"/>
            <a:ext cx="8961120" cy="672084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p:cNvPicPr>
            <a:picLocks noChangeAspect="1" noChangeArrowheads="1"/>
          </p:cNvPicPr>
          <p:nvPr userDrawn="1"/>
        </p:nvPicPr>
        <p:blipFill rotWithShape="1">
          <a:blip r:embed="rId19" cstate="print">
            <a:extLst>
              <a:ext uri="{BEBA8EAE-BF5A-486C-A8C5-ECC9F3942E4B}">
                <a14:imgProps xmlns:a14="http://schemas.microsoft.com/office/drawing/2010/main">
                  <a14:imgLayer r:embed="rId20">
                    <a14:imgEffect>
                      <a14:backgroundRemoval t="74844" b="99286" l="75067" r="99664"/>
                    </a14:imgEffect>
                    <a14:imgEffect>
                      <a14:saturation sat="300000"/>
                    </a14:imgEffect>
                  </a14:imgLayer>
                </a14:imgProps>
              </a:ext>
              <a:ext uri="{28A0092B-C50C-407E-A947-70E740481C1C}">
                <a14:useLocalDpi xmlns:a14="http://schemas.microsoft.com/office/drawing/2010/main" val="0"/>
              </a:ext>
            </a:extLst>
          </a:blip>
          <a:srcRect l="75023" t="74875"/>
          <a:stretch/>
        </p:blipFill>
        <p:spPr bwMode="auto">
          <a:xfrm>
            <a:off x="7657522" y="5732145"/>
            <a:ext cx="1395038" cy="10572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rotWithShape="1">
          <a:blip r:embed="rId21">
            <a:extLst>
              <a:ext uri="{BEBA8EAE-BF5A-486C-A8C5-ECC9F3942E4B}">
                <a14:imgProps xmlns:a14="http://schemas.microsoft.com/office/drawing/2010/main">
                  <a14:imgLayer r:embed="rId22">
                    <a14:imgEffect>
                      <a14:backgroundRemoval t="34612" b="75022" l="89113" r="100000"/>
                    </a14:imgEffect>
                    <a14:imgEffect>
                      <a14:saturation sat="400000"/>
                    </a14:imgEffect>
                  </a14:imgLayer>
                </a14:imgProps>
              </a:ext>
              <a:ext uri="{28A0092B-C50C-407E-A947-70E740481C1C}">
                <a14:useLocalDpi xmlns:a14="http://schemas.microsoft.com/office/drawing/2010/main" val="0"/>
              </a:ext>
            </a:extLst>
          </a:blip>
          <a:srcRect l="88069" t="34421" b="24023"/>
          <a:stretch/>
        </p:blipFill>
        <p:spPr bwMode="auto">
          <a:xfrm>
            <a:off x="8025205" y="2366682"/>
            <a:ext cx="1082283" cy="2840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58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124200"/>
            <a:ext cx="6400800" cy="762000"/>
          </a:xfrm>
        </p:spPr>
        <p:txBody>
          <a:bodyPr>
            <a:normAutofit/>
          </a:bodyPr>
          <a:lstStyle/>
          <a:p>
            <a:r>
              <a:rPr lang="en-US" b="1" dirty="0" smtClean="0"/>
              <a:t>Week </a:t>
            </a:r>
            <a:r>
              <a:rPr lang="en-US" dirty="0" smtClean="0"/>
              <a:t>7:  CELEBRATION</a:t>
            </a:r>
            <a:endParaRPr lang="en-US" b="1" dirty="0" smtClean="0"/>
          </a:p>
        </p:txBody>
      </p:sp>
    </p:spTree>
    <p:extLst>
      <p:ext uri="{BB962C8B-B14F-4D97-AF65-F5344CB8AC3E}">
        <p14:creationId xmlns:p14="http://schemas.microsoft.com/office/powerpoint/2010/main" val="173040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447800"/>
            <a:ext cx="7696200" cy="5181600"/>
          </a:xfrm>
        </p:spPr>
        <p:txBody>
          <a:bodyPr>
            <a:normAutofit/>
          </a:bodyPr>
          <a:lstStyle/>
          <a:p>
            <a:pPr marL="0" indent="0" hangingPunct="0">
              <a:buNone/>
            </a:pPr>
            <a:r>
              <a:rPr lang="en-US" b="1" dirty="0" smtClean="0"/>
              <a:t>David</a:t>
            </a:r>
            <a:r>
              <a:rPr lang="en-US" dirty="0"/>
              <a:t>: </a:t>
            </a:r>
            <a:r>
              <a:rPr lang="en-US" i="1" dirty="0"/>
              <a:t>"What have I to do with you, you sons of </a:t>
            </a:r>
            <a:r>
              <a:rPr lang="en-US" i="1" dirty="0" err="1"/>
              <a:t>Zeruiah</a:t>
            </a:r>
            <a:r>
              <a:rPr lang="en-US" i="1" dirty="0"/>
              <a:t>? So let him curse, because the LORD has said to him, "Curse David.' Who then shall say, "Why have you done so?...Let him alone, and let him curse; for so the LORD has ordered him. It may be that the LORD will look on my affliction, and that the LORD will repay me with good for his cursing this day.”  2 Samuel 16:10-12</a:t>
            </a:r>
          </a:p>
          <a:p>
            <a:pPr marL="0" indent="0" hangingPunct="0">
              <a:buNone/>
            </a:pPr>
            <a:endParaRPr lang="en-US" sz="3600" dirty="0"/>
          </a:p>
        </p:txBody>
      </p:sp>
    </p:spTree>
    <p:extLst>
      <p:ext uri="{BB962C8B-B14F-4D97-AF65-F5344CB8AC3E}">
        <p14:creationId xmlns:p14="http://schemas.microsoft.com/office/powerpoint/2010/main" val="795500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7620000" cy="4953000"/>
          </a:xfrm>
        </p:spPr>
        <p:txBody>
          <a:bodyPr>
            <a:normAutofit/>
          </a:bodyPr>
          <a:lstStyle/>
          <a:p>
            <a:pPr marL="0" indent="0">
              <a:buNone/>
            </a:pPr>
            <a:r>
              <a:rPr lang="en-US" sz="3600" i="1" dirty="0"/>
              <a:t>“Weeping may remain for a night, but rejoicing comes in the morning.”  Psalm 30:5</a:t>
            </a: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pic>
        <p:nvPicPr>
          <p:cNvPr id="4098" name="Picture 2" descr="http://4.bp.blogspot.com/-sj76ozP2q-o/T9bZ3_lwxPI/AAAAAAAAIWQ/meq9GX_onaw/s1600/rainy+night+in+ju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6979" y="2840706"/>
            <a:ext cx="3774021" cy="3483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550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229600" cy="5592763"/>
          </a:xfrm>
        </p:spPr>
        <p:txBody>
          <a:bodyPr/>
          <a:lstStyle/>
          <a:p>
            <a:pPr marL="0" indent="0" algn="ctr">
              <a:buNone/>
            </a:pPr>
            <a:r>
              <a:rPr lang="en-US" sz="4000" b="1" dirty="0" smtClean="0"/>
              <a:t>2. Practice taking yourself</a:t>
            </a:r>
          </a:p>
          <a:p>
            <a:pPr marL="0" indent="0" algn="ctr">
              <a:buNone/>
            </a:pPr>
            <a:r>
              <a:rPr lang="en-US" sz="4000" b="1" dirty="0" smtClean="0"/>
              <a:t>less seriously</a:t>
            </a:r>
          </a:p>
          <a:p>
            <a:pPr marL="514350" indent="-514350">
              <a:buAutoNum type="arabicPeriod"/>
            </a:pPr>
            <a:endParaRPr lang="en-US" dirty="0"/>
          </a:p>
        </p:txBody>
      </p:sp>
      <p:sp>
        <p:nvSpPr>
          <p:cNvPr id="4" name="Date Placeholder 3"/>
          <p:cNvSpPr>
            <a:spLocks noGrp="1"/>
          </p:cNvSpPr>
          <p:nvPr>
            <p:ph type="dt" sz="half" idx="10"/>
          </p:nvPr>
        </p:nvSpPr>
        <p:spPr/>
        <p:txBody>
          <a:bodyPr/>
          <a:lstStyle/>
          <a:p>
            <a:r>
              <a:rPr lang="en-US" smtClean="0"/>
              <a:t>© The Well @STSA 2013</a:t>
            </a:r>
            <a:endParaRPr lang="en-US" dirty="0"/>
          </a:p>
        </p:txBody>
      </p:sp>
      <p:pic>
        <p:nvPicPr>
          <p:cNvPr id="5122" name="Picture 2" descr="C:\Users\Fr Anthony\Desktop\1330458206300_54034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47900"/>
            <a:ext cx="57150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921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7620000" cy="4953000"/>
          </a:xfrm>
        </p:spPr>
        <p:txBody>
          <a:bodyPr>
            <a:noAutofit/>
          </a:bodyPr>
          <a:lstStyle/>
          <a:p>
            <a:pPr marL="0" indent="0">
              <a:buNone/>
            </a:pPr>
            <a:r>
              <a:rPr lang="en-US" i="1" dirty="0"/>
              <a:t>“It is true that some preach Christ out of envy and rivalry, but others out of goodwill. The latter do so in love, knowing that I am put here for the defense of the gospel. The former preach Christ out of selfish ambition, not sincerely, supposing that they can stir up trouble for me while I am in </a:t>
            </a:r>
            <a:r>
              <a:rPr lang="en-US" i="1" dirty="0" smtClean="0"/>
              <a:t>chains…</a:t>
            </a:r>
            <a:endParaRPr lang="en-US" i="1" dirty="0"/>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2580354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7620000" cy="4953000"/>
          </a:xfrm>
        </p:spPr>
        <p:txBody>
          <a:bodyPr>
            <a:noAutofit/>
          </a:bodyPr>
          <a:lstStyle/>
          <a:p>
            <a:pPr marL="0" indent="0">
              <a:buNone/>
            </a:pPr>
            <a:r>
              <a:rPr lang="en-US" i="1" dirty="0" smtClean="0"/>
              <a:t>…</a:t>
            </a:r>
            <a:r>
              <a:rPr lang="en-US" sz="4000" b="1" i="1" dirty="0" smtClean="0"/>
              <a:t>But </a:t>
            </a:r>
            <a:r>
              <a:rPr lang="en-US" sz="4000" b="1" i="1" dirty="0"/>
              <a:t>what does it matter? </a:t>
            </a:r>
            <a:r>
              <a:rPr lang="en-US" i="1" dirty="0"/>
              <a:t>The important thing is that in every way, whether from false motives or true, Christ is preached. And because of this I rejoice.”  Philippians 1:15-18 </a:t>
            </a: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1748003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457200"/>
            <a:ext cx="5943600" cy="4373563"/>
          </a:xfrm>
        </p:spPr>
        <p:txBody>
          <a:bodyPr/>
          <a:lstStyle/>
          <a:p>
            <a:pPr marL="0" indent="0" algn="ctr">
              <a:buNone/>
            </a:pPr>
            <a:r>
              <a:rPr lang="en-US" sz="4000" b="1" dirty="0"/>
              <a:t>3</a:t>
            </a:r>
            <a:r>
              <a:rPr lang="en-US" sz="4000" b="1" dirty="0" smtClean="0"/>
              <a:t>. Practice a life of obedience</a:t>
            </a:r>
          </a:p>
          <a:p>
            <a:pPr marL="514350" indent="-514350">
              <a:buAutoNum type="arabicPeriod"/>
            </a:pPr>
            <a:endParaRPr lang="en-US" dirty="0"/>
          </a:p>
        </p:txBody>
      </p:sp>
      <p:sp>
        <p:nvSpPr>
          <p:cNvPr id="4" name="Date Placeholder 3"/>
          <p:cNvSpPr>
            <a:spLocks noGrp="1"/>
          </p:cNvSpPr>
          <p:nvPr>
            <p:ph type="dt" sz="half" idx="10"/>
          </p:nvPr>
        </p:nvSpPr>
        <p:spPr/>
        <p:txBody>
          <a:bodyPr/>
          <a:lstStyle/>
          <a:p>
            <a:r>
              <a:rPr lang="en-US" smtClean="0"/>
              <a:t>© The Well @STSA 2013</a:t>
            </a:r>
            <a:endParaRPr lang="en-US" dirty="0"/>
          </a:p>
        </p:txBody>
      </p:sp>
      <p:pic>
        <p:nvPicPr>
          <p:cNvPr id="6146" name="Picture 2" descr="http://glad-u-see.com/images/obedienc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438399"/>
            <a:ext cx="4978637" cy="3725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120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20000" cy="4648200"/>
          </a:xfrm>
        </p:spPr>
        <p:txBody>
          <a:bodyPr>
            <a:normAutofit/>
          </a:bodyPr>
          <a:lstStyle/>
          <a:p>
            <a:pPr marL="0" indent="0">
              <a:buNone/>
            </a:pPr>
            <a:r>
              <a:rPr lang="en-US" sz="3600" i="1" dirty="0"/>
              <a:t>“Blessed is the womb that bore You, and the breasts which nursed You!”  But He said, “More than that, blessed are those who hear the word of God and keep it!”  Luke 11:27-28</a:t>
            </a: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3358810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20000" cy="4648200"/>
          </a:xfrm>
        </p:spPr>
        <p:txBody>
          <a:bodyPr>
            <a:normAutofit/>
          </a:bodyPr>
          <a:lstStyle/>
          <a:p>
            <a:pPr marL="0" indent="0">
              <a:buNone/>
            </a:pPr>
            <a:r>
              <a:rPr lang="en-US" sz="3600" i="1" dirty="0"/>
              <a:t>“If you keep My commandments, you will abide in My love, just as I have kept My Father’s commandments and abide in His love.  “These things I have spoken to you, that My joy may remain in you, and that your joy may be full.”  John 15:10-11</a:t>
            </a: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111125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7848600" cy="2590800"/>
          </a:xfrm>
        </p:spPr>
        <p:txBody>
          <a:bodyPr>
            <a:normAutofit/>
          </a:bodyPr>
          <a:lstStyle/>
          <a:p>
            <a:pPr marL="0" indent="0" algn="ctr">
              <a:buNone/>
            </a:pPr>
            <a:r>
              <a:rPr lang="en-US" sz="4000" b="1" i="1" dirty="0"/>
              <a:t>“The Christian should be an </a:t>
            </a:r>
            <a:endParaRPr lang="en-US" sz="4000" b="1" i="1" dirty="0" smtClean="0"/>
          </a:p>
          <a:p>
            <a:pPr marL="0" indent="0" algn="ctr">
              <a:buNone/>
            </a:pPr>
            <a:r>
              <a:rPr lang="en-US" sz="4000" b="1" i="1" dirty="0" smtClean="0"/>
              <a:t>alleluia </a:t>
            </a:r>
            <a:r>
              <a:rPr lang="en-US" sz="4000" b="1" i="1" dirty="0"/>
              <a:t>from head to foot!”  </a:t>
            </a:r>
            <a:endParaRPr lang="en-US" sz="4000" b="1" i="1" dirty="0" smtClean="0"/>
          </a:p>
          <a:p>
            <a:pPr marL="0" indent="0" algn="ctr">
              <a:buNone/>
            </a:pPr>
            <a:r>
              <a:rPr lang="en-US" b="1" i="1" dirty="0" smtClean="0"/>
              <a:t>St</a:t>
            </a:r>
            <a:r>
              <a:rPr lang="en-US" b="1" i="1" dirty="0"/>
              <a:t>. Augustine of Hippo</a:t>
            </a: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pic>
        <p:nvPicPr>
          <p:cNvPr id="2" name="Picture 2" descr="http://saltandlighttv.org/blog/wp-content/uploads/2011/04/CarlHeinrichBlochThe_Resurr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231776"/>
            <a:ext cx="2514600" cy="3550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365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91400" cy="4800600"/>
          </a:xfrm>
        </p:spPr>
        <p:txBody>
          <a:bodyPr>
            <a:normAutofit/>
          </a:bodyPr>
          <a:lstStyle/>
          <a:p>
            <a:pPr marL="0" indent="0">
              <a:buNone/>
            </a:pPr>
            <a:r>
              <a:rPr lang="en-US" sz="3600" i="1" dirty="0"/>
              <a:t>“Do not be afraid, for behold, I bring you good tidings of </a:t>
            </a:r>
            <a:r>
              <a:rPr lang="en-US" sz="4800" b="1" i="1" dirty="0"/>
              <a:t>great joy </a:t>
            </a:r>
            <a:r>
              <a:rPr lang="en-US" sz="3600" i="1" dirty="0"/>
              <a:t>which will be to all people.”  Luke 2:10</a:t>
            </a: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3309911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6477000" cy="1828800"/>
          </a:xfrm>
        </p:spPr>
        <p:txBody>
          <a:bodyPr>
            <a:normAutofit/>
          </a:bodyPr>
          <a:lstStyle/>
          <a:p>
            <a:r>
              <a:rPr lang="en-US" sz="4000" dirty="0" smtClean="0"/>
              <a:t>Celebration is the practice of bringing JOY into our lives</a:t>
            </a:r>
            <a:endParaRPr lang="en-US" sz="4000" i="1" u="sng" dirty="0"/>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pic>
        <p:nvPicPr>
          <p:cNvPr id="1026" name="Picture 2" descr="http://media.cleveland.com/shaw_impact/photo/rgiii-rejoice-onturf-2012-apjpg-82f01e118fa4b1b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743200"/>
            <a:ext cx="5562600" cy="342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690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7239000" cy="4800600"/>
          </a:xfrm>
        </p:spPr>
        <p:txBody>
          <a:bodyPr>
            <a:normAutofit/>
          </a:bodyPr>
          <a:lstStyle/>
          <a:p>
            <a:pPr marL="0" indent="0">
              <a:buNone/>
            </a:pPr>
            <a:r>
              <a:rPr lang="en-US" sz="3600" i="1" dirty="0"/>
              <a:t>“For this is the love of God, that we keep His commandments. And His commandments are not burdensome.”  1 John 5:3</a:t>
            </a: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1857088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7239000" cy="4800600"/>
          </a:xfrm>
        </p:spPr>
        <p:txBody>
          <a:bodyPr>
            <a:normAutofit/>
          </a:bodyPr>
          <a:lstStyle/>
          <a:p>
            <a:pPr marL="0" indent="0">
              <a:buNone/>
            </a:pPr>
            <a:endParaRPr lang="en-US" sz="3600" i="1" dirty="0"/>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pic>
        <p:nvPicPr>
          <p:cNvPr id="2050" name="Picture 2" descr="http://www.robialamorte.com/store/images/god-is-fun-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764341"/>
            <a:ext cx="5410200" cy="5484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275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229600" cy="5592763"/>
          </a:xfrm>
        </p:spPr>
        <p:txBody>
          <a:bodyPr/>
          <a:lstStyle/>
          <a:p>
            <a:pPr marL="0" indent="0" algn="ctr">
              <a:buNone/>
            </a:pPr>
            <a:r>
              <a:rPr lang="en-US" sz="4000" b="1" dirty="0" smtClean="0"/>
              <a:t>1. Practice </a:t>
            </a:r>
            <a:r>
              <a:rPr lang="en-US" sz="4000" b="1" dirty="0"/>
              <a:t>seeing the good </a:t>
            </a:r>
            <a:endParaRPr lang="en-US" sz="4000" b="1" dirty="0" smtClean="0"/>
          </a:p>
          <a:p>
            <a:pPr marL="0" indent="0" algn="ctr">
              <a:buNone/>
            </a:pPr>
            <a:r>
              <a:rPr lang="en-US" sz="4000" b="1" dirty="0" smtClean="0"/>
              <a:t>through </a:t>
            </a:r>
            <a:r>
              <a:rPr lang="en-US" sz="4000" b="1" dirty="0"/>
              <a:t>the </a:t>
            </a:r>
            <a:r>
              <a:rPr lang="en-US" sz="4000" b="1" dirty="0" smtClean="0"/>
              <a:t>bad</a:t>
            </a:r>
          </a:p>
          <a:p>
            <a:pPr marL="514350" indent="-514350">
              <a:buAutoNum type="arabicPeriod"/>
            </a:pPr>
            <a:endParaRPr lang="en-US" dirty="0"/>
          </a:p>
        </p:txBody>
      </p:sp>
      <p:sp>
        <p:nvSpPr>
          <p:cNvPr id="4" name="Date Placeholder 3"/>
          <p:cNvSpPr>
            <a:spLocks noGrp="1"/>
          </p:cNvSpPr>
          <p:nvPr>
            <p:ph type="dt" sz="half" idx="10"/>
          </p:nvPr>
        </p:nvSpPr>
        <p:spPr/>
        <p:txBody>
          <a:bodyPr/>
          <a:lstStyle/>
          <a:p>
            <a:r>
              <a:rPr lang="en-US" smtClean="0"/>
              <a:t>© The Well @STSA 2013</a:t>
            </a:r>
            <a:endParaRPr lang="en-US" dirty="0"/>
          </a:p>
        </p:txBody>
      </p:sp>
      <p:pic>
        <p:nvPicPr>
          <p:cNvPr id="3074" name="Picture 2" descr="http://theburnerblog.com/wp-content/uploads/2012/01/good-b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917296"/>
            <a:ext cx="4267200" cy="425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513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20000" cy="4648200"/>
          </a:xfrm>
        </p:spPr>
        <p:txBody>
          <a:bodyPr>
            <a:normAutofit/>
          </a:bodyPr>
          <a:lstStyle/>
          <a:p>
            <a:pPr marL="0" indent="0">
              <a:buNone/>
            </a:pPr>
            <a:r>
              <a:rPr lang="en-US" sz="3600" i="1" dirty="0"/>
              <a:t>“And we know that all things work together for good to those who love God, to those who are called according to His purpose.”  Romans 8:28</a:t>
            </a: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122076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295400"/>
            <a:ext cx="7239000" cy="5181600"/>
          </a:xfrm>
        </p:spPr>
        <p:txBody>
          <a:bodyPr>
            <a:normAutofit/>
          </a:bodyPr>
          <a:lstStyle/>
          <a:p>
            <a:pPr marL="0" indent="0" hangingPunct="0">
              <a:buNone/>
            </a:pPr>
            <a:r>
              <a:rPr lang="en-US" b="1" dirty="0" err="1"/>
              <a:t>Shimei</a:t>
            </a:r>
            <a:r>
              <a:rPr lang="en-US" dirty="0"/>
              <a:t>: </a:t>
            </a:r>
            <a:r>
              <a:rPr lang="en-US" i="1" dirty="0"/>
              <a:t>"Come out! Come out! You bloodthirsty man, you rogue! The LORD has brought upon you all the blood of the house of Saul, in whose place you have reigned; and the LORD has delivered the kingdom into the hand of Absalom your son. So now you are caught in your own evil, because you are a bloodthirsty man!"  2 Samuel </a:t>
            </a:r>
            <a:r>
              <a:rPr lang="en-US" i="1" dirty="0" smtClean="0"/>
              <a:t>16:7-8</a:t>
            </a:r>
            <a:endParaRPr lang="en-US" i="1" dirty="0"/>
          </a:p>
        </p:txBody>
      </p:sp>
    </p:spTree>
    <p:extLst>
      <p:ext uri="{BB962C8B-B14F-4D97-AF65-F5344CB8AC3E}">
        <p14:creationId xmlns:p14="http://schemas.microsoft.com/office/powerpoint/2010/main" val="2152100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676400"/>
            <a:ext cx="7239000" cy="4800600"/>
          </a:xfrm>
        </p:spPr>
        <p:txBody>
          <a:bodyPr>
            <a:normAutofit/>
          </a:bodyPr>
          <a:lstStyle/>
          <a:p>
            <a:pPr marL="0" indent="0" hangingPunct="0">
              <a:buNone/>
            </a:pPr>
            <a:r>
              <a:rPr lang="en-US" sz="3600" b="1" dirty="0" err="1" smtClean="0"/>
              <a:t>Abishai</a:t>
            </a:r>
            <a:r>
              <a:rPr lang="en-US" sz="3600" dirty="0"/>
              <a:t>: </a:t>
            </a:r>
            <a:r>
              <a:rPr lang="en-US" sz="3600" i="1" dirty="0"/>
              <a:t>"Why should this dead dog curse my lord the king? Please, let me go over and take off his head!" 2 Samuel 16:9</a:t>
            </a:r>
          </a:p>
          <a:p>
            <a:pPr marL="0" indent="0" hangingPunct="0">
              <a:buNone/>
            </a:pPr>
            <a:endParaRPr lang="en-US" sz="3600" i="1" dirty="0"/>
          </a:p>
        </p:txBody>
      </p:sp>
    </p:spTree>
    <p:extLst>
      <p:ext uri="{BB962C8B-B14F-4D97-AF65-F5344CB8AC3E}">
        <p14:creationId xmlns:p14="http://schemas.microsoft.com/office/powerpoint/2010/main" val="492685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1830</TotalTime>
  <Words>638</Words>
  <Application>Microsoft Office PowerPoint</Application>
  <PresentationFormat>On-screen Show (4:3)</PresentationFormat>
  <Paragraphs>46</Paragraphs>
  <Slides>18</Slides>
  <Notes>11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Celebration is the practice of bringing JOY into our lives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Deloitte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PMO</dc:creator>
  <cp:lastModifiedBy>Fr Anthony</cp:lastModifiedBy>
  <cp:revision>55</cp:revision>
  <dcterms:created xsi:type="dcterms:W3CDTF">2013-01-10T23:26:02Z</dcterms:created>
  <dcterms:modified xsi:type="dcterms:W3CDTF">2013-02-24T03:26:44Z</dcterms:modified>
</cp:coreProperties>
</file>