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308" r:id="rId2"/>
    <p:sldId id="256" r:id="rId3"/>
    <p:sldId id="287" r:id="rId4"/>
    <p:sldId id="288" r:id="rId5"/>
    <p:sldId id="275" r:id="rId6"/>
    <p:sldId id="323" r:id="rId7"/>
    <p:sldId id="316" r:id="rId8"/>
    <p:sldId id="309" r:id="rId9"/>
    <p:sldId id="278" r:id="rId10"/>
    <p:sldId id="283" r:id="rId11"/>
    <p:sldId id="324" r:id="rId12"/>
    <p:sldId id="311" r:id="rId13"/>
    <p:sldId id="325" r:id="rId14"/>
    <p:sldId id="326" r:id="rId15"/>
    <p:sldId id="327" r:id="rId16"/>
    <p:sldId id="328" r:id="rId17"/>
    <p:sldId id="329" r:id="rId18"/>
    <p:sldId id="330" r:id="rId19"/>
    <p:sldId id="331" r:id="rId20"/>
    <p:sldId id="338" r:id="rId21"/>
    <p:sldId id="339" r:id="rId22"/>
    <p:sldId id="334" r:id="rId23"/>
    <p:sldId id="335" r:id="rId24"/>
    <p:sldId id="336" r:id="rId25"/>
    <p:sldId id="337" r:id="rId26"/>
    <p:sldId id="340" r:id="rId27"/>
    <p:sldId id="341" r:id="rId28"/>
    <p:sldId id="306" r:id="rId29"/>
    <p:sldId id="318" r:id="rId30"/>
    <p:sldId id="34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552" y="-1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C58E72-00B2-44D3-9B4D-D5817FAE3B8B}" type="datetimeFigureOut">
              <a:rPr lang="en-US" smtClean="0"/>
              <a:t>8/26/2012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42C29E-C97A-4D82-AB88-920FAC4CAA2C}" type="slidenum">
              <a:rPr lang="en-US" smtClean="0"/>
              <a:t>‹#›</a:t>
            </a:fld>
            <a:endParaRPr lang="en-US"/>
          </a:p>
        </p:txBody>
      </p:sp>
    </p:spTree>
    <p:extLst>
      <p:ext uri="{BB962C8B-B14F-4D97-AF65-F5344CB8AC3E}">
        <p14:creationId xmlns:p14="http://schemas.microsoft.com/office/powerpoint/2010/main" val="2589916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A64427-D3FE-4133-8779-A994CC8B0AB4}"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F32A47-B41F-49AB-8395-D141F1686D27}" type="datetimeFigureOut">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32A47-B41F-49AB-8395-D141F1686D27}" type="datetimeFigureOut">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32A47-B41F-49AB-8395-D141F1686D27}" type="datetimeFigureOut">
              <a:rPr lang="en-US" smtClean="0"/>
              <a:t>8/26/2012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F32A47-B41F-49AB-8395-D141F1686D27}" type="datetimeFigureOut">
              <a:rPr lang="en-US" smtClean="0"/>
              <a:t>8/26/2012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F32A47-B41F-49AB-8395-D141F1686D27}" type="datetimeFigureOut">
              <a:rPr lang="en-US" smtClean="0"/>
              <a:t>8/26/2012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F32A47-B41F-49AB-8395-D141F1686D27}" type="datetimeFigureOut">
              <a:rPr lang="en-US" smtClean="0"/>
              <a:t>8/26/2012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32A47-B41F-49AB-8395-D141F1686D27}" type="datetimeFigureOut">
              <a:rPr lang="en-US" smtClean="0"/>
              <a:t>8/26/2012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1BA3C-87A6-4246-8775-1719260E97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32A47-B41F-49AB-8395-D141F1686D27}" type="datetimeFigureOut">
              <a:rPr lang="en-US" smtClean="0"/>
              <a:t>8/26/2012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1BA3C-87A6-4246-8775-1719260E97A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AF32A47-B41F-49AB-8395-D141F1686D27}" type="datetimeFigureOut">
              <a:rPr lang="en-US" smtClean="0"/>
              <a:t>8/26/2012</a:t>
            </a:fld>
            <a:endParaRPr lang="en-US"/>
          </a:p>
        </p:txBody>
      </p:sp>
      <p:sp>
        <p:nvSpPr>
          <p:cNvPr id="9" name="Slide Number Placeholder 8"/>
          <p:cNvSpPr>
            <a:spLocks noGrp="1"/>
          </p:cNvSpPr>
          <p:nvPr>
            <p:ph type="sldNum" sz="quarter" idx="11"/>
          </p:nvPr>
        </p:nvSpPr>
        <p:spPr/>
        <p:txBody>
          <a:bodyPr/>
          <a:lstStyle/>
          <a:p>
            <a:fld id="{4D81BA3C-87A6-4246-8775-1719260E97A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D81BA3C-87A6-4246-8775-1719260E97A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AF32A47-B41F-49AB-8395-D141F1686D27}" type="datetimeFigureOut">
              <a:rPr lang="en-US" smtClean="0"/>
              <a:t>8/26/2012</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5.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3.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4.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4343400"/>
            <a:ext cx="8839200" cy="1323439"/>
          </a:xfrm>
          <a:prstGeom prst="rect">
            <a:avLst/>
          </a:prstGeom>
          <a:noFill/>
        </p:spPr>
        <p:txBody>
          <a:bodyPr wrap="square" rtlCol="0">
            <a:spAutoFit/>
          </a:bodyPr>
          <a:lstStyle/>
          <a:p>
            <a:pPr marL="571500" indent="-571500">
              <a:buFont typeface="Arial" pitchFamily="34" charset="0"/>
              <a:buChar char="•"/>
            </a:pPr>
            <a:r>
              <a:rPr lang="en-US" sz="4000" dirty="0" smtClean="0"/>
              <a:t>Find wireless network: </a:t>
            </a:r>
            <a:r>
              <a:rPr lang="en-US" sz="4000" b="1" dirty="0" smtClean="0"/>
              <a:t>STSA Church</a:t>
            </a:r>
          </a:p>
          <a:p>
            <a:pPr marL="571500" indent="-571500">
              <a:buFont typeface="Arial" pitchFamily="34" charset="0"/>
              <a:buChar char="•"/>
            </a:pPr>
            <a:r>
              <a:rPr lang="en-US" sz="4000" dirty="0" smtClean="0"/>
              <a:t>Go to </a:t>
            </a:r>
            <a:r>
              <a:rPr lang="en-US" sz="4000" b="1" dirty="0" smtClean="0"/>
              <a:t>STSAchurch.org/sermons</a:t>
            </a:r>
            <a:endParaRPr lang="en-US" sz="4000" b="1" dirty="0" smtClean="0"/>
          </a:p>
        </p:txBody>
      </p:sp>
      <p:sp>
        <p:nvSpPr>
          <p:cNvPr id="9" name="TextBox 8"/>
          <p:cNvSpPr txBox="1"/>
          <p:nvPr/>
        </p:nvSpPr>
        <p:spPr>
          <a:xfrm>
            <a:off x="4724400" y="228600"/>
            <a:ext cx="4076700" cy="1569660"/>
          </a:xfrm>
          <a:prstGeom prst="rect">
            <a:avLst/>
          </a:prstGeom>
          <a:noFill/>
        </p:spPr>
        <p:txBody>
          <a:bodyPr wrap="square" rtlCol="0">
            <a:spAutoFit/>
          </a:bodyPr>
          <a:lstStyle/>
          <a:p>
            <a:pPr algn="ctr"/>
            <a:r>
              <a:rPr lang="en-US" sz="4800" b="1" dirty="0" smtClean="0">
                <a:latin typeface="Biondi" pitchFamily="2" charset="0"/>
              </a:rPr>
              <a:t>Get today’s handout on your </a:t>
            </a:r>
            <a:r>
              <a:rPr lang="en-US" sz="4800" b="1" dirty="0" err="1" smtClean="0">
                <a:latin typeface="Biondi" pitchFamily="2" charset="0"/>
              </a:rPr>
              <a:t>iPad</a:t>
            </a:r>
            <a:endParaRPr lang="en-US" sz="4800" b="1" dirty="0">
              <a:latin typeface="Biondi" pitchFamily="2" charset="0"/>
            </a:endParaRPr>
          </a:p>
        </p:txBody>
      </p:sp>
      <p:pic>
        <p:nvPicPr>
          <p:cNvPr id="1028" name="Picture 4" descr="http://www.dormslate.com/wp-content/uploads/2012/01/byzer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609600"/>
            <a:ext cx="432298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928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Hebrews 4:12</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“For the word of God is living and powerful, and sharper than any two-edged sword, piercing even to the division of soul and spirit, and of joints and marrow, and is a discerner of the thoughts and intents of the heart</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884853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2 Timothy 3:16-17</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“All Scripture is given by inspiration of God, and is profitable for doctrine, for reproof, for correction, for instruction in righteousness, that the man of God may be complete, thoroughly equipped for every good work</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648146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123688"/>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“Lust is no big deal”</a:t>
            </a:r>
          </a:p>
          <a:p>
            <a:pPr marL="114300" indent="0">
              <a:buNone/>
            </a:pPr>
            <a:endParaRPr lang="en-US" sz="3600" b="1" i="1" dirty="0" smtClean="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508032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123688"/>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“Lust is no big deal”</a:t>
            </a:r>
          </a:p>
          <a:p>
            <a:pPr marL="114300" indent="0">
              <a:buNone/>
            </a:pPr>
            <a:endParaRPr lang="en-US" sz="3600" b="1" i="1" dirty="0" smtClean="0">
              <a:solidFill>
                <a:schemeClr val="accent1"/>
              </a:solidFill>
            </a:endParaRPr>
          </a:p>
          <a:p>
            <a:pPr marL="114300" indent="0">
              <a:buNone/>
            </a:pPr>
            <a:r>
              <a:rPr lang="en-US" sz="3600" b="1" dirty="0" smtClean="0">
                <a:solidFill>
                  <a:schemeClr val="tx2"/>
                </a:solidFill>
              </a:rPr>
              <a:t>TRUTH</a:t>
            </a:r>
            <a:r>
              <a:rPr lang="en-US" sz="3600" b="1" dirty="0">
                <a:solidFill>
                  <a:schemeClr val="tx2"/>
                </a:solidFill>
              </a:rPr>
              <a:t>:  </a:t>
            </a:r>
            <a:r>
              <a:rPr lang="en-US" sz="3600" i="1" dirty="0">
                <a:solidFill>
                  <a:schemeClr val="tx2"/>
                </a:solidFill>
              </a:rPr>
              <a:t>“For that </a:t>
            </a:r>
            <a:r>
              <a:rPr lang="en-US" sz="3600" i="1" dirty="0" smtClean="0">
                <a:solidFill>
                  <a:schemeClr val="tx2"/>
                </a:solidFill>
              </a:rPr>
              <a:t>[LUST] would </a:t>
            </a:r>
            <a:r>
              <a:rPr lang="en-US" sz="3600" i="1" dirty="0">
                <a:solidFill>
                  <a:schemeClr val="tx2"/>
                </a:solidFill>
              </a:rPr>
              <a:t>be </a:t>
            </a:r>
            <a:r>
              <a:rPr lang="en-US" sz="3600" i="1" dirty="0" smtClean="0">
                <a:solidFill>
                  <a:schemeClr val="tx2"/>
                </a:solidFill>
              </a:rPr>
              <a:t>wickedness; yes</a:t>
            </a:r>
            <a:r>
              <a:rPr lang="en-US" sz="3600" i="1" dirty="0">
                <a:solidFill>
                  <a:schemeClr val="tx2"/>
                </a:solidFill>
              </a:rPr>
              <a:t>, it would be iniquity deserving of judgment</a:t>
            </a:r>
            <a:r>
              <a:rPr lang="en-US" sz="3600" i="1" dirty="0" smtClean="0">
                <a:solidFill>
                  <a:schemeClr val="tx2"/>
                </a:solidFill>
              </a:rPr>
              <a:t>.  For </a:t>
            </a:r>
            <a:r>
              <a:rPr lang="en-US" sz="3600" i="1" dirty="0">
                <a:solidFill>
                  <a:schemeClr val="tx2"/>
                </a:solidFill>
              </a:rPr>
              <a:t>that would be a fire that consumes to </a:t>
            </a:r>
            <a:r>
              <a:rPr lang="en-US" sz="3600" i="1" dirty="0" smtClean="0">
                <a:solidFill>
                  <a:schemeClr val="tx2"/>
                </a:solidFill>
              </a:rPr>
              <a:t>destruction, and </a:t>
            </a:r>
            <a:r>
              <a:rPr lang="en-US" sz="3600" i="1" dirty="0">
                <a:solidFill>
                  <a:schemeClr val="tx2"/>
                </a:solidFill>
              </a:rPr>
              <a:t>would root out all my increase</a:t>
            </a:r>
            <a:r>
              <a:rPr lang="en-US" sz="3600" i="1" dirty="0" smtClean="0">
                <a:solidFill>
                  <a:schemeClr val="tx2"/>
                </a:solidFill>
              </a:rPr>
              <a:t>.”  Job 31:11-12</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585858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123688"/>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“A little fantasizing won’t hurt”</a:t>
            </a:r>
          </a:p>
          <a:p>
            <a:pPr marL="114300" indent="0">
              <a:buNone/>
            </a:pPr>
            <a:endParaRPr lang="en-US" sz="3600" b="1" i="1" dirty="0" smtClean="0">
              <a:solidFill>
                <a:schemeClr val="accent1"/>
              </a:solidFill>
            </a:endParaRPr>
          </a:p>
          <a:p>
            <a:pPr marL="114300" indent="0">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96967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123688"/>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“A little fantasizing won’t hurt”</a:t>
            </a:r>
          </a:p>
          <a:p>
            <a:pPr marL="114300" indent="0">
              <a:buNone/>
            </a:pPr>
            <a:endParaRPr lang="en-US" sz="3600" b="1" i="1" dirty="0" smtClean="0">
              <a:solidFill>
                <a:schemeClr val="accent1"/>
              </a:solidFill>
            </a:endParaRPr>
          </a:p>
          <a:p>
            <a:pPr marL="114300" indent="0">
              <a:buNone/>
            </a:pPr>
            <a:r>
              <a:rPr lang="en-US" sz="3600" b="1" dirty="0" smtClean="0">
                <a:solidFill>
                  <a:schemeClr val="tx2"/>
                </a:solidFill>
              </a:rPr>
              <a:t>TRUTH:  </a:t>
            </a:r>
            <a:r>
              <a:rPr lang="en-US" sz="3600" i="1" dirty="0" smtClean="0">
                <a:solidFill>
                  <a:schemeClr val="tx2"/>
                </a:solidFill>
              </a:rPr>
              <a:t>“For </a:t>
            </a:r>
            <a:r>
              <a:rPr lang="en-US" sz="3600" i="1" dirty="0">
                <a:solidFill>
                  <a:schemeClr val="tx2"/>
                </a:solidFill>
              </a:rPr>
              <a:t>to be carnally minded is death, but to be spiritually minded is life and peace</a:t>
            </a:r>
            <a:r>
              <a:rPr lang="en-US" sz="3600" i="1" dirty="0" smtClean="0">
                <a:solidFill>
                  <a:schemeClr val="tx2"/>
                </a:solidFill>
              </a:rPr>
              <a:t>.”  Romans 8:6</a:t>
            </a:r>
            <a:endParaRPr lang="en-US" sz="3600" i="1" dirty="0">
              <a:solidFill>
                <a:schemeClr val="tx2"/>
              </a:solidFill>
            </a:endParaRPr>
          </a:p>
          <a:p>
            <a:pPr marL="114300" indent="0">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535437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“Relax, don’t make such a big deal out of sin”</a:t>
            </a:r>
          </a:p>
          <a:p>
            <a:pPr marL="114300" indent="0">
              <a:buNone/>
            </a:pPr>
            <a:endParaRPr lang="en-US" sz="3600" b="1" i="1" dirty="0" smtClean="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431563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“Relax, don’t make such a big deal out of sin”</a:t>
            </a:r>
          </a:p>
          <a:p>
            <a:pPr marL="114300" indent="0">
              <a:buNone/>
            </a:pPr>
            <a:endParaRPr lang="en-US" sz="3600" b="1" i="1" dirty="0" smtClean="0">
              <a:solidFill>
                <a:schemeClr val="accent1"/>
              </a:solidFill>
            </a:endParaRPr>
          </a:p>
          <a:p>
            <a:pPr marL="114300" indent="0">
              <a:buNone/>
            </a:pPr>
            <a:r>
              <a:rPr lang="en-US" sz="3600" b="1" dirty="0" smtClean="0">
                <a:solidFill>
                  <a:schemeClr val="tx2"/>
                </a:solidFill>
              </a:rPr>
              <a:t>TRUTH:  </a:t>
            </a:r>
            <a:r>
              <a:rPr lang="en-US" sz="3600" i="1" dirty="0">
                <a:solidFill>
                  <a:schemeClr val="tx2"/>
                </a:solidFill>
              </a:rPr>
              <a:t>“If your right eye causes you to sin, pluck it out and cast it from you; for it is more profitable for you that one of your members perish, than for your whole body to be cast into hell</a:t>
            </a:r>
            <a:r>
              <a:rPr lang="en-US" sz="3600" i="1" dirty="0" smtClean="0">
                <a:solidFill>
                  <a:schemeClr val="tx2"/>
                </a:solidFill>
              </a:rPr>
              <a:t>.”  Matthew 5:29</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173737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“God is understanding and easy-going”</a:t>
            </a:r>
          </a:p>
          <a:p>
            <a:pPr marL="114300" indent="0">
              <a:buNone/>
            </a:pPr>
            <a:endParaRPr lang="en-US" sz="1800" b="1" i="1" dirty="0" smtClean="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5587923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“God is understanding and easy-going”</a:t>
            </a:r>
          </a:p>
          <a:p>
            <a:pPr marL="114300" indent="0">
              <a:buNone/>
            </a:pPr>
            <a:endParaRPr lang="en-US" sz="1800" b="1" i="1" dirty="0" smtClean="0">
              <a:solidFill>
                <a:schemeClr val="accent1"/>
              </a:solidFill>
            </a:endParaRPr>
          </a:p>
          <a:p>
            <a:pPr marL="114300" indent="0">
              <a:buNone/>
            </a:pPr>
            <a:r>
              <a:rPr lang="en-US" sz="3400" b="1" dirty="0" smtClean="0">
                <a:solidFill>
                  <a:schemeClr val="tx2"/>
                </a:solidFill>
              </a:rPr>
              <a:t>TRUTH:  </a:t>
            </a:r>
            <a:r>
              <a:rPr lang="en-US" sz="3400" i="1" dirty="0">
                <a:solidFill>
                  <a:schemeClr val="tx2"/>
                </a:solidFill>
              </a:rPr>
              <a:t>“Therefore put to death your members which are on the earth: fornication, uncleanness, passion, evil desire, and covetousness, which is idolatry. </a:t>
            </a:r>
            <a:r>
              <a:rPr lang="en-US" sz="3400" i="1" dirty="0" smtClean="0">
                <a:solidFill>
                  <a:schemeClr val="tx2"/>
                </a:solidFill>
              </a:rPr>
              <a:t>Because </a:t>
            </a:r>
            <a:r>
              <a:rPr lang="en-US" sz="3400" i="1" dirty="0">
                <a:solidFill>
                  <a:schemeClr val="tx2"/>
                </a:solidFill>
              </a:rPr>
              <a:t>of these things the wrath of God is coming upon the sons of </a:t>
            </a:r>
            <a:r>
              <a:rPr lang="en-US" sz="3400" i="1" dirty="0" smtClean="0">
                <a:solidFill>
                  <a:schemeClr val="tx2"/>
                </a:solidFill>
              </a:rPr>
              <a:t>disobedience”  Colossians 3:5-6</a:t>
            </a:r>
            <a:endParaRPr lang="en-US" sz="34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501492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artisticPastelsSmooth/>
                    </a14:imgEffect>
                    <a14:imgEffect>
                      <a14:colorTemperature colorTemp="5900"/>
                    </a14:imgEffect>
                    <a14:imgEffect>
                      <a14:saturation sat="57000"/>
                    </a14:imgEffect>
                  </a14:imgLayer>
                </a14:imgProps>
              </a:ext>
            </a:extLst>
          </a:blip>
          <a:srcRect/>
          <a:stretch>
            <a:fillRect t="38000" b="-3000"/>
          </a:stretch>
        </a:blipFill>
        <a:effectLst/>
      </p:bgPr>
    </p:bg>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3810000"/>
            <a:ext cx="4724400" cy="1752600"/>
          </a:xfrm>
        </p:spPr>
        <p:txBody>
          <a:bodyPr>
            <a:normAutofit/>
          </a:bodyPr>
          <a:lstStyle/>
          <a:p>
            <a:r>
              <a:rPr lang="en-US" sz="4400" b="1" dirty="0" smtClean="0">
                <a:solidFill>
                  <a:schemeClr val="tx1"/>
                </a:solidFill>
              </a:rPr>
              <a:t>Harvesting Holiness</a:t>
            </a:r>
            <a:endParaRPr lang="en-US" sz="4400" b="1" dirty="0">
              <a:solidFill>
                <a:schemeClr val="tx1"/>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6624" y="1769880"/>
            <a:ext cx="4088889" cy="901587"/>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 y="786537"/>
            <a:ext cx="4063492" cy="901587"/>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38829" y="2667000"/>
            <a:ext cx="818971" cy="334868"/>
          </a:xfrm>
          <a:prstGeom prst="rect">
            <a:avLst/>
          </a:prstGeom>
        </p:spPr>
      </p:pic>
      <p:sp>
        <p:nvSpPr>
          <p:cNvPr id="9" name="Subtitle 4"/>
          <p:cNvSpPr txBox="1">
            <a:spLocks/>
          </p:cNvSpPr>
          <p:nvPr/>
        </p:nvSpPr>
        <p:spPr>
          <a:xfrm>
            <a:off x="1905000" y="5257800"/>
            <a:ext cx="4093212" cy="1066800"/>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en-US" sz="2400" dirty="0" smtClean="0">
                <a:solidFill>
                  <a:schemeClr val="tx1"/>
                </a:solidFill>
              </a:rPr>
              <a:t>August 26, 2012</a:t>
            </a:r>
          </a:p>
          <a:p>
            <a:r>
              <a:rPr lang="en-US" sz="2400" dirty="0" smtClean="0">
                <a:solidFill>
                  <a:schemeClr val="tx1"/>
                </a:solidFill>
              </a:rPr>
              <a:t>Part 5</a:t>
            </a:r>
            <a:endParaRPr lang="en-US" sz="2400" dirty="0">
              <a:solidFill>
                <a:schemeClr val="tx1"/>
              </a:solidFill>
            </a:endParaRPr>
          </a:p>
        </p:txBody>
      </p:sp>
    </p:spTree>
    <p:extLst>
      <p:ext uri="{BB962C8B-B14F-4D97-AF65-F5344CB8AC3E}">
        <p14:creationId xmlns:p14="http://schemas.microsoft.com/office/powerpoint/2010/main" val="19680908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861478"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“What I do with my own body is my business”</a:t>
            </a:r>
          </a:p>
          <a:p>
            <a:pPr marL="114300" indent="0">
              <a:buNone/>
            </a:pPr>
            <a:endParaRPr lang="en-US" sz="1800" b="1" i="1" dirty="0" smtClean="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4230520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861478"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“What I do with my own body is my business”</a:t>
            </a:r>
          </a:p>
          <a:p>
            <a:pPr marL="114300" indent="0">
              <a:buNone/>
            </a:pPr>
            <a:endParaRPr lang="en-US" sz="1800" b="1" i="1" dirty="0" smtClean="0">
              <a:solidFill>
                <a:schemeClr val="accent1"/>
              </a:solidFill>
            </a:endParaRPr>
          </a:p>
          <a:p>
            <a:pPr marL="114300" indent="0">
              <a:buNone/>
            </a:pPr>
            <a:r>
              <a:rPr lang="en-US" sz="3400" b="1" dirty="0" smtClean="0">
                <a:solidFill>
                  <a:schemeClr val="tx2"/>
                </a:solidFill>
              </a:rPr>
              <a:t>TRUTH:  </a:t>
            </a:r>
            <a:r>
              <a:rPr lang="en-US" sz="3400" i="1" dirty="0">
                <a:solidFill>
                  <a:schemeClr val="tx2"/>
                </a:solidFill>
              </a:rPr>
              <a:t>“Flee sexual </a:t>
            </a:r>
            <a:r>
              <a:rPr lang="en-US" sz="3400" i="1" dirty="0" smtClean="0">
                <a:solidFill>
                  <a:schemeClr val="tx2"/>
                </a:solidFill>
              </a:rPr>
              <a:t>immorality… Or </a:t>
            </a:r>
            <a:r>
              <a:rPr lang="en-US" sz="3400" i="1" dirty="0">
                <a:solidFill>
                  <a:schemeClr val="tx2"/>
                </a:solidFill>
              </a:rPr>
              <a:t>do you not know that your body is the temple of the Holy Spirit who is in you, whom you have from God, and you are not your own? </a:t>
            </a:r>
            <a:r>
              <a:rPr lang="en-US" sz="3400" i="1" dirty="0" smtClean="0">
                <a:solidFill>
                  <a:schemeClr val="tx2"/>
                </a:solidFill>
              </a:rPr>
              <a:t>For </a:t>
            </a:r>
            <a:r>
              <a:rPr lang="en-US" sz="3400" i="1" dirty="0">
                <a:solidFill>
                  <a:schemeClr val="tx2"/>
                </a:solidFill>
              </a:rPr>
              <a:t>you were bought at a price; therefore glorify God in your </a:t>
            </a:r>
            <a:r>
              <a:rPr lang="en-US" sz="3400" i="1" dirty="0" smtClean="0">
                <a:solidFill>
                  <a:schemeClr val="tx2"/>
                </a:solidFill>
              </a:rPr>
              <a:t>body </a:t>
            </a:r>
            <a:r>
              <a:rPr lang="en-US" sz="3400" i="1" dirty="0">
                <a:solidFill>
                  <a:schemeClr val="tx2"/>
                </a:solidFill>
              </a:rPr>
              <a:t>and in your spirit, which are </a:t>
            </a:r>
            <a:r>
              <a:rPr lang="en-US" sz="3400" i="1" dirty="0" smtClean="0">
                <a:solidFill>
                  <a:schemeClr val="tx2"/>
                </a:solidFill>
              </a:rPr>
              <a:t>God’s”  1 Corinthians 6:18-20</a:t>
            </a:r>
            <a:endParaRPr lang="en-US" sz="34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492760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“I can’t control my lusts”</a:t>
            </a:r>
          </a:p>
          <a:p>
            <a:pPr marL="114300" indent="0">
              <a:buNone/>
            </a:pPr>
            <a:endParaRPr lang="en-US" sz="2400" b="1" i="1" dirty="0" smtClean="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2188903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“I can’t control my lusts”</a:t>
            </a:r>
          </a:p>
          <a:p>
            <a:pPr marL="114300" indent="0">
              <a:buNone/>
            </a:pPr>
            <a:endParaRPr lang="en-US" sz="2400" b="1" i="1" dirty="0" smtClean="0">
              <a:solidFill>
                <a:schemeClr val="accent1"/>
              </a:solidFill>
            </a:endParaRPr>
          </a:p>
          <a:p>
            <a:pPr marL="114300" indent="0">
              <a:buNone/>
            </a:pPr>
            <a:r>
              <a:rPr lang="en-US" sz="3600" b="1" dirty="0" smtClean="0">
                <a:solidFill>
                  <a:schemeClr val="tx2"/>
                </a:solidFill>
              </a:rPr>
              <a:t>TRUTH:  </a:t>
            </a:r>
            <a:r>
              <a:rPr lang="en-US" sz="3600" i="1" dirty="0">
                <a:solidFill>
                  <a:schemeClr val="tx2"/>
                </a:solidFill>
              </a:rPr>
              <a:t>“For this is the will of God, your sanctification: that you should abstain from sexual immorality; </a:t>
            </a:r>
            <a:r>
              <a:rPr lang="en-US" sz="3600" i="1" dirty="0" smtClean="0">
                <a:solidFill>
                  <a:schemeClr val="tx2"/>
                </a:solidFill>
              </a:rPr>
              <a:t>that </a:t>
            </a:r>
            <a:r>
              <a:rPr lang="en-US" sz="3600" i="1" dirty="0">
                <a:solidFill>
                  <a:schemeClr val="tx2"/>
                </a:solidFill>
              </a:rPr>
              <a:t>each of you should know how to possess his own vessel in sanctification and honor, </a:t>
            </a:r>
            <a:r>
              <a:rPr lang="en-US" sz="3600" i="1" dirty="0" smtClean="0">
                <a:solidFill>
                  <a:schemeClr val="tx2"/>
                </a:solidFill>
              </a:rPr>
              <a:t>not </a:t>
            </a:r>
            <a:r>
              <a:rPr lang="en-US" sz="3600" i="1" dirty="0">
                <a:solidFill>
                  <a:schemeClr val="tx2"/>
                </a:solidFill>
              </a:rPr>
              <a:t>in passion of lust, like the Gentiles who do not know </a:t>
            </a:r>
            <a:r>
              <a:rPr lang="en-US" sz="3600" i="1" dirty="0" smtClean="0">
                <a:solidFill>
                  <a:schemeClr val="tx2"/>
                </a:solidFill>
              </a:rPr>
              <a:t>God”  1 Thessalonians 4:3-5</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9434143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“A little look won’t kill”</a:t>
            </a:r>
          </a:p>
          <a:p>
            <a:pPr marL="114300" indent="0">
              <a:buNone/>
            </a:pPr>
            <a:endParaRPr lang="en-US" sz="2400" b="1" i="1" dirty="0" smtClean="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5514411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“A little look won’t kill”</a:t>
            </a:r>
          </a:p>
          <a:p>
            <a:pPr marL="114300" indent="0">
              <a:buNone/>
            </a:pPr>
            <a:endParaRPr lang="en-US" sz="2400" b="1" i="1" dirty="0" smtClean="0">
              <a:solidFill>
                <a:schemeClr val="accent1"/>
              </a:solidFill>
            </a:endParaRPr>
          </a:p>
          <a:p>
            <a:pPr marL="114300" indent="0">
              <a:buNone/>
            </a:pPr>
            <a:r>
              <a:rPr lang="en-US" sz="3600" b="1" dirty="0" smtClean="0">
                <a:solidFill>
                  <a:schemeClr val="tx2"/>
                </a:solidFill>
              </a:rPr>
              <a:t>TRUTH:  </a:t>
            </a:r>
            <a:r>
              <a:rPr lang="en-US" sz="3600" i="1" dirty="0">
                <a:solidFill>
                  <a:schemeClr val="tx2"/>
                </a:solidFill>
              </a:rPr>
              <a:t>“Do not lust in your heart after her </a:t>
            </a:r>
            <a:r>
              <a:rPr lang="en-US" sz="3600" i="1" dirty="0" smtClean="0">
                <a:solidFill>
                  <a:schemeClr val="tx2"/>
                </a:solidFill>
              </a:rPr>
              <a:t>beauty or </a:t>
            </a:r>
            <a:r>
              <a:rPr lang="en-US" sz="3600" i="1" dirty="0">
                <a:solidFill>
                  <a:schemeClr val="tx2"/>
                </a:solidFill>
              </a:rPr>
              <a:t>let her captivate you with her </a:t>
            </a:r>
            <a:r>
              <a:rPr lang="en-US" sz="3600" i="1" dirty="0" smtClean="0">
                <a:solidFill>
                  <a:schemeClr val="tx2"/>
                </a:solidFill>
              </a:rPr>
              <a:t>eyes… Can </a:t>
            </a:r>
            <a:r>
              <a:rPr lang="en-US" sz="3600" i="1" dirty="0">
                <a:solidFill>
                  <a:schemeClr val="tx2"/>
                </a:solidFill>
              </a:rPr>
              <a:t>a man scoop fire into his </a:t>
            </a:r>
            <a:r>
              <a:rPr lang="en-US" sz="3600" i="1" dirty="0" smtClean="0">
                <a:solidFill>
                  <a:schemeClr val="tx2"/>
                </a:solidFill>
              </a:rPr>
              <a:t>lap without </a:t>
            </a:r>
            <a:r>
              <a:rPr lang="en-US" sz="3600" i="1" dirty="0">
                <a:solidFill>
                  <a:schemeClr val="tx2"/>
                </a:solidFill>
              </a:rPr>
              <a:t>his clothes being burned</a:t>
            </a:r>
            <a:r>
              <a:rPr lang="en-US" sz="3600" i="1" dirty="0" smtClean="0">
                <a:solidFill>
                  <a:schemeClr val="tx2"/>
                </a:solidFill>
              </a:rPr>
              <a:t>?”  Proverbs 6:25-27</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8667347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“My lust is harmless; it has no consequences”</a:t>
            </a:r>
          </a:p>
          <a:p>
            <a:pPr marL="114300" indent="0">
              <a:buNone/>
            </a:pPr>
            <a:endParaRPr lang="en-US" sz="2400" b="1" i="1" dirty="0" smtClean="0">
              <a:solidFill>
                <a:schemeClr val="accent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7462018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609600"/>
            <a:ext cx="7709077" cy="5867400"/>
          </a:xfrm>
        </p:spPr>
        <p:txBody>
          <a:bodyPr>
            <a:normAutofit/>
          </a:bodyPr>
          <a:lstStyle/>
          <a:p>
            <a:pPr marL="114300" indent="0">
              <a:buNone/>
            </a:pPr>
            <a:r>
              <a:rPr lang="en-US" sz="3600" b="1" dirty="0" smtClean="0">
                <a:solidFill>
                  <a:schemeClr val="accent1"/>
                </a:solidFill>
              </a:rPr>
              <a:t>LIE:  </a:t>
            </a:r>
            <a:r>
              <a:rPr lang="en-US" sz="3600" b="1" i="1" dirty="0" smtClean="0">
                <a:solidFill>
                  <a:schemeClr val="accent1"/>
                </a:solidFill>
              </a:rPr>
              <a:t>“My lust is harmless; it has no consequences”</a:t>
            </a:r>
          </a:p>
          <a:p>
            <a:pPr marL="114300" indent="0">
              <a:buNone/>
            </a:pPr>
            <a:endParaRPr lang="en-US" sz="2400" b="1" i="1" dirty="0" smtClean="0">
              <a:solidFill>
                <a:schemeClr val="accent1"/>
              </a:solidFill>
            </a:endParaRPr>
          </a:p>
          <a:p>
            <a:pPr marL="114300" indent="0">
              <a:buNone/>
            </a:pPr>
            <a:r>
              <a:rPr lang="en-US" sz="3600" b="1" dirty="0" smtClean="0">
                <a:solidFill>
                  <a:schemeClr val="tx2"/>
                </a:solidFill>
              </a:rPr>
              <a:t>TRUTH:  </a:t>
            </a:r>
            <a:r>
              <a:rPr lang="en-US" sz="3600" i="1" dirty="0">
                <a:solidFill>
                  <a:schemeClr val="tx2"/>
                </a:solidFill>
              </a:rPr>
              <a:t>“So then each of us shall give account of himself to God</a:t>
            </a:r>
            <a:r>
              <a:rPr lang="en-US" sz="3600" i="1" dirty="0" smtClean="0">
                <a:solidFill>
                  <a:schemeClr val="tx2"/>
                </a:solidFill>
              </a:rPr>
              <a:t>.”  Romans 14:12</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059994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Psalm 119:9-11</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419600"/>
          </a:xfrm>
        </p:spPr>
        <p:txBody>
          <a:bodyPr>
            <a:normAutofit/>
          </a:bodyPr>
          <a:lstStyle/>
          <a:p>
            <a:pPr marL="114300" indent="0">
              <a:buNone/>
            </a:pPr>
            <a:r>
              <a:rPr lang="en-US" sz="3600" i="1" dirty="0">
                <a:solidFill>
                  <a:schemeClr val="tx2"/>
                </a:solidFill>
              </a:rPr>
              <a:t>“How can a young man keep his way pure? By living according to Your word… I have hidden your word in my heart that I might not sin against you</a:t>
            </a:r>
            <a:r>
              <a:rPr lang="en-US" sz="3600" i="1" dirty="0" smtClean="0">
                <a:solidFill>
                  <a:schemeClr val="tx2"/>
                </a:solidFill>
              </a:rPr>
              <a:t>.”</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42422715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solidFill>
                  <a:schemeClr val="accent1"/>
                </a:solidFill>
              </a:rPr>
              <a:t>Whose promises will you believe?</a:t>
            </a:r>
            <a:endParaRPr lang="en-US" sz="4000" b="1" i="1" u="sng"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295400"/>
            <a:ext cx="7709077" cy="4437888"/>
          </a:xfrm>
        </p:spPr>
        <p:txBody>
          <a:bodyPr>
            <a:normAutofit/>
          </a:bodyPr>
          <a:lstStyle/>
          <a:p>
            <a:pPr marL="114300" indent="0" algn="ctr">
              <a:buNone/>
            </a:pPr>
            <a:endParaRPr lang="en-US" sz="4000" b="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7171" name="Picture 3" descr="C:\Users\franthony\Desktop\Jesus Hands - Hol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3650" y="1524000"/>
            <a:ext cx="5899150" cy="4556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40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GOD’S STANDARD</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133088"/>
          </a:xfrm>
        </p:spPr>
        <p:txBody>
          <a:bodyPr>
            <a:normAutofit/>
          </a:bodyPr>
          <a:lstStyle/>
          <a:p>
            <a:pPr marL="114300" indent="0">
              <a:buNone/>
            </a:pPr>
            <a:r>
              <a:rPr lang="en-US" sz="3600" i="1" dirty="0">
                <a:solidFill>
                  <a:schemeClr val="tx2"/>
                </a:solidFill>
              </a:rPr>
              <a:t>“But among you there must not be even a hint of sexual immorality, or of any kind of impurity, or of greed, because these are improper for God’s holy people.”  Ephesians </a:t>
            </a:r>
            <a:r>
              <a:rPr lang="en-US" sz="3600" i="1" dirty="0" smtClean="0">
                <a:solidFill>
                  <a:schemeClr val="tx2"/>
                </a:solidFill>
              </a:rPr>
              <a:t>5:3</a:t>
            </a: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043376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a:solidFill>
                  <a:schemeClr val="accent1"/>
                </a:solidFill>
              </a:rPr>
              <a:t>Whose promises will you believe?</a:t>
            </a:r>
            <a:endParaRPr lang="en-US" sz="4000" b="1" i="1" u="sng"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295400"/>
            <a:ext cx="7709077" cy="4437888"/>
          </a:xfrm>
        </p:spPr>
        <p:txBody>
          <a:bodyPr>
            <a:normAutofit/>
          </a:bodyPr>
          <a:lstStyle/>
          <a:p>
            <a:pPr marL="114300" indent="0" algn="ctr">
              <a:buNone/>
            </a:pPr>
            <a:endParaRPr lang="en-US" sz="4000" b="1" i="1" dirty="0" smtClean="0">
              <a:solidFill>
                <a:schemeClr val="tx2"/>
              </a:solidFill>
            </a:endParaRPr>
          </a:p>
          <a:p>
            <a:pPr marL="114300" indent="0" algn="ctr">
              <a:buNone/>
            </a:pPr>
            <a:r>
              <a:rPr lang="en-US" sz="4400" b="1" i="1" dirty="0" smtClean="0">
                <a:solidFill>
                  <a:schemeClr val="tx2"/>
                </a:solidFill>
              </a:rPr>
              <a:t>“</a:t>
            </a:r>
            <a:r>
              <a:rPr lang="en-US" sz="4400" b="1" i="1" dirty="0">
                <a:solidFill>
                  <a:schemeClr val="tx2"/>
                </a:solidFill>
              </a:rPr>
              <a:t>In your presence is fullness of joy; </a:t>
            </a:r>
            <a:r>
              <a:rPr lang="en-US" sz="4400" b="1" i="1" dirty="0" smtClean="0">
                <a:solidFill>
                  <a:schemeClr val="tx2"/>
                </a:solidFill>
              </a:rPr>
              <a:t>at </a:t>
            </a:r>
            <a:r>
              <a:rPr lang="en-US" sz="4400" b="1" i="1" dirty="0">
                <a:solidFill>
                  <a:schemeClr val="tx2"/>
                </a:solidFill>
              </a:rPr>
              <a:t>your right hand are pleasures forevermore.”  </a:t>
            </a:r>
            <a:endParaRPr lang="en-US" sz="4000" b="1" i="1" dirty="0" smtClean="0">
              <a:solidFill>
                <a:schemeClr val="tx2"/>
              </a:solidFill>
            </a:endParaRPr>
          </a:p>
          <a:p>
            <a:pPr marL="114300" indent="0" algn="ctr">
              <a:buNone/>
            </a:pPr>
            <a:r>
              <a:rPr lang="en-US" sz="4000" b="1" dirty="0" smtClean="0">
                <a:solidFill>
                  <a:schemeClr val="tx2"/>
                </a:solidFill>
              </a:rPr>
              <a:t>Psalm </a:t>
            </a:r>
            <a:r>
              <a:rPr lang="en-US" sz="4000" b="1" dirty="0">
                <a:solidFill>
                  <a:schemeClr val="tx2"/>
                </a:solidFill>
              </a:rPr>
              <a:t>16:11</a:t>
            </a:r>
            <a:endParaRPr lang="en-US" sz="4000" b="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113589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154362"/>
          </a:xfrm>
        </p:spPr>
        <p:txBody>
          <a:bodyPr/>
          <a:lstStyle/>
          <a:p>
            <a:pPr algn="ctr"/>
            <a:r>
              <a:rPr lang="en-US" b="1" dirty="0">
                <a:solidFill>
                  <a:schemeClr val="accent1"/>
                </a:solidFill>
              </a:rPr>
              <a:t>The goal is not a quick fix, but rather </a:t>
            </a:r>
            <a:r>
              <a:rPr lang="en-US" b="1" i="1" u="sng" dirty="0">
                <a:solidFill>
                  <a:schemeClr val="accent1"/>
                </a:solidFill>
              </a:rPr>
              <a:t>long lasting transformation</a:t>
            </a: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1026" name="Picture 2" descr="https://d20qmec4ri57km.cloudfront.net/three-sixty-degree/not-a-bandaid.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3581399"/>
            <a:ext cx="2667000" cy="2667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178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Galatians 6:7-9</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600200"/>
            <a:ext cx="7709077" cy="4876800"/>
          </a:xfrm>
        </p:spPr>
        <p:txBody>
          <a:bodyPr>
            <a:normAutofit/>
          </a:bodyPr>
          <a:lstStyle/>
          <a:p>
            <a:pPr marL="114300" indent="0">
              <a:buNone/>
            </a:pPr>
            <a:r>
              <a:rPr lang="en-US" sz="3400" i="1" dirty="0">
                <a:solidFill>
                  <a:schemeClr val="tx2"/>
                </a:solidFill>
              </a:rPr>
              <a:t>“Do not be deceived, God is not mocked; for whatever a man sows, that he will also reap.  For he who sows to his flesh will of the flesh reap corruption, but he who sows to the Spirit will of the Spirit reap everlasting life.  And let us not grow weary while doing good, for in due season we shall reap if we do not lose heart</a:t>
            </a:r>
            <a:r>
              <a:rPr lang="en-US" sz="3400" i="1" dirty="0" smtClean="0">
                <a:solidFill>
                  <a:schemeClr val="tx2"/>
                </a:solidFill>
              </a:rPr>
              <a:t>.”</a:t>
            </a:r>
            <a:endParaRPr lang="en-US" sz="34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spTree>
    <p:extLst>
      <p:ext uri="{BB962C8B-B14F-4D97-AF65-F5344CB8AC3E}">
        <p14:creationId xmlns:p14="http://schemas.microsoft.com/office/powerpoint/2010/main" val="2048788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3154362"/>
          </a:xfrm>
        </p:spPr>
        <p:txBody>
          <a:bodyPr/>
          <a:lstStyle/>
          <a:p>
            <a:pPr algn="ctr"/>
            <a:r>
              <a:rPr lang="en-US" b="1" dirty="0">
                <a:solidFill>
                  <a:schemeClr val="accent1"/>
                </a:solidFill>
              </a:rPr>
              <a:t>Your spiritual life today is a direct result of </a:t>
            </a:r>
            <a:r>
              <a:rPr lang="en-US" b="1" i="1" u="sng" dirty="0">
                <a:solidFill>
                  <a:schemeClr val="accent1"/>
                </a:solidFill>
              </a:rPr>
              <a:t>the seeds you </a:t>
            </a:r>
            <a:r>
              <a:rPr lang="en-US" b="1" i="1" u="sng" dirty="0" smtClean="0">
                <a:solidFill>
                  <a:schemeClr val="accent1"/>
                </a:solidFill>
              </a:rPr>
              <a:t>planted before today</a:t>
            </a:r>
            <a:endParaRPr lang="en-US" b="1" i="1" u="sng"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2050" name="Picture 2" descr="http://www.buyforlessok.com/RecipesDatabase/Tips/FruitsVegetables/PlantingSeeds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3652219"/>
            <a:ext cx="4048125" cy="2686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326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0"/>
            <a:ext cx="7620000" cy="2133600"/>
          </a:xfrm>
        </p:spPr>
        <p:txBody>
          <a:bodyPr/>
          <a:lstStyle/>
          <a:p>
            <a:pPr algn="ctr"/>
            <a:r>
              <a:rPr lang="en-US" b="1" i="1" dirty="0" smtClean="0">
                <a:solidFill>
                  <a:schemeClr val="accent1"/>
                </a:solidFill>
              </a:rPr>
              <a:t>Are you sowing to the Spirit?  </a:t>
            </a:r>
            <a:br>
              <a:rPr lang="en-US" b="1" i="1" dirty="0" smtClean="0">
                <a:solidFill>
                  <a:schemeClr val="accent1"/>
                </a:solidFill>
              </a:rPr>
            </a:br>
            <a:r>
              <a:rPr lang="en-US" b="1" i="1" dirty="0" smtClean="0">
                <a:solidFill>
                  <a:schemeClr val="accent1"/>
                </a:solidFill>
              </a:rPr>
              <a:t>Or sowing to the flesh?</a:t>
            </a:r>
            <a:endParaRPr lang="en-US" b="1" i="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3074" name="Picture 2" descr="http://1.bp.blogspot.com/-Nigb2qwKuqw/Txn5i4JbOEI/AAAAAAAAAPU/bel1Q1_mPpU/s1600/tug-o-war_spiritual%2Bcopy.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9150" y="228600"/>
            <a:ext cx="5046450" cy="3348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452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accent1"/>
                </a:solidFill>
              </a:rPr>
              <a:t>Ephesians 6:17</a:t>
            </a:r>
            <a:endParaRPr lang="en-US"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1371600"/>
            <a:ext cx="7709077" cy="5105400"/>
          </a:xfrm>
        </p:spPr>
        <p:txBody>
          <a:bodyPr>
            <a:normAutofit/>
          </a:bodyPr>
          <a:lstStyle/>
          <a:p>
            <a:pPr marL="114300" indent="0">
              <a:buNone/>
            </a:pPr>
            <a:r>
              <a:rPr lang="en-US" sz="3200" i="1" dirty="0">
                <a:solidFill>
                  <a:schemeClr val="tx2"/>
                </a:solidFill>
              </a:rPr>
              <a:t>“And take…the sword of the Spirit, which is the word of God</a:t>
            </a:r>
            <a:r>
              <a:rPr lang="en-US" sz="3200" i="1" dirty="0" smtClean="0">
                <a:solidFill>
                  <a:schemeClr val="tx2"/>
                </a:solidFill>
              </a:rPr>
              <a:t>.”</a:t>
            </a:r>
            <a:endParaRPr lang="en-US" sz="32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4102" name="Picture 6" descr="http://www.freebiblestudyguides.org/bible-teachings/armor-of-god-sword-of-spirit-word.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6775" y="2143124"/>
            <a:ext cx="3629025" cy="4714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104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782762"/>
          </a:xfrm>
        </p:spPr>
        <p:txBody>
          <a:bodyPr/>
          <a:lstStyle/>
          <a:p>
            <a:pPr algn="ctr"/>
            <a:r>
              <a:rPr lang="en-US" sz="4000" b="1" dirty="0">
                <a:solidFill>
                  <a:schemeClr val="accent1"/>
                </a:solidFill>
              </a:rPr>
              <a:t>The Word of God is the </a:t>
            </a:r>
            <a:r>
              <a:rPr lang="en-US" sz="4000" b="1" i="1" u="sng" dirty="0">
                <a:solidFill>
                  <a:schemeClr val="accent1"/>
                </a:solidFill>
              </a:rPr>
              <a:t>ONLY</a:t>
            </a:r>
            <a:r>
              <a:rPr lang="en-US" sz="4000" b="1" dirty="0">
                <a:solidFill>
                  <a:schemeClr val="accent1"/>
                </a:solidFill>
              </a:rPr>
              <a:t> </a:t>
            </a:r>
            <a:r>
              <a:rPr lang="en-US" sz="4000" b="1" i="1" u="sng" dirty="0">
                <a:solidFill>
                  <a:schemeClr val="accent1"/>
                </a:solidFill>
              </a:rPr>
              <a:t>weapon</a:t>
            </a:r>
            <a:r>
              <a:rPr lang="en-US" sz="4000" b="1" dirty="0">
                <a:solidFill>
                  <a:schemeClr val="accent1"/>
                </a:solidFill>
              </a:rPr>
              <a:t> that can fight off lust</a:t>
            </a:r>
            <a:endParaRPr lang="en-US" sz="4000" b="1" dirty="0">
              <a:solidFill>
                <a:schemeClr val="accent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075457" y="5799469"/>
            <a:ext cx="1230343" cy="906131"/>
          </a:xfrm>
        </p:spPr>
      </p:pic>
      <p:sp>
        <p:nvSpPr>
          <p:cNvPr id="11" name="Content Placeholder 10"/>
          <p:cNvSpPr>
            <a:spLocks noGrp="1"/>
          </p:cNvSpPr>
          <p:nvPr>
            <p:ph sz="half" idx="2"/>
          </p:nvPr>
        </p:nvSpPr>
        <p:spPr>
          <a:xfrm>
            <a:off x="368122" y="2895600"/>
            <a:ext cx="7709077" cy="2837688"/>
          </a:xfrm>
        </p:spPr>
        <p:txBody>
          <a:bodyPr>
            <a:normAutofit/>
          </a:bodyPr>
          <a:lstStyle/>
          <a:p>
            <a:pPr marL="114300" indent="0">
              <a:buNone/>
            </a:pPr>
            <a:endParaRPr lang="en-US" sz="3600" i="1" dirty="0">
              <a:solidFill>
                <a:schemeClr val="tx2"/>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6477000"/>
            <a:ext cx="830475" cy="18311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217683"/>
            <a:ext cx="825316" cy="183117"/>
          </a:xfrm>
          <a:prstGeom prst="rect">
            <a:avLst/>
          </a:prstGeom>
        </p:spPr>
      </p:pic>
      <p:pic>
        <p:nvPicPr>
          <p:cNvPr id="9" name="Picture 2" descr="http://s1.hubimg.com/u/1439908_f24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2525649"/>
            <a:ext cx="4343400" cy="3765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5490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959</TotalTime>
  <Words>883</Words>
  <Application>Microsoft Office PowerPoint</Application>
  <PresentationFormat>On-screen Show (4:3)</PresentationFormat>
  <Paragraphs>60</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Adjacency</vt:lpstr>
      <vt:lpstr>PowerPoint Presentation</vt:lpstr>
      <vt:lpstr>PowerPoint Presentation</vt:lpstr>
      <vt:lpstr>GOD’S STANDARD</vt:lpstr>
      <vt:lpstr>The goal is not a quick fix, but rather long lasting transformation</vt:lpstr>
      <vt:lpstr>Galatians 6:7-9</vt:lpstr>
      <vt:lpstr>Your spiritual life today is a direct result of the seeds you planted before today</vt:lpstr>
      <vt:lpstr>Are you sowing to the Spirit?   Or sowing to the flesh?</vt:lpstr>
      <vt:lpstr>Ephesians 6:17</vt:lpstr>
      <vt:lpstr>The Word of God is the ONLY weapon that can fight off lust</vt:lpstr>
      <vt:lpstr>Hebrews 4:12</vt:lpstr>
      <vt:lpstr>2 Timothy 3:16-17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Psalm 119:9-11</vt:lpstr>
      <vt:lpstr>Whose promises will you believe?</vt:lpstr>
      <vt:lpstr>Whose promises will you believe?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Sam</dc:creator>
  <cp:lastModifiedBy>Fr. Anthony Messeh</cp:lastModifiedBy>
  <cp:revision>42</cp:revision>
  <dcterms:created xsi:type="dcterms:W3CDTF">2012-05-12T05:31:10Z</dcterms:created>
  <dcterms:modified xsi:type="dcterms:W3CDTF">2012-08-26T04:46:32Z</dcterms:modified>
</cp:coreProperties>
</file>