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5" r:id="rId2"/>
    <p:sldId id="337" r:id="rId3"/>
    <p:sldId id="298" r:id="rId4"/>
    <p:sldId id="339" r:id="rId5"/>
    <p:sldId id="295" r:id="rId6"/>
    <p:sldId id="299" r:id="rId7"/>
    <p:sldId id="311" r:id="rId8"/>
    <p:sldId id="340" r:id="rId9"/>
    <p:sldId id="300" r:id="rId10"/>
    <p:sldId id="330" r:id="rId11"/>
    <p:sldId id="322" r:id="rId12"/>
    <p:sldId id="341" r:id="rId13"/>
    <p:sldId id="342" r:id="rId14"/>
    <p:sldId id="343" r:id="rId15"/>
    <p:sldId id="328" r:id="rId16"/>
    <p:sldId id="349" r:id="rId17"/>
    <p:sldId id="344" r:id="rId18"/>
    <p:sldId id="345" r:id="rId19"/>
    <p:sldId id="346" r:id="rId20"/>
    <p:sldId id="347" r:id="rId21"/>
    <p:sldId id="350" r:id="rId22"/>
    <p:sldId id="35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6F952-E8C9-4B8D-882C-A2F3FECD9AB6}" type="datetimeFigureOut">
              <a:rPr lang="en-US" smtClean="0"/>
              <a:t>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20389-1CD3-4D0D-8CEF-D1C39F56D16E}" type="slidenum">
              <a:rPr lang="en-US" smtClean="0"/>
              <a:t>‹#›</a:t>
            </a:fld>
            <a:endParaRPr lang="en-US" dirty="0"/>
          </a:p>
        </p:txBody>
      </p:sp>
    </p:spTree>
    <p:extLst>
      <p:ext uri="{BB962C8B-B14F-4D97-AF65-F5344CB8AC3E}">
        <p14:creationId xmlns:p14="http://schemas.microsoft.com/office/powerpoint/2010/main" val="233665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11</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12</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13</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14</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15</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16</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17</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18</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19</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20</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3</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21</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22</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4</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5</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6</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7</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8</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9</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10</a:t>
            </a:fld>
            <a:endParaRPr lang="en-US" dirty="0"/>
          </a:p>
        </p:txBody>
      </p:sp>
    </p:spTree>
    <p:extLst>
      <p:ext uri="{BB962C8B-B14F-4D97-AF65-F5344CB8AC3E}">
        <p14:creationId xmlns:p14="http://schemas.microsoft.com/office/powerpoint/2010/main" val="554303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440" y="60960"/>
            <a:ext cx="8961120" cy="6720840"/>
          </a:xfrm>
          <a:prstGeom prst="rect">
            <a:avLst/>
          </a:prstGeom>
          <a:ln>
            <a:solidFill>
              <a:srgbClr val="00B050"/>
            </a:solidFill>
          </a:ln>
        </p:spPr>
      </p:pic>
      <p:sp>
        <p:nvSpPr>
          <p:cNvPr id="3" name="Subtitle 2"/>
          <p:cNvSpPr>
            <a:spLocks noGrp="1"/>
          </p:cNvSpPr>
          <p:nvPr>
            <p:ph type="subTitle" idx="1"/>
          </p:nvPr>
        </p:nvSpPr>
        <p:spPr>
          <a:xfrm>
            <a:off x="1371600" y="3200400"/>
            <a:ext cx="6400800" cy="685800"/>
          </a:xfrm>
        </p:spPr>
        <p:txBody>
          <a:bodyPr anchor="ct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18169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00217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160099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41909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57312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 The Well @STSA 2013</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86838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 The Well @STSA 2013</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267623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 The Well @STSA 2013</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72738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 The Well @STSA 2013</a:t>
            </a: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97994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 The Well @STSA 2013</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44591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 The Well @STSA 2013</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86867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microsoft.com/office/2007/relationships/hdphoto" Target="../media/hdphoto3.wdp"/><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2.wdp"/><Relationship Id="rId20"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 Id="rId22"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backgroundRemoval t="0" b="44583" l="67278" r="100000">
                        <a14:foregroundMark x1="71833" y1="7167" x2="71833" y2="7167"/>
                        <a14:foregroundMark x1="71611" y1="4583" x2="71389" y2="8083"/>
                      </a14:backgroundRemoval>
                    </a14:imgEffect>
                  </a14:imgLayer>
                </a14:imgProps>
              </a:ext>
              <a:ext uri="{28A0092B-C50C-407E-A947-70E740481C1C}">
                <a14:useLocalDpi xmlns:a14="http://schemas.microsoft.com/office/drawing/2010/main" val="0"/>
              </a:ext>
            </a:extLst>
          </a:blip>
          <a:srcRect l="67167" b="55242"/>
          <a:stretch/>
        </p:blipFill>
        <p:spPr>
          <a:xfrm>
            <a:off x="7181836" y="68580"/>
            <a:ext cx="1870724" cy="1912619"/>
          </a:xfrm>
          <a:prstGeom prst="rect">
            <a:avLst/>
          </a:prstGeom>
          <a:ln w="57150">
            <a:noFill/>
          </a:ln>
        </p:spPr>
      </p:pic>
      <p:sp>
        <p:nvSpPr>
          <p:cNvPr id="2" name="Title Placeholder 1"/>
          <p:cNvSpPr>
            <a:spLocks noGrp="1"/>
          </p:cNvSpPr>
          <p:nvPr>
            <p:ph type="title"/>
          </p:nvPr>
        </p:nvSpPr>
        <p:spPr>
          <a:xfrm>
            <a:off x="1219200" y="609600"/>
            <a:ext cx="689799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 The Well @STSA 2013</a:t>
            </a:r>
            <a:endParaRPr lang="en-US" dirty="0"/>
          </a:p>
        </p:txBody>
      </p:sp>
      <p:pic>
        <p:nvPicPr>
          <p:cNvPr id="1026" name="Picture 2"/>
          <p:cNvPicPr>
            <a:picLocks noChangeAspect="1" noChangeArrowheads="1"/>
          </p:cNvPicPr>
          <p:nvPr userDrawn="1"/>
        </p:nvPicPr>
        <p:blipFill>
          <a:blip r:embed="rId15">
            <a:extLst>
              <a:ext uri="{BEBA8EAE-BF5A-486C-A8C5-ECC9F3942E4B}">
                <a14:imgProps xmlns:a14="http://schemas.microsoft.com/office/drawing/2010/main">
                  <a14:imgLayer r:embed="rId16">
                    <a14:imgEffect>
                      <a14:backgroundRemoval t="0" b="100000" l="0" r="99816">
                        <a14:foregroundMark x1="6066" y1="12500" x2="1287" y2="18750"/>
                        <a14:foregroundMark x1="8824" y1="55000" x2="9926" y2="86250"/>
                        <a14:foregroundMark x1="18015" y1="36250" x2="18382" y2="66250"/>
                        <a14:foregroundMark x1="18015" y1="17500" x2="18015" y2="17500"/>
                        <a14:foregroundMark x1="23897" y1="33750" x2="20772" y2="46250"/>
                        <a14:foregroundMark x1="26471" y1="35000" x2="26471" y2="58750"/>
                        <a14:foregroundMark x1="26838" y1="17500" x2="26838" y2="17500"/>
                        <a14:foregroundMark x1="31250" y1="23750" x2="31434" y2="66250"/>
                        <a14:foregroundMark x1="35478" y1="40000" x2="36213" y2="61250"/>
                        <a14:foregroundMark x1="47243" y1="33750" x2="48713" y2="35000"/>
                        <a14:foregroundMark x1="52757" y1="23750" x2="52757" y2="65000"/>
                        <a14:foregroundMark x1="68199" y1="43750" x2="69485" y2="60000"/>
                        <a14:foregroundMark x1="84743" y1="43750" x2="85294" y2="35000"/>
                        <a14:foregroundMark x1="93934" y1="50000" x2="94301" y2="66250"/>
                        <a14:foregroundMark x1="97059" y1="21250" x2="97426" y2="56250"/>
                        <a14:backgroundMark x1="24632" y1="90000" x2="97426" y2="87500"/>
                        <a14:backgroundMark x1="12500" y1="57500" x2="12500" y2="57500"/>
                        <a14:backgroundMark x1="6985" y1="86250" x2="1838" y2="92500"/>
                        <a14:backgroundMark x1="1838" y1="51250" x2="1838" y2="51250"/>
                        <a14:backgroundMark x1="47059" y1="55000" x2="47059" y2="55000"/>
                        <a14:backgroundMark x1="90809" y1="56250" x2="90809" y2="56250"/>
                      </a14:backgroundRemoval>
                    </a14:imgEffect>
                  </a14:imgLayer>
                </a14:imgProps>
              </a:ext>
              <a:ext uri="{28A0092B-C50C-407E-A947-70E740481C1C}">
                <a14:useLocalDpi xmlns:a14="http://schemas.microsoft.com/office/drawing/2010/main" val="0"/>
              </a:ext>
            </a:extLst>
          </a:blip>
          <a:srcRect/>
          <a:stretch>
            <a:fillRect/>
          </a:stretch>
        </p:blipFill>
        <p:spPr bwMode="auto">
          <a:xfrm>
            <a:off x="3328416" y="6423660"/>
            <a:ext cx="2487168"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rotWithShape="1">
          <a:blip r:embed="rId17" cstate="print">
            <a:extLst>
              <a:ext uri="{BEBA8EAE-BF5A-486C-A8C5-ECC9F3942E4B}">
                <a14:imgProps xmlns:a14="http://schemas.microsoft.com/office/drawing/2010/main">
                  <a14:imgLayer r:embed="rId18">
                    <a14:imgEffect>
                      <a14:backgroundRemoval t="0" b="29583" l="0" r="24056"/>
                    </a14:imgEffect>
                  </a14:imgLayer>
                </a14:imgProps>
              </a:ext>
              <a:ext uri="{28A0092B-C50C-407E-A947-70E740481C1C}">
                <a14:useLocalDpi xmlns:a14="http://schemas.microsoft.com/office/drawing/2010/main" val="0"/>
              </a:ext>
            </a:extLst>
          </a:blip>
          <a:srcRect t="1" r="76070" b="70080"/>
          <a:stretch/>
        </p:blipFill>
        <p:spPr>
          <a:xfrm>
            <a:off x="76200" y="76200"/>
            <a:ext cx="1300190" cy="1219200"/>
          </a:xfrm>
          <a:prstGeom prst="rect">
            <a:avLst/>
          </a:prstGeom>
          <a:ln w="57150">
            <a:noFill/>
          </a:ln>
        </p:spPr>
      </p:pic>
      <p:sp>
        <p:nvSpPr>
          <p:cNvPr id="8" name="Rectangle 7"/>
          <p:cNvSpPr/>
          <p:nvPr userDrawn="1"/>
        </p:nvSpPr>
        <p:spPr>
          <a:xfrm>
            <a:off x="91440" y="68580"/>
            <a:ext cx="8961120" cy="67208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userDrawn="1"/>
        </p:nvPicPr>
        <p:blipFill rotWithShape="1">
          <a:blip r:embed="rId19" cstate="print">
            <a:extLst>
              <a:ext uri="{BEBA8EAE-BF5A-486C-A8C5-ECC9F3942E4B}">
                <a14:imgProps xmlns:a14="http://schemas.microsoft.com/office/drawing/2010/main">
                  <a14:imgLayer r:embed="rId20">
                    <a14:imgEffect>
                      <a14:backgroundRemoval t="74844" b="99286" l="75067" r="99664"/>
                    </a14:imgEffect>
                    <a14:imgEffect>
                      <a14:saturation sat="300000"/>
                    </a14:imgEffect>
                  </a14:imgLayer>
                </a14:imgProps>
              </a:ext>
              <a:ext uri="{28A0092B-C50C-407E-A947-70E740481C1C}">
                <a14:useLocalDpi xmlns:a14="http://schemas.microsoft.com/office/drawing/2010/main" val="0"/>
              </a:ext>
            </a:extLst>
          </a:blip>
          <a:srcRect l="75023" t="74875"/>
          <a:stretch/>
        </p:blipFill>
        <p:spPr bwMode="auto">
          <a:xfrm>
            <a:off x="7657522" y="5732145"/>
            <a:ext cx="1395038" cy="1057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rotWithShape="1">
          <a:blip r:embed="rId21">
            <a:extLst>
              <a:ext uri="{BEBA8EAE-BF5A-486C-A8C5-ECC9F3942E4B}">
                <a14:imgProps xmlns:a14="http://schemas.microsoft.com/office/drawing/2010/main">
                  <a14:imgLayer r:embed="rId22">
                    <a14:imgEffect>
                      <a14:backgroundRemoval t="34612" b="75022" l="89113" r="100000"/>
                    </a14:imgEffect>
                    <a14:imgEffect>
                      <a14:saturation sat="400000"/>
                    </a14:imgEffect>
                  </a14:imgLayer>
                </a14:imgProps>
              </a:ext>
              <a:ext uri="{28A0092B-C50C-407E-A947-70E740481C1C}">
                <a14:useLocalDpi xmlns:a14="http://schemas.microsoft.com/office/drawing/2010/main" val="0"/>
              </a:ext>
            </a:extLst>
          </a:blip>
          <a:srcRect l="88069" t="34421" b="24023"/>
          <a:stretch/>
        </p:blipFill>
        <p:spPr bwMode="auto">
          <a:xfrm>
            <a:off x="8025205" y="2366682"/>
            <a:ext cx="1082283" cy="284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5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762000"/>
          </a:xfrm>
        </p:spPr>
        <p:txBody>
          <a:bodyPr>
            <a:normAutofit/>
          </a:bodyPr>
          <a:lstStyle/>
          <a:p>
            <a:r>
              <a:rPr lang="en-US" b="1" dirty="0" smtClean="0"/>
              <a:t>Week 5: Confession</a:t>
            </a:r>
          </a:p>
        </p:txBody>
      </p:sp>
    </p:spTree>
    <p:extLst>
      <p:ext uri="{BB962C8B-B14F-4D97-AF65-F5344CB8AC3E}">
        <p14:creationId xmlns:p14="http://schemas.microsoft.com/office/powerpoint/2010/main" val="621381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229600" cy="3048001"/>
          </a:xfrm>
        </p:spPr>
        <p:txBody>
          <a:bodyPr>
            <a:normAutofit/>
          </a:bodyPr>
          <a:lstStyle/>
          <a:p>
            <a:pPr marL="0" indent="0" algn="ctr">
              <a:buNone/>
            </a:pPr>
            <a:r>
              <a:rPr lang="en-US" sz="4000" b="1" i="1" dirty="0" smtClean="0"/>
              <a:t>Why confess to a priest?</a:t>
            </a:r>
            <a:endParaRPr lang="en-US" sz="2800" b="1" i="1" dirty="0" smtClean="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5" name="Picture 3" descr="C:\Users\Fr Anthony\Desktop\modern-confe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6771780" cy="504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47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620000" cy="5486400"/>
          </a:xfrm>
        </p:spPr>
        <p:txBody>
          <a:bodyPr>
            <a:normAutofit/>
          </a:bodyPr>
          <a:lstStyle/>
          <a:p>
            <a:pPr marL="0" indent="0">
              <a:buNone/>
            </a:pPr>
            <a:r>
              <a:rPr lang="en-US" i="1" dirty="0"/>
              <a:t>“Then, the same day at evening, being the first day of the week, when the doors were shut where the disciples were assembled… Jesus came and stood in the midst, and said to them… “Peace to you! As the Father has sent Me, I also send you.”  And when He had said this, He breathed on them, and said to them, “Receive the Holy Spirit.  If you forgive the sins of any, they are forgiven them; if you retain the sins of any, they are retained.”  John </a:t>
            </a:r>
            <a:r>
              <a:rPr lang="en-US" i="1" dirty="0" smtClean="0"/>
              <a:t>20:19-23</a:t>
            </a:r>
            <a:endParaRPr lang="en-US" i="1"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908205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4953000"/>
          </a:xfrm>
        </p:spPr>
        <p:txBody>
          <a:bodyPr>
            <a:normAutofit/>
          </a:bodyPr>
          <a:lstStyle/>
          <a:p>
            <a:pPr marL="0" indent="0">
              <a:buNone/>
            </a:pPr>
            <a:r>
              <a:rPr lang="en-US" sz="3600" i="1" dirty="0" smtClean="0"/>
              <a:t>“</a:t>
            </a:r>
            <a:r>
              <a:rPr lang="en-US" sz="3600" i="1" dirty="0"/>
              <a:t>And it shall be, when he is guilty in any of these matters, that he shall confess that he has sinned in that thing; and he shall bring his trespass offering to the Lord for his sin which he has committed… So the priest shall make atonement for him concerning his sin.”  Leviticus 5:5-6</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497989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229600" cy="2286000"/>
          </a:xfrm>
        </p:spPr>
        <p:txBody>
          <a:bodyPr>
            <a:normAutofit/>
          </a:bodyPr>
          <a:lstStyle/>
          <a:p>
            <a:pPr marL="0" indent="0" algn="ctr">
              <a:buNone/>
            </a:pPr>
            <a:r>
              <a:rPr lang="en-US" sz="4000" b="1" i="1" dirty="0" smtClean="0"/>
              <a:t>Church as fellowship of saints?  </a:t>
            </a:r>
          </a:p>
          <a:p>
            <a:pPr marL="0" indent="0" algn="ctr">
              <a:buNone/>
            </a:pPr>
            <a:r>
              <a:rPr lang="en-US" sz="4000" b="1" i="1" dirty="0" smtClean="0"/>
              <a:t>Or fellowship of sinners?</a:t>
            </a:r>
            <a:endParaRPr lang="en-US" sz="2800" b="1" i="1" dirty="0" smtClean="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3473372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648200"/>
          </a:xfrm>
        </p:spPr>
        <p:txBody>
          <a:bodyPr>
            <a:normAutofit/>
          </a:bodyPr>
          <a:lstStyle/>
          <a:p>
            <a:pPr marL="0" indent="0">
              <a:buNone/>
            </a:pPr>
            <a:r>
              <a:rPr lang="en-US" sz="3600" i="1" dirty="0"/>
              <a:t>“Confess your trespasses to one another, and pray for one another, that you may be healed.”  James 5:16</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240511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897998" cy="1447800"/>
          </a:xfrm>
        </p:spPr>
        <p:txBody>
          <a:bodyPr>
            <a:normAutofit/>
          </a:bodyPr>
          <a:lstStyle/>
          <a:p>
            <a:r>
              <a:rPr lang="en-US" sz="4800" u="sng" dirty="0" smtClean="0">
                <a:solidFill>
                  <a:srgbClr val="C00000"/>
                </a:solidFill>
              </a:rPr>
              <a:t>Tips for Getting Started</a:t>
            </a:r>
            <a:endParaRPr lang="en-US" sz="4800" u="sng" dirty="0">
              <a:solidFill>
                <a:srgbClr val="C00000"/>
              </a:solidFill>
            </a:endParaRP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Content Placeholder 2"/>
          <p:cNvSpPr>
            <a:spLocks noGrp="1"/>
          </p:cNvSpPr>
          <p:nvPr>
            <p:ph idx="1"/>
          </p:nvPr>
        </p:nvSpPr>
        <p:spPr>
          <a:xfrm>
            <a:off x="609600" y="1752600"/>
            <a:ext cx="7620000" cy="4876800"/>
          </a:xfrm>
        </p:spPr>
        <p:txBody>
          <a:bodyPr>
            <a:normAutofit/>
          </a:bodyPr>
          <a:lstStyle/>
          <a:p>
            <a:pPr marL="742950" indent="-742950">
              <a:buAutoNum type="arabicPeriod"/>
            </a:pPr>
            <a:endParaRPr lang="en-US" sz="3600" b="1" dirty="0" smtClean="0"/>
          </a:p>
        </p:txBody>
      </p:sp>
    </p:spTree>
    <p:extLst>
      <p:ext uri="{BB962C8B-B14F-4D97-AF65-F5344CB8AC3E}">
        <p14:creationId xmlns:p14="http://schemas.microsoft.com/office/powerpoint/2010/main" val="2428037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897998" cy="1447800"/>
          </a:xfrm>
        </p:spPr>
        <p:txBody>
          <a:bodyPr>
            <a:normAutofit/>
          </a:bodyPr>
          <a:lstStyle/>
          <a:p>
            <a:r>
              <a:rPr lang="en-US" sz="4800" u="sng" dirty="0" smtClean="0">
                <a:solidFill>
                  <a:srgbClr val="C00000"/>
                </a:solidFill>
              </a:rPr>
              <a:t>Tips for Getting Started</a:t>
            </a:r>
            <a:endParaRPr lang="en-US" sz="4800" u="sng" dirty="0">
              <a:solidFill>
                <a:srgbClr val="C00000"/>
              </a:solidFill>
            </a:endParaRP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Content Placeholder 2"/>
          <p:cNvSpPr>
            <a:spLocks noGrp="1"/>
          </p:cNvSpPr>
          <p:nvPr>
            <p:ph idx="1"/>
          </p:nvPr>
        </p:nvSpPr>
        <p:spPr>
          <a:xfrm>
            <a:off x="609600" y="1752600"/>
            <a:ext cx="7620000" cy="4876800"/>
          </a:xfrm>
        </p:spPr>
        <p:txBody>
          <a:bodyPr>
            <a:normAutofit/>
          </a:bodyPr>
          <a:lstStyle/>
          <a:p>
            <a:pPr marL="742950" indent="-742950">
              <a:buAutoNum type="arabicPeriod"/>
            </a:pPr>
            <a:r>
              <a:rPr lang="en-US" sz="3600" b="1" dirty="0"/>
              <a:t>EXAMINE</a:t>
            </a:r>
            <a:r>
              <a:rPr lang="en-US" sz="3600" dirty="0"/>
              <a:t> </a:t>
            </a:r>
            <a:r>
              <a:rPr lang="en-US" sz="3600" b="1" dirty="0" smtClean="0"/>
              <a:t>myself prayerfully</a:t>
            </a:r>
          </a:p>
        </p:txBody>
      </p:sp>
    </p:spTree>
    <p:extLst>
      <p:ext uri="{BB962C8B-B14F-4D97-AF65-F5344CB8AC3E}">
        <p14:creationId xmlns:p14="http://schemas.microsoft.com/office/powerpoint/2010/main" val="2812085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897998" cy="1447800"/>
          </a:xfrm>
        </p:spPr>
        <p:txBody>
          <a:bodyPr>
            <a:normAutofit/>
          </a:bodyPr>
          <a:lstStyle/>
          <a:p>
            <a:r>
              <a:rPr lang="en-US" sz="4800" u="sng" dirty="0" smtClean="0">
                <a:solidFill>
                  <a:srgbClr val="C00000"/>
                </a:solidFill>
              </a:rPr>
              <a:t>Tips for Getting Started</a:t>
            </a:r>
            <a:endParaRPr lang="en-US" sz="4800" u="sng" dirty="0">
              <a:solidFill>
                <a:srgbClr val="C00000"/>
              </a:solidFill>
            </a:endParaRP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Content Placeholder 2"/>
          <p:cNvSpPr>
            <a:spLocks noGrp="1"/>
          </p:cNvSpPr>
          <p:nvPr>
            <p:ph idx="1"/>
          </p:nvPr>
        </p:nvSpPr>
        <p:spPr>
          <a:xfrm>
            <a:off x="609600" y="1752600"/>
            <a:ext cx="7620000" cy="4876800"/>
          </a:xfrm>
        </p:spPr>
        <p:txBody>
          <a:bodyPr>
            <a:normAutofit/>
          </a:bodyPr>
          <a:lstStyle/>
          <a:p>
            <a:pPr marL="742950" indent="-742950">
              <a:buAutoNum type="arabicPeriod"/>
            </a:pPr>
            <a:r>
              <a:rPr lang="en-US" sz="3600" dirty="0" smtClean="0"/>
              <a:t>EXAMINE myself prayerfully</a:t>
            </a:r>
          </a:p>
          <a:p>
            <a:pPr marL="742950" indent="-742950">
              <a:buAutoNum type="arabicPeriod"/>
            </a:pPr>
            <a:r>
              <a:rPr lang="en-US" sz="3600" b="1" dirty="0"/>
              <a:t>REPENT</a:t>
            </a:r>
            <a:r>
              <a:rPr lang="en-US" sz="3600" dirty="0"/>
              <a:t> </a:t>
            </a:r>
            <a:r>
              <a:rPr lang="en-US" sz="3600" b="1" dirty="0" smtClean="0"/>
              <a:t>sincerely</a:t>
            </a:r>
          </a:p>
        </p:txBody>
      </p:sp>
    </p:spTree>
    <p:extLst>
      <p:ext uri="{BB962C8B-B14F-4D97-AF65-F5344CB8AC3E}">
        <p14:creationId xmlns:p14="http://schemas.microsoft.com/office/powerpoint/2010/main" val="2776411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897998" cy="1447800"/>
          </a:xfrm>
        </p:spPr>
        <p:txBody>
          <a:bodyPr>
            <a:normAutofit/>
          </a:bodyPr>
          <a:lstStyle/>
          <a:p>
            <a:r>
              <a:rPr lang="en-US" sz="4800" u="sng" dirty="0" smtClean="0">
                <a:solidFill>
                  <a:srgbClr val="C00000"/>
                </a:solidFill>
              </a:rPr>
              <a:t>Tips for Getting Started</a:t>
            </a:r>
            <a:endParaRPr lang="en-US" sz="4800" u="sng" dirty="0">
              <a:solidFill>
                <a:srgbClr val="C00000"/>
              </a:solidFill>
            </a:endParaRP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Content Placeholder 2"/>
          <p:cNvSpPr>
            <a:spLocks noGrp="1"/>
          </p:cNvSpPr>
          <p:nvPr>
            <p:ph idx="1"/>
          </p:nvPr>
        </p:nvSpPr>
        <p:spPr>
          <a:xfrm>
            <a:off x="609600" y="1752600"/>
            <a:ext cx="7620000" cy="4876800"/>
          </a:xfrm>
        </p:spPr>
        <p:txBody>
          <a:bodyPr>
            <a:normAutofit/>
          </a:bodyPr>
          <a:lstStyle/>
          <a:p>
            <a:pPr marL="742950" indent="-742950">
              <a:buAutoNum type="arabicPeriod"/>
            </a:pPr>
            <a:r>
              <a:rPr lang="en-US" sz="3600" dirty="0"/>
              <a:t>EXAMINE myself </a:t>
            </a:r>
            <a:r>
              <a:rPr lang="en-US" sz="3600" dirty="0" smtClean="0"/>
              <a:t>prayerfully</a:t>
            </a:r>
          </a:p>
          <a:p>
            <a:pPr marL="742950" indent="-742950">
              <a:buAutoNum type="arabicPeriod"/>
            </a:pPr>
            <a:r>
              <a:rPr lang="en-US" sz="3600" dirty="0"/>
              <a:t>REPENT </a:t>
            </a:r>
            <a:r>
              <a:rPr lang="en-US" sz="3600" dirty="0" smtClean="0"/>
              <a:t>sincerely</a:t>
            </a:r>
          </a:p>
          <a:p>
            <a:pPr marL="742950" indent="-742950">
              <a:buAutoNum type="arabicPeriod"/>
            </a:pPr>
            <a:r>
              <a:rPr lang="en-US" sz="3600" b="1" dirty="0" smtClean="0"/>
              <a:t>CHANGE practically</a:t>
            </a:r>
          </a:p>
        </p:txBody>
      </p:sp>
    </p:spTree>
    <p:extLst>
      <p:ext uri="{BB962C8B-B14F-4D97-AF65-F5344CB8AC3E}">
        <p14:creationId xmlns:p14="http://schemas.microsoft.com/office/powerpoint/2010/main" val="2776411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897998" cy="1447800"/>
          </a:xfrm>
        </p:spPr>
        <p:txBody>
          <a:bodyPr>
            <a:normAutofit/>
          </a:bodyPr>
          <a:lstStyle/>
          <a:p>
            <a:r>
              <a:rPr lang="en-US" sz="4800" u="sng" dirty="0" smtClean="0">
                <a:solidFill>
                  <a:srgbClr val="C00000"/>
                </a:solidFill>
              </a:rPr>
              <a:t>Tips for Getting Started</a:t>
            </a:r>
            <a:endParaRPr lang="en-US" sz="4800" u="sng" dirty="0">
              <a:solidFill>
                <a:srgbClr val="C00000"/>
              </a:solidFill>
            </a:endParaRP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Content Placeholder 2"/>
          <p:cNvSpPr>
            <a:spLocks noGrp="1"/>
          </p:cNvSpPr>
          <p:nvPr>
            <p:ph idx="1"/>
          </p:nvPr>
        </p:nvSpPr>
        <p:spPr>
          <a:xfrm>
            <a:off x="609600" y="1752600"/>
            <a:ext cx="7620000" cy="4876800"/>
          </a:xfrm>
        </p:spPr>
        <p:txBody>
          <a:bodyPr>
            <a:normAutofit/>
          </a:bodyPr>
          <a:lstStyle/>
          <a:p>
            <a:pPr marL="742950" indent="-742950">
              <a:buAutoNum type="arabicPeriod"/>
            </a:pPr>
            <a:r>
              <a:rPr lang="en-US" sz="3600" dirty="0" smtClean="0"/>
              <a:t>EXAMINE myself prayerfully</a:t>
            </a:r>
          </a:p>
          <a:p>
            <a:pPr marL="742950" indent="-742950">
              <a:buAutoNum type="arabicPeriod"/>
            </a:pPr>
            <a:r>
              <a:rPr lang="en-US" sz="3600" dirty="0" smtClean="0"/>
              <a:t>REPENT sincerely</a:t>
            </a:r>
          </a:p>
          <a:p>
            <a:pPr marL="742950" indent="-742950">
              <a:buAutoNum type="arabicPeriod"/>
            </a:pPr>
            <a:r>
              <a:rPr lang="en-US" sz="3600" dirty="0" smtClean="0"/>
              <a:t>CHANGE practically</a:t>
            </a:r>
          </a:p>
          <a:p>
            <a:pPr marL="742950" indent="-742950">
              <a:buAutoNum type="arabicPeriod"/>
            </a:pPr>
            <a:r>
              <a:rPr lang="en-US" sz="3600" b="1" dirty="0" smtClean="0"/>
              <a:t>CONFESS immediately</a:t>
            </a:r>
          </a:p>
        </p:txBody>
      </p:sp>
    </p:spTree>
    <p:extLst>
      <p:ext uri="{BB962C8B-B14F-4D97-AF65-F5344CB8AC3E}">
        <p14:creationId xmlns:p14="http://schemas.microsoft.com/office/powerpoint/2010/main" val="277641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5" name="Picture 4" descr="C:\Users\Peter Karras\Desktop\Katie Karras\STSA\The Well\Spiritual Sweat\Poster(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30" b="37480"/>
          <a:stretch/>
        </p:blipFill>
        <p:spPr bwMode="auto">
          <a:xfrm>
            <a:off x="990600" y="678543"/>
            <a:ext cx="689259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50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897998" cy="1447800"/>
          </a:xfrm>
        </p:spPr>
        <p:txBody>
          <a:bodyPr>
            <a:normAutofit/>
          </a:bodyPr>
          <a:lstStyle/>
          <a:p>
            <a:r>
              <a:rPr lang="en-US" sz="4800" u="sng" dirty="0" smtClean="0">
                <a:solidFill>
                  <a:srgbClr val="C00000"/>
                </a:solidFill>
              </a:rPr>
              <a:t>Tips for Getting Started</a:t>
            </a:r>
            <a:endParaRPr lang="en-US" sz="4800" u="sng" dirty="0">
              <a:solidFill>
                <a:srgbClr val="C00000"/>
              </a:solidFill>
            </a:endParaRP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Content Placeholder 2"/>
          <p:cNvSpPr>
            <a:spLocks noGrp="1"/>
          </p:cNvSpPr>
          <p:nvPr>
            <p:ph idx="1"/>
          </p:nvPr>
        </p:nvSpPr>
        <p:spPr>
          <a:xfrm>
            <a:off x="609600" y="1752600"/>
            <a:ext cx="7620000" cy="4876800"/>
          </a:xfrm>
        </p:spPr>
        <p:txBody>
          <a:bodyPr>
            <a:normAutofit/>
          </a:bodyPr>
          <a:lstStyle/>
          <a:p>
            <a:pPr marL="742950" indent="-742950">
              <a:buAutoNum type="arabicPeriod"/>
            </a:pPr>
            <a:r>
              <a:rPr lang="en-US" sz="3600" dirty="0" smtClean="0"/>
              <a:t>EXAMINE myself prayerfully</a:t>
            </a:r>
          </a:p>
          <a:p>
            <a:pPr marL="742950" indent="-742950">
              <a:buAutoNum type="arabicPeriod"/>
            </a:pPr>
            <a:r>
              <a:rPr lang="en-US" sz="3600" dirty="0" smtClean="0"/>
              <a:t>REPENT sincerely</a:t>
            </a:r>
          </a:p>
          <a:p>
            <a:pPr marL="742950" indent="-742950">
              <a:buAutoNum type="arabicPeriod"/>
            </a:pPr>
            <a:r>
              <a:rPr lang="en-US" sz="3600" dirty="0" smtClean="0"/>
              <a:t>CHANGE practically</a:t>
            </a:r>
          </a:p>
          <a:p>
            <a:pPr marL="742950" indent="-742950">
              <a:buAutoNum type="arabicPeriod"/>
            </a:pPr>
            <a:r>
              <a:rPr lang="en-US" sz="3600" dirty="0" smtClean="0"/>
              <a:t>CONFESS immediately</a:t>
            </a:r>
          </a:p>
          <a:p>
            <a:pPr marL="742950" indent="-742950">
              <a:buAutoNum type="arabicPeriod"/>
            </a:pPr>
            <a:r>
              <a:rPr lang="en-US" sz="3600" b="1" dirty="0" smtClean="0"/>
              <a:t>CELEBRATE God’s forgiveness joyfully</a:t>
            </a:r>
          </a:p>
        </p:txBody>
      </p:sp>
    </p:spTree>
    <p:extLst>
      <p:ext uri="{BB962C8B-B14F-4D97-AF65-F5344CB8AC3E}">
        <p14:creationId xmlns:p14="http://schemas.microsoft.com/office/powerpoint/2010/main" val="2776411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648200"/>
          </a:xfrm>
        </p:spPr>
        <p:txBody>
          <a:bodyPr>
            <a:normAutofit/>
          </a:bodyPr>
          <a:lstStyle/>
          <a:p>
            <a:pPr marL="0" indent="0">
              <a:buNone/>
            </a:pPr>
            <a:r>
              <a:rPr lang="en-US" sz="3600" i="1" dirty="0"/>
              <a:t>“I say to you that likewise there will be more joy in heaven over one sinner who repents than over ninety-nine just persons who need no repentance.”  Luke 15:7</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2403114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33888"/>
            <a:ext cx="7848600" cy="1814512"/>
          </a:xfrm>
        </p:spPr>
        <p:txBody>
          <a:bodyPr>
            <a:normAutofit/>
          </a:bodyPr>
          <a:lstStyle/>
          <a:p>
            <a:pPr marL="0" indent="0" algn="ctr">
              <a:buNone/>
            </a:pPr>
            <a:r>
              <a:rPr lang="en-US" sz="3600" b="1" i="1" dirty="0"/>
              <a:t>“For I will forgive their iniquity, and their sin I will remember no more.”  Jeremiah 31:34</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8194" name="Picture 2" descr="http://media.merchantcircle.com/32164589/1295569165_386baf134b_ful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
            <a:ext cx="4762500"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365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91400" cy="4800600"/>
          </a:xfrm>
        </p:spPr>
        <p:txBody>
          <a:bodyPr>
            <a:normAutofit/>
          </a:bodyPr>
          <a:lstStyle/>
          <a:p>
            <a:pPr marL="0" indent="0">
              <a:buNone/>
            </a:pPr>
            <a:r>
              <a:rPr lang="en-US" sz="3600" i="1" dirty="0"/>
              <a:t>“For You, Lord, are good, and </a:t>
            </a:r>
            <a:r>
              <a:rPr lang="en-US" sz="3600" i="1" u="sng" dirty="0"/>
              <a:t>ready to forgive</a:t>
            </a:r>
            <a:r>
              <a:rPr lang="en-US" sz="3600" i="1" dirty="0"/>
              <a:t>, and abundant in mercy to all those who call upon You.”  Psalm 86:5</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330991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543800" cy="5029200"/>
          </a:xfrm>
        </p:spPr>
        <p:txBody>
          <a:bodyPr>
            <a:normAutofit/>
          </a:bodyPr>
          <a:lstStyle/>
          <a:p>
            <a:pPr marL="0" indent="0">
              <a:buNone/>
            </a:pPr>
            <a:r>
              <a:rPr lang="en-US" sz="3600" i="1" dirty="0"/>
              <a:t>“Who is a God like You, pardoning iniquity and passing over the transgression of the remnant of His heritage?  He does not retain His anger forever, because </a:t>
            </a:r>
            <a:r>
              <a:rPr lang="en-US" sz="3600" i="1" u="sng" dirty="0"/>
              <a:t>He delights in mercy</a:t>
            </a:r>
            <a:r>
              <a:rPr lang="en-US" sz="3600" i="1" dirty="0"/>
              <a:t>.  He will again have compassion on us, and will subdue our iniquities. You will cast all our sins into the depths of the sea.”  Micah 7:18-19</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892794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685800"/>
            <a:ext cx="4267200" cy="5029200"/>
          </a:xfrm>
        </p:spPr>
        <p:txBody>
          <a:bodyPr>
            <a:normAutofit/>
          </a:bodyPr>
          <a:lstStyle/>
          <a:p>
            <a:r>
              <a:rPr lang="en-US" dirty="0" smtClean="0">
                <a:solidFill>
                  <a:srgbClr val="C00000"/>
                </a:solidFill>
              </a:rPr>
              <a:t>God’s greatest desire is to offer forgiveness</a:t>
            </a:r>
            <a:endParaRPr lang="en-US" i="1" u="sng" dirty="0">
              <a:solidFill>
                <a:srgbClr val="C00000"/>
              </a:solidFill>
            </a:endParaRP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2052" name="Picture 4" descr="http://oneclimbs.com/wp-content/uploads/2010/10/jesus-h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3124200" cy="381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690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239000" cy="4800600"/>
          </a:xfrm>
        </p:spPr>
        <p:txBody>
          <a:bodyPr>
            <a:normAutofit/>
          </a:bodyPr>
          <a:lstStyle/>
          <a:p>
            <a:pPr marL="0" indent="0">
              <a:buNone/>
            </a:pPr>
            <a:r>
              <a:rPr lang="en-US" sz="3600" i="1" dirty="0"/>
              <a:t>“For He made Him who knew no sin to be sin for us, that we might become the righteousness of God in Him.”  2 Corinthians 5:21</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857088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7924800" cy="4343400"/>
          </a:xfrm>
        </p:spPr>
        <p:txBody>
          <a:bodyPr>
            <a:normAutofit/>
          </a:bodyPr>
          <a:lstStyle/>
          <a:p>
            <a:pPr marL="0" indent="0" algn="ctr">
              <a:buNone/>
            </a:pPr>
            <a:r>
              <a:rPr lang="en-US" sz="4000" b="1" dirty="0" smtClean="0"/>
              <a:t>CONFESSION:  </a:t>
            </a:r>
          </a:p>
          <a:p>
            <a:pPr marL="0" indent="0" algn="ctr">
              <a:buNone/>
            </a:pPr>
            <a:r>
              <a:rPr lang="en-US" sz="4000" b="1" dirty="0" smtClean="0"/>
              <a:t>the doorway to forgiveness</a:t>
            </a:r>
            <a:endParaRPr lang="en-US" sz="4000" b="1" i="1" u="sng"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4098" name="Picture 2" descr="C:\Users\Fr Anthony\Desktop\thedoorisclos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362200"/>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84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7924800" cy="1676400"/>
          </a:xfrm>
        </p:spPr>
        <p:txBody>
          <a:bodyPr>
            <a:noAutofit/>
          </a:bodyPr>
          <a:lstStyle/>
          <a:p>
            <a:pPr marL="0" indent="0" algn="ctr">
              <a:buNone/>
            </a:pPr>
            <a:r>
              <a:rPr lang="en-US" sz="4400" b="1" dirty="0" smtClean="0">
                <a:solidFill>
                  <a:srgbClr val="FF0000"/>
                </a:solidFill>
              </a:rPr>
              <a:t>Confession is the means by which we receive God’s forgiveness.</a:t>
            </a:r>
            <a:endParaRPr lang="en-US" sz="4400" b="1" i="1" u="sng" dirty="0">
              <a:solidFill>
                <a:srgbClr val="FF0000"/>
              </a:solidFill>
            </a:endParaRP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137959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391400" cy="4572000"/>
          </a:xfrm>
        </p:spPr>
        <p:txBody>
          <a:bodyPr>
            <a:noAutofit/>
          </a:bodyPr>
          <a:lstStyle/>
          <a:p>
            <a:pPr marL="0" indent="0">
              <a:buNone/>
            </a:pPr>
            <a:r>
              <a:rPr lang="en-US" sz="3600" i="1" dirty="0"/>
              <a:t>“work out your own salvation with fear and trembling”  Philippians 2:12</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336961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628</Words>
  <Application>Microsoft Office PowerPoint</Application>
  <PresentationFormat>On-screen Show (4:3)</PresentationFormat>
  <Paragraphs>80</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God’s greatest desire is to offer forgiveness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Getting Started</vt:lpstr>
      <vt:lpstr>Tips for Getting Started</vt:lpstr>
      <vt:lpstr>Tips for Getting Started</vt:lpstr>
      <vt:lpstr>Tips for Getting Started</vt:lpstr>
      <vt:lpstr>Tips for Getting Started</vt:lpstr>
      <vt:lpstr>Tips for Getting Started</vt:lpstr>
      <vt:lpstr>PowerPoint Presentation</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dc:creator>
  <cp:lastModifiedBy>Fr Anthony</cp:lastModifiedBy>
  <cp:revision>42</cp:revision>
  <dcterms:created xsi:type="dcterms:W3CDTF">2013-01-10T23:26:02Z</dcterms:created>
  <dcterms:modified xsi:type="dcterms:W3CDTF">2013-02-09T03:37:21Z</dcterms:modified>
</cp:coreProperties>
</file>