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sldIdLst>
    <p:sldId id="428" r:id="rId2"/>
    <p:sldId id="450" r:id="rId3"/>
    <p:sldId id="455" r:id="rId4"/>
    <p:sldId id="451" r:id="rId5"/>
    <p:sldId id="454" r:id="rId6"/>
    <p:sldId id="452" r:id="rId7"/>
    <p:sldId id="453" r:id="rId8"/>
    <p:sldId id="432" r:id="rId9"/>
    <p:sldId id="338" r:id="rId10"/>
    <p:sldId id="434" r:id="rId11"/>
    <p:sldId id="380" r:id="rId12"/>
    <p:sldId id="435" r:id="rId13"/>
    <p:sldId id="436" r:id="rId14"/>
    <p:sldId id="381" r:id="rId15"/>
    <p:sldId id="437" r:id="rId16"/>
    <p:sldId id="438" r:id="rId17"/>
    <p:sldId id="442" r:id="rId18"/>
    <p:sldId id="439" r:id="rId19"/>
    <p:sldId id="441" r:id="rId20"/>
    <p:sldId id="394" r:id="rId21"/>
    <p:sldId id="443" r:id="rId22"/>
    <p:sldId id="444" r:id="rId23"/>
    <p:sldId id="445" r:id="rId24"/>
    <p:sldId id="446" r:id="rId25"/>
    <p:sldId id="395" r:id="rId26"/>
    <p:sldId id="447" r:id="rId27"/>
    <p:sldId id="448" r:id="rId28"/>
    <p:sldId id="449" r:id="rId29"/>
    <p:sldId id="39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593DF6-EC3E-41BA-AF7E-E1177539F5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8E097-273C-4135-AD8D-ED33AD0B7A42}" type="slidenum">
              <a:rPr lang="en-US"/>
              <a:pPr/>
              <a:t>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745D-2FEA-411C-9D9F-3CA3230FD6FA}" type="slidenum">
              <a:rPr lang="en-US"/>
              <a:pPr/>
              <a:t>17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745D-2FEA-411C-9D9F-3CA3230FD6FA}" type="slidenum">
              <a:rPr lang="en-US"/>
              <a:pPr/>
              <a:t>18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745D-2FEA-411C-9D9F-3CA3230FD6FA}" type="slidenum">
              <a:rPr lang="en-US"/>
              <a:pPr/>
              <a:t>19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DFC81-D48C-4919-B34E-CDDD54B0B5B8}" type="slidenum">
              <a:rPr lang="en-US"/>
              <a:pPr/>
              <a:t>20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DFC81-D48C-4919-B34E-CDDD54B0B5B8}" type="slidenum">
              <a:rPr lang="en-US"/>
              <a:pPr/>
              <a:t>21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DFC81-D48C-4919-B34E-CDDD54B0B5B8}" type="slidenum">
              <a:rPr lang="en-US"/>
              <a:pPr/>
              <a:t>22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DFC81-D48C-4919-B34E-CDDD54B0B5B8}" type="slidenum">
              <a:rPr lang="en-US"/>
              <a:pPr/>
              <a:t>23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DFC81-D48C-4919-B34E-CDDD54B0B5B8}" type="slidenum">
              <a:rPr lang="en-US"/>
              <a:pPr/>
              <a:t>24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0F05A-D98C-499C-B28E-A3C31638545B}" type="slidenum">
              <a:rPr lang="en-US"/>
              <a:pPr/>
              <a:t>25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0F05A-D98C-499C-B28E-A3C31638545B}" type="slidenum">
              <a:rPr lang="en-US"/>
              <a:pPr/>
              <a:t>26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8E097-273C-4135-AD8D-ED33AD0B7A42}" type="slidenum">
              <a:rPr lang="en-US"/>
              <a:pPr/>
              <a:t>9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0F05A-D98C-499C-B28E-A3C31638545B}" type="slidenum">
              <a:rPr lang="en-US"/>
              <a:pPr/>
              <a:t>27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0F05A-D98C-499C-B28E-A3C31638545B}" type="slidenum">
              <a:rPr lang="en-US"/>
              <a:pPr/>
              <a:t>28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1ECE9-6F53-4318-95A5-80FF67835002}" type="slidenum">
              <a:rPr lang="en-US"/>
              <a:pPr/>
              <a:t>29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8E097-273C-4135-AD8D-ED33AD0B7A42}" type="slidenum">
              <a:rPr lang="en-US"/>
              <a:pPr/>
              <a:t>10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7EC95-8543-4E26-86C9-89C10C7A0A62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7EC95-8543-4E26-86C9-89C10C7A0A62}" type="slidenum">
              <a:rPr lang="en-US"/>
              <a:pPr/>
              <a:t>12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7EC95-8543-4E26-86C9-89C10C7A0A62}" type="slidenum">
              <a:rPr lang="en-US"/>
              <a:pPr/>
              <a:t>13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745D-2FEA-411C-9D9F-3CA3230FD6FA}" type="slidenum">
              <a:rPr lang="en-US"/>
              <a:pPr/>
              <a:t>14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745D-2FEA-411C-9D9F-3CA3230FD6FA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745D-2FEA-411C-9D9F-3CA3230FD6FA}" type="slidenum">
              <a:rPr lang="en-US"/>
              <a:pPr/>
              <a:t>16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0735-AC71-4B54-9488-B09EF97F51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96E5-58EE-449B-8B02-3232AD7EA1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6A90-DE83-4E20-A9ED-30FCD4D121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5926-928E-4A0F-B9C3-B2C167B785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BE9-2092-4BBE-9F6F-0BD3373DFF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0839-D506-40F2-ABDC-FA20B5365F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3142-48A9-476D-86AD-010C1D6433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C76-7F40-490D-9276-06757F8E0B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42DB-A6A4-47CA-8F7C-4FDFCBB92F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51CE-32B9-4AA4-8BC4-EC3330160F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89B11E-769C-4FC6-8E16-4F6A917BAE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52712E-ACA1-4B48-B9BA-37E21CA9D4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838200"/>
            <a:ext cx="4495800" cy="3810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God?  </a:t>
            </a:r>
            <a:br>
              <a:rPr lang="en-US" sz="6000" dirty="0" smtClean="0"/>
            </a:br>
            <a:r>
              <a:rPr lang="en-US" sz="6000" dirty="0" smtClean="0"/>
              <a:t>Or Man?  </a:t>
            </a:r>
            <a:br>
              <a:rPr lang="en-US" sz="6000" dirty="0" smtClean="0"/>
            </a:br>
            <a:r>
              <a:rPr lang="en-US" sz="6000" dirty="0" smtClean="0"/>
              <a:t>Or All of the Above?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Back to Basics – Part 4</a:t>
            </a:r>
          </a:p>
          <a:p>
            <a:r>
              <a:rPr lang="en-US" sz="2800" dirty="0" smtClean="0"/>
              <a:t>September 5, 2010</a:t>
            </a:r>
          </a:p>
        </p:txBody>
      </p:sp>
      <p:pic>
        <p:nvPicPr>
          <p:cNvPr id="1026" name="Picture 2" descr="jesus-water-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20775"/>
            <a:ext cx="4297627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idx="1"/>
          </p:nvPr>
        </p:nvSpPr>
        <p:spPr>
          <a:xfrm>
            <a:off x="3581400" y="1828800"/>
            <a:ext cx="5334000" cy="4572000"/>
          </a:xfrm>
        </p:spPr>
        <p:txBody>
          <a:bodyPr/>
          <a:lstStyle/>
          <a:p>
            <a:pPr marL="571500" indent="-571500">
              <a:buNone/>
            </a:pPr>
            <a:r>
              <a:rPr lang="en-US" sz="3600" dirty="0" smtClean="0"/>
              <a:t>	</a:t>
            </a:r>
            <a:r>
              <a:rPr lang="en-US" sz="3600" i="1" dirty="0" smtClean="0"/>
              <a:t>“…without controversy great is the mystery of godliness: God was manifested in the flesh,”  </a:t>
            </a:r>
            <a:r>
              <a:rPr lang="en-US" sz="3600" dirty="0" smtClean="0"/>
              <a:t>1 Timothy 3:16</a:t>
            </a:r>
          </a:p>
        </p:txBody>
      </p:sp>
      <p:pic>
        <p:nvPicPr>
          <p:cNvPr id="81922" name="Picture 2" descr="http://www.stanthonycocpa.org/images/Annunciation_Icon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38877"/>
            <a:ext cx="3276600" cy="5666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5257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One Nature of the Incarnate Logos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n-US" sz="32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St. Cyril of Alexandria</a:t>
            </a:r>
          </a:p>
          <a:p>
            <a:pPr algn="ctr">
              <a:buFont typeface="Wingdings" pitchFamily="2" charset="2"/>
              <a:buNone/>
            </a:pPr>
            <a:endParaRPr lang="en-US" sz="3200" i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5257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One Nature of the Incarnate Logos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n-US" sz="32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St. Cyril of Alexandria</a:t>
            </a:r>
          </a:p>
          <a:p>
            <a:pPr algn="ctr">
              <a:buFont typeface="Wingdings" pitchFamily="2" charset="2"/>
              <a:buNone/>
            </a:pPr>
            <a:endParaRPr lang="en-US" sz="3200" i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“without mingling, confusion or alteration…”</a:t>
            </a:r>
          </a:p>
          <a:p>
            <a:pPr algn="ctr">
              <a:buFont typeface="Wingdings" pitchFamily="2" charset="2"/>
              <a:buNone/>
            </a:pPr>
            <a:endParaRPr lang="en-US" sz="32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5257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One Nature of the Incarnate Logos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n-US" sz="32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St. Cyril of Alexandria</a:t>
            </a:r>
          </a:p>
          <a:p>
            <a:pPr algn="ctr">
              <a:buFont typeface="Wingdings" pitchFamily="2" charset="2"/>
              <a:buNone/>
            </a:pPr>
            <a:endParaRPr lang="en-US" sz="3200" i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“without mingling, confusion or alteration…”</a:t>
            </a:r>
          </a:p>
          <a:p>
            <a:pPr algn="ctr">
              <a:buFont typeface="Wingdings" pitchFamily="2" charset="2"/>
              <a:buNone/>
            </a:pPr>
            <a:endParaRPr lang="en-US" sz="32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100% </a:t>
            </a: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God</a:t>
            </a:r>
          </a:p>
          <a:p>
            <a:pPr algn="ctr"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100% </a:t>
            </a: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</a:t>
            </a:r>
          </a:p>
          <a:p>
            <a:pPr algn="ctr"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100% of the </a:t>
            </a: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endParaRPr lang="en-US" sz="36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 of this Nature</a:t>
            </a:r>
            <a:endParaRPr lang="en-US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7863"/>
            <a:ext cx="8229600" cy="4910137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 of this Nature</a:t>
            </a:r>
            <a:endParaRPr lang="en-US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47863"/>
            <a:ext cx="8229600" cy="4910137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sz="3600" b="1" dirty="0" smtClean="0"/>
              <a:t>He experienced a human </a:t>
            </a:r>
            <a:r>
              <a:rPr lang="en-US" sz="3600" b="1" u="sng" dirty="0" smtClean="0"/>
              <a:t>LIFE</a:t>
            </a:r>
            <a:endParaRPr lang="en-US" sz="3600" b="1" u="sng" dirty="0"/>
          </a:p>
          <a:p>
            <a:pPr marL="571500" indent="-571500">
              <a:buFont typeface="Wingdings" pitchFamily="2" charset="2"/>
              <a:buNone/>
            </a:pPr>
            <a:r>
              <a:rPr lang="en-US" sz="1400" dirty="0"/>
              <a:t>	</a:t>
            </a:r>
            <a:endParaRPr lang="en-US" sz="1400" dirty="0" smtClean="0"/>
          </a:p>
          <a:p>
            <a:pPr marL="571500" indent="-571500">
              <a:buFont typeface="Wingdings" pitchFamily="2" charset="2"/>
              <a:buNone/>
            </a:pPr>
            <a:endParaRPr lang="en-US" sz="1400" dirty="0"/>
          </a:p>
          <a:p>
            <a:pPr marL="571500" indent="-571500">
              <a:buFont typeface="Wingdings" pitchFamily="2" charset="2"/>
              <a:buNone/>
            </a:pPr>
            <a:r>
              <a:rPr lang="en-US" sz="3000" i="1" dirty="0" smtClean="0"/>
              <a:t>	“And Jesus increased in wisdom and stature, and in favor with God and men.”  </a:t>
            </a:r>
            <a:r>
              <a:rPr lang="en-US" sz="3000" dirty="0" smtClean="0"/>
              <a:t>Luke 2:52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 of this Nature</a:t>
            </a:r>
            <a:endParaRPr lang="en-US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47863"/>
            <a:ext cx="8686800" cy="491013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He experienced human </a:t>
            </a:r>
            <a:r>
              <a:rPr lang="en-US" sz="3600" b="1" u="sng" dirty="0" smtClean="0"/>
              <a:t>EMOTIONS</a:t>
            </a:r>
            <a:endParaRPr lang="en-US" sz="3600" b="1" u="sng" dirty="0"/>
          </a:p>
          <a:p>
            <a:pPr marL="571500" indent="-571500">
              <a:buFont typeface="Wingdings" pitchFamily="2" charset="2"/>
              <a:buNone/>
            </a:pPr>
            <a:r>
              <a:rPr lang="en-US" sz="1400" dirty="0"/>
              <a:t>	</a:t>
            </a:r>
            <a:endParaRPr lang="en-US" sz="1400" dirty="0" smtClean="0"/>
          </a:p>
          <a:p>
            <a:pPr marL="571500" indent="-571500">
              <a:buFont typeface="Wingdings" pitchFamily="2" charset="2"/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 of this Nature</a:t>
            </a:r>
            <a:endParaRPr lang="en-US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47863"/>
            <a:ext cx="8686800" cy="491013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He experienced human </a:t>
            </a:r>
            <a:r>
              <a:rPr lang="en-US" sz="3600" b="1" u="sng" dirty="0" smtClean="0"/>
              <a:t>EMOTIONS</a:t>
            </a:r>
            <a:endParaRPr lang="en-US" sz="3600" b="1" u="sng" dirty="0"/>
          </a:p>
          <a:p>
            <a:pPr marL="571500" indent="-571500">
              <a:buFont typeface="Wingdings" pitchFamily="2" charset="2"/>
              <a:buNone/>
            </a:pPr>
            <a:r>
              <a:rPr lang="en-US" sz="1400" dirty="0"/>
              <a:t>	</a:t>
            </a:r>
            <a:endParaRPr lang="en-US" sz="1400" dirty="0" smtClean="0"/>
          </a:p>
          <a:p>
            <a:pPr marL="571500" indent="-571500">
              <a:buFont typeface="Wingdings" pitchFamily="2" charset="2"/>
              <a:buNone/>
            </a:pPr>
            <a:endParaRPr lang="en-US" sz="1400" dirty="0"/>
          </a:p>
          <a:p>
            <a:pPr marL="571500" indent="-571500">
              <a:buFont typeface="Wingdings" pitchFamily="2" charset="2"/>
              <a:buNone/>
            </a:pPr>
            <a:r>
              <a:rPr lang="en-US" sz="3000" i="1" dirty="0" smtClean="0"/>
              <a:t>	“Jesus </a:t>
            </a:r>
            <a:r>
              <a:rPr lang="en-US" sz="3000" i="1" u="sng" dirty="0" smtClean="0"/>
              <a:t>wept</a:t>
            </a:r>
            <a:r>
              <a:rPr lang="en-US" sz="3000" i="1" dirty="0" smtClean="0"/>
              <a:t>”  </a:t>
            </a:r>
            <a:r>
              <a:rPr lang="en-US" sz="3000" dirty="0" smtClean="0"/>
              <a:t>John 11:35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3000" i="1" dirty="0" smtClean="0"/>
              <a:t> 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3000" i="1" dirty="0" smtClean="0"/>
              <a:t>	“In that hour Jesus </a:t>
            </a:r>
            <a:r>
              <a:rPr lang="en-US" sz="3000" i="1" u="sng" dirty="0" smtClean="0"/>
              <a:t>rejoiced</a:t>
            </a:r>
            <a:r>
              <a:rPr lang="en-US" sz="3000" i="1" dirty="0" smtClean="0"/>
              <a:t> in the Spirit…”  </a:t>
            </a:r>
            <a:r>
              <a:rPr lang="en-US" sz="3000" dirty="0" smtClean="0"/>
              <a:t>Luke 10:21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3000" i="1" dirty="0" smtClean="0"/>
              <a:t> 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3000" i="1" dirty="0" smtClean="0"/>
              <a:t>	“When Jesus heard it, He </a:t>
            </a:r>
            <a:r>
              <a:rPr lang="en-US" sz="3000" i="1" u="sng" dirty="0" smtClean="0"/>
              <a:t>marveled</a:t>
            </a:r>
            <a:r>
              <a:rPr lang="en-US" sz="3000" i="1" dirty="0" smtClean="0"/>
              <a:t>…”  </a:t>
            </a:r>
            <a:r>
              <a:rPr lang="en-US" sz="3000" dirty="0" smtClean="0"/>
              <a:t>Matt. 8:10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 of this Nature</a:t>
            </a:r>
            <a:endParaRPr lang="en-US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47863"/>
            <a:ext cx="8686800" cy="4910137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He experienced human </a:t>
            </a:r>
            <a:r>
              <a:rPr lang="en-US" sz="3600" b="1" u="sng" dirty="0" smtClean="0"/>
              <a:t>EMOTIONS</a:t>
            </a:r>
            <a:endParaRPr lang="en-US" sz="3600" b="1" u="sng" dirty="0"/>
          </a:p>
          <a:p>
            <a:pPr marL="571500" indent="-571500">
              <a:buFont typeface="Wingdings" pitchFamily="2" charset="2"/>
              <a:buNone/>
            </a:pPr>
            <a:r>
              <a:rPr lang="en-US" sz="1400" dirty="0"/>
              <a:t>	</a:t>
            </a:r>
            <a:endParaRPr lang="en-US" sz="1400" dirty="0" smtClean="0"/>
          </a:p>
          <a:p>
            <a:pPr marL="571500" indent="-571500">
              <a:buFont typeface="Wingdings" pitchFamily="2" charset="2"/>
              <a:buNone/>
            </a:pPr>
            <a:endParaRPr lang="en-US" sz="1400" dirty="0"/>
          </a:p>
          <a:p>
            <a:pPr hangingPunct="0">
              <a:buNone/>
            </a:pPr>
            <a:r>
              <a:rPr lang="en-US" sz="3000" i="1" dirty="0" smtClean="0"/>
              <a:t>	“And when He had looked around at them with anger, being </a:t>
            </a:r>
            <a:r>
              <a:rPr lang="en-US" sz="3000" i="1" u="sng" dirty="0" smtClean="0"/>
              <a:t>grieved</a:t>
            </a:r>
            <a:r>
              <a:rPr lang="en-US" sz="3000" i="1" dirty="0" smtClean="0"/>
              <a:t> by the hardness of their hearts…”  Mark 3:5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 of this Nature</a:t>
            </a:r>
            <a:endParaRPr lang="en-US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47863"/>
            <a:ext cx="8229600" cy="4910137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 smtClean="0"/>
              <a:t>He experienced human </a:t>
            </a:r>
            <a:r>
              <a:rPr lang="en-US" sz="3600" b="1" u="sng" dirty="0" smtClean="0"/>
              <a:t>NEEDS</a:t>
            </a:r>
            <a:endParaRPr lang="en-US" sz="3600" b="1" u="sng" dirty="0"/>
          </a:p>
          <a:p>
            <a:pPr marL="571500" indent="-571500">
              <a:buFont typeface="Wingdings" pitchFamily="2" charset="2"/>
              <a:buNone/>
            </a:pPr>
            <a:r>
              <a:rPr lang="en-US" sz="1400" dirty="0"/>
              <a:t>	</a:t>
            </a:r>
            <a:endParaRPr lang="en-US" sz="1400" dirty="0" smtClean="0"/>
          </a:p>
          <a:p>
            <a:pPr marL="571500" indent="-571500">
              <a:buFont typeface="Wingdings" pitchFamily="2" charset="2"/>
              <a:buNone/>
            </a:pPr>
            <a:endParaRPr lang="en-US" sz="1400" dirty="0"/>
          </a:p>
          <a:p>
            <a:pPr marL="571500" indent="-571500">
              <a:buFont typeface="Wingdings" pitchFamily="2" charset="2"/>
              <a:buNone/>
            </a:pPr>
            <a:r>
              <a:rPr lang="en-US" sz="3000" i="1" dirty="0" smtClean="0"/>
              <a:t>	“Jesus therefore, being wearied from His journey, sat thus by the well.”  John 4:6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 rot="20153611">
            <a:off x="343360" y="2179163"/>
            <a:ext cx="817865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$500,000</a:t>
            </a:r>
            <a:endParaRPr lang="en-US" sz="1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991600" cy="4910138"/>
          </a:xfrm>
        </p:spPr>
        <p:txBody>
          <a:bodyPr/>
          <a:lstStyle/>
          <a:p>
            <a:pPr marL="571500" indent="-571500" algn="ctr">
              <a:buFont typeface="Wingdings" pitchFamily="2" charset="2"/>
              <a:buNone/>
            </a:pPr>
            <a:r>
              <a:rPr lang="en-US" sz="3600" b="1" i="1" dirty="0" smtClean="0">
                <a:solidFill>
                  <a:schemeClr val="tx2"/>
                </a:solidFill>
              </a:rPr>
              <a:t>Did He have two wills or one?</a:t>
            </a:r>
            <a:endParaRPr lang="en-US" sz="3600" b="1" i="1" dirty="0">
              <a:solidFill>
                <a:schemeClr val="tx2"/>
              </a:solidFill>
            </a:endParaRPr>
          </a:p>
          <a:p>
            <a:pPr marL="571500" indent="-571500" algn="ctr">
              <a:buFont typeface="Wingdings" pitchFamily="2" charset="2"/>
              <a:buNone/>
            </a:pPr>
            <a:endParaRPr lang="en-US" sz="3200" b="1" dirty="0">
              <a:solidFill>
                <a:schemeClr val="tx2"/>
              </a:solidFill>
            </a:endParaRPr>
          </a:p>
          <a:p>
            <a:pPr marL="571500" indent="-571500">
              <a:buFont typeface="Wingdings" pitchFamily="2" charset="2"/>
              <a:buNone/>
            </a:pPr>
            <a:r>
              <a:rPr lang="en-US" sz="2800" i="1" dirty="0" smtClean="0"/>
              <a:t>	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763000" cy="4910138"/>
          </a:xfrm>
        </p:spPr>
        <p:txBody>
          <a:bodyPr/>
          <a:lstStyle/>
          <a:p>
            <a:pPr marL="571500" indent="-571500" algn="ctr">
              <a:buFont typeface="Wingdings" pitchFamily="2" charset="2"/>
              <a:buNone/>
            </a:pPr>
            <a:r>
              <a:rPr lang="en-US" sz="3600" b="1" i="1" dirty="0" smtClean="0">
                <a:solidFill>
                  <a:schemeClr val="tx2"/>
                </a:solidFill>
              </a:rPr>
              <a:t>Did He have two wills or one?</a:t>
            </a:r>
            <a:endParaRPr lang="en-US" sz="3600" b="1" i="1" dirty="0">
              <a:solidFill>
                <a:schemeClr val="tx2"/>
              </a:solidFill>
            </a:endParaRPr>
          </a:p>
          <a:p>
            <a:pPr marL="571500" indent="-571500" algn="ctr">
              <a:buFont typeface="Wingdings" pitchFamily="2" charset="2"/>
              <a:buNone/>
            </a:pP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763000" cy="4910138"/>
          </a:xfrm>
        </p:spPr>
        <p:txBody>
          <a:bodyPr/>
          <a:lstStyle/>
          <a:p>
            <a:pPr marL="571500" indent="-571500" algn="ctr">
              <a:buFont typeface="Wingdings" pitchFamily="2" charset="2"/>
              <a:buNone/>
            </a:pPr>
            <a:r>
              <a:rPr lang="en-US" sz="3600" b="1" i="1" dirty="0" smtClean="0">
                <a:solidFill>
                  <a:schemeClr val="tx2"/>
                </a:solidFill>
              </a:rPr>
              <a:t>Did He have two wills or one?</a:t>
            </a:r>
            <a:endParaRPr lang="en-US" sz="3600" b="1" i="1" dirty="0">
              <a:solidFill>
                <a:schemeClr val="tx2"/>
              </a:solidFill>
            </a:endParaRPr>
          </a:p>
          <a:p>
            <a:pPr marL="571500" indent="-571500" algn="ctr">
              <a:buFont typeface="Wingdings" pitchFamily="2" charset="2"/>
              <a:buNone/>
            </a:pPr>
            <a:endParaRPr lang="en-US" sz="3200" b="1" dirty="0" smtClean="0">
              <a:solidFill>
                <a:schemeClr val="tx2"/>
              </a:solidFill>
            </a:endParaRPr>
          </a:p>
          <a:p>
            <a:pPr marL="571500" indent="-571500" algn="ctr">
              <a:buFont typeface="Wingdings" pitchFamily="2" charset="2"/>
              <a:buNone/>
            </a:pPr>
            <a:r>
              <a:rPr lang="en-US" sz="4000" b="1" dirty="0" smtClean="0"/>
              <a:t>One Nature = One Will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 i="1" dirty="0" smtClean="0"/>
              <a:t>	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 i="1" dirty="0" smtClean="0"/>
              <a:t>	“For I have come down from heaven, not to do My own will, but the will of Him who sent Me.”  </a:t>
            </a:r>
            <a:r>
              <a:rPr lang="en-US" sz="2800" dirty="0" smtClean="0"/>
              <a:t>John 6:38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763000" cy="4910138"/>
          </a:xfrm>
        </p:spPr>
        <p:txBody>
          <a:bodyPr/>
          <a:lstStyle/>
          <a:p>
            <a:pPr marL="571500" indent="-571500" algn="ctr">
              <a:buFont typeface="Wingdings" pitchFamily="2" charset="2"/>
              <a:buNone/>
            </a:pPr>
            <a:r>
              <a:rPr lang="en-US" sz="3600" b="1" i="1" dirty="0" smtClean="0">
                <a:solidFill>
                  <a:schemeClr val="tx2"/>
                </a:solidFill>
              </a:rPr>
              <a:t>Did He have two wills or one?</a:t>
            </a:r>
            <a:endParaRPr lang="en-US" sz="3600" b="1" i="1" dirty="0">
              <a:solidFill>
                <a:schemeClr val="tx2"/>
              </a:solidFill>
            </a:endParaRPr>
          </a:p>
          <a:p>
            <a:pPr marL="571500" indent="-571500" algn="ctr">
              <a:buFont typeface="Wingdings" pitchFamily="2" charset="2"/>
              <a:buNone/>
            </a:pPr>
            <a:endParaRPr lang="en-US" sz="3200" b="1" dirty="0" smtClean="0">
              <a:solidFill>
                <a:schemeClr val="tx2"/>
              </a:solidFill>
            </a:endParaRPr>
          </a:p>
          <a:p>
            <a:pPr marL="571500" indent="-571500" algn="ctr">
              <a:buFont typeface="Wingdings" pitchFamily="2" charset="2"/>
              <a:buNone/>
            </a:pPr>
            <a:r>
              <a:rPr lang="en-US" sz="4000" b="1" dirty="0" smtClean="0"/>
              <a:t>One Nature = One Will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 i="1" dirty="0" smtClean="0"/>
              <a:t>	 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 i="1" dirty="0" smtClean="0"/>
              <a:t>	“But we have the mind of Christ</a:t>
            </a:r>
            <a:r>
              <a:rPr lang="en-US" sz="2800" dirty="0" smtClean="0"/>
              <a:t>.”  1 Corinthians 2:16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763000" cy="4910138"/>
          </a:xfrm>
        </p:spPr>
        <p:txBody>
          <a:bodyPr/>
          <a:lstStyle/>
          <a:p>
            <a:pPr marL="571500" indent="-571500" algn="ctr">
              <a:buFont typeface="Wingdings" pitchFamily="2" charset="2"/>
              <a:buNone/>
            </a:pPr>
            <a:r>
              <a:rPr lang="en-US" sz="3600" b="1" dirty="0" smtClean="0"/>
              <a:t>Not </a:t>
            </a:r>
            <a:r>
              <a:rPr lang="en-US" sz="3600" b="1" dirty="0" err="1" smtClean="0"/>
              <a:t>monophysites</a:t>
            </a:r>
            <a:r>
              <a:rPr lang="en-US" sz="3600" b="1" dirty="0" smtClean="0"/>
              <a:t>, but </a:t>
            </a:r>
            <a:r>
              <a:rPr lang="en-US" sz="3600" b="1" dirty="0" err="1" smtClean="0"/>
              <a:t>miaphysites</a:t>
            </a:r>
            <a:endParaRPr lang="en-US" sz="3600" b="1" dirty="0"/>
          </a:p>
        </p:txBody>
      </p:sp>
      <p:pic>
        <p:nvPicPr>
          <p:cNvPr id="97284" name="Picture 4" descr="http://informazone.co.cc/wp-content/uploads/smart-ba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95600"/>
            <a:ext cx="4435924" cy="380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71662"/>
            <a:ext cx="8763000" cy="4910138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71662"/>
            <a:ext cx="8763000" cy="4910138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sz="3200" b="1" dirty="0" smtClean="0"/>
              <a:t>My </a:t>
            </a:r>
            <a:r>
              <a:rPr lang="en-US" sz="3200" b="1" u="sng" dirty="0" smtClean="0"/>
              <a:t>SALVATION</a:t>
            </a:r>
            <a:r>
              <a:rPr lang="en-US" sz="3200" b="1" dirty="0" smtClean="0"/>
              <a:t> depends on it.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US" sz="3200" b="1" dirty="0" smtClean="0"/>
          </a:p>
          <a:p>
            <a:pPr marL="571500" indent="-571500">
              <a:buFont typeface="Wingdings" pitchFamily="2" charset="2"/>
              <a:buAutoNum type="arabicPeriod"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71662"/>
            <a:ext cx="8763000" cy="4910138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arabicPeriod" startAt="2"/>
            </a:pPr>
            <a:r>
              <a:rPr lang="en-US" sz="3200" b="1" dirty="0" smtClean="0"/>
              <a:t>It revealed </a:t>
            </a:r>
            <a:r>
              <a:rPr lang="en-US" sz="3200" b="1" u="sng" dirty="0" smtClean="0"/>
              <a:t>GOD</a:t>
            </a:r>
            <a:r>
              <a:rPr lang="en-US" sz="3200" b="1" dirty="0" smtClean="0"/>
              <a:t> to man.</a:t>
            </a:r>
          </a:p>
          <a:p>
            <a:pPr marL="571500" indent="-571500">
              <a:buNone/>
            </a:pPr>
            <a:endParaRPr lang="en-US" sz="3200" b="1" i="1" dirty="0" smtClean="0"/>
          </a:p>
          <a:p>
            <a:pPr marL="571500" indent="-571500">
              <a:buNone/>
            </a:pPr>
            <a:r>
              <a:rPr lang="en-US" sz="3200" i="1" dirty="0" smtClean="0"/>
              <a:t>	“No one has seen God at any time. The only begotten Son, who is in the bosom of the Father, He has declared Him.”  </a:t>
            </a:r>
            <a:r>
              <a:rPr lang="en-US" sz="3200" dirty="0" smtClean="0"/>
              <a:t>John 1:18</a:t>
            </a:r>
          </a:p>
          <a:p>
            <a:pPr marL="571500" indent="-571500">
              <a:buNone/>
            </a:pPr>
            <a:r>
              <a:rPr lang="en-US" sz="3200" dirty="0" smtClean="0"/>
              <a:t> </a:t>
            </a:r>
          </a:p>
          <a:p>
            <a:pPr marL="571500" indent="-571500">
              <a:buNone/>
            </a:pPr>
            <a:r>
              <a:rPr lang="en-US" sz="3200" dirty="0" smtClean="0"/>
              <a:t>	</a:t>
            </a:r>
            <a:r>
              <a:rPr lang="en-US" sz="3200" i="1" dirty="0" smtClean="0"/>
              <a:t>“He is the image of the invisible God”  </a:t>
            </a:r>
            <a:r>
              <a:rPr lang="en-US" sz="3200" dirty="0" smtClean="0"/>
              <a:t>Colossians 1:15</a:t>
            </a:r>
          </a:p>
          <a:p>
            <a:pPr marL="571500" indent="-571500">
              <a:buNone/>
            </a:pPr>
            <a:r>
              <a:rPr lang="en-US" sz="3200" dirty="0" smtClean="0"/>
              <a:t> </a:t>
            </a:r>
          </a:p>
          <a:p>
            <a:pPr marL="571500" indent="-571500">
              <a:buNone/>
            </a:pPr>
            <a:endParaRPr lang="en-US" sz="3200" dirty="0" smtClean="0"/>
          </a:p>
          <a:p>
            <a:pPr marL="571500" indent="-571500">
              <a:buFont typeface="Wingdings" pitchFamily="2" charset="2"/>
              <a:buAutoNum type="arabicPeriod"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71662"/>
            <a:ext cx="8763000" cy="49101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rabicPeriod" startAt="3"/>
            </a:pPr>
            <a:r>
              <a:rPr lang="en-US" sz="3200" b="1" dirty="0" smtClean="0"/>
              <a:t>It revealed </a:t>
            </a:r>
            <a:r>
              <a:rPr lang="en-US" sz="3200" b="1" u="sng" dirty="0" smtClean="0"/>
              <a:t>MAN</a:t>
            </a:r>
            <a:r>
              <a:rPr lang="en-US" sz="3200" b="1" dirty="0" smtClean="0"/>
              <a:t> to man.</a:t>
            </a:r>
          </a:p>
          <a:p>
            <a:pPr marL="571500" indent="-571500">
              <a:buNone/>
            </a:pPr>
            <a:endParaRPr lang="en-US" sz="3200" b="1" i="1" dirty="0" smtClean="0"/>
          </a:p>
          <a:p>
            <a:pPr marL="571500" indent="-571500">
              <a:buNone/>
            </a:pPr>
            <a:r>
              <a:rPr lang="en-US" sz="3200" i="1" dirty="0" smtClean="0"/>
              <a:t>	“I have come that they may have life, and that they may have it more abundantly.”  </a:t>
            </a:r>
            <a:r>
              <a:rPr lang="en-US" sz="3200" dirty="0" smtClean="0"/>
              <a:t>John 10:10</a:t>
            </a:r>
          </a:p>
          <a:p>
            <a:pPr marL="571500" indent="-571500"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724400" y="914400"/>
            <a:ext cx="41148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tx2"/>
                </a:solidFill>
              </a:rPr>
              <a:t>	The Solution to the Divine Dilemma</a:t>
            </a:r>
          </a:p>
          <a:p>
            <a:pPr algn="ctr">
              <a:buNone/>
            </a:pPr>
            <a:endParaRPr lang="en-US" sz="4000" b="1" i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3200" b="1" i="1" dirty="0" smtClean="0"/>
              <a:t>	“God became man so man could become God.”  </a:t>
            </a:r>
          </a:p>
          <a:p>
            <a:pPr algn="ctr">
              <a:buNone/>
            </a:pPr>
            <a:r>
              <a:rPr lang="en-US" sz="3200" i="1" dirty="0" smtClean="0"/>
              <a:t>St. Athanasius</a:t>
            </a:r>
            <a:endParaRPr lang="en-US" sz="3200" i="1" dirty="0"/>
          </a:p>
        </p:txBody>
      </p:sp>
      <p:pic>
        <p:nvPicPr>
          <p:cNvPr id="40962" name="Picture 2" descr="http://heavenlyart.net/Icons/divine_mercy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4191000" cy="601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838200"/>
            <a:ext cx="4495800" cy="3810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God?  </a:t>
            </a:r>
            <a:br>
              <a:rPr lang="en-US" sz="6000" dirty="0" smtClean="0"/>
            </a:br>
            <a:r>
              <a:rPr lang="en-US" sz="6000" dirty="0" smtClean="0"/>
              <a:t>Or Man?  </a:t>
            </a:r>
            <a:br>
              <a:rPr lang="en-US" sz="6000" dirty="0" smtClean="0"/>
            </a:br>
            <a:r>
              <a:rPr lang="en-US" sz="6000" dirty="0" smtClean="0"/>
              <a:t>Or All of the Above?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Back to Basics – Part 4</a:t>
            </a:r>
          </a:p>
          <a:p>
            <a:r>
              <a:rPr lang="en-US" sz="2800" dirty="0" smtClean="0"/>
              <a:t>September 5, 2010</a:t>
            </a:r>
          </a:p>
        </p:txBody>
      </p:sp>
      <p:pic>
        <p:nvPicPr>
          <p:cNvPr id="1026" name="Picture 2" descr="jesus-water-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20775"/>
            <a:ext cx="4297627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 rot="20153611">
            <a:off x="343360" y="2179163"/>
            <a:ext cx="817865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$500,000</a:t>
            </a:r>
            <a:endParaRPr lang="en-US" sz="1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838200"/>
            <a:ext cx="4495800" cy="3810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God?  </a:t>
            </a:r>
            <a:br>
              <a:rPr lang="en-US" sz="6000" dirty="0" smtClean="0"/>
            </a:br>
            <a:r>
              <a:rPr lang="en-US" sz="6000" dirty="0" smtClean="0"/>
              <a:t>Or Man?  </a:t>
            </a:r>
            <a:br>
              <a:rPr lang="en-US" sz="6000" dirty="0" smtClean="0"/>
            </a:br>
            <a:r>
              <a:rPr lang="en-US" sz="6000" dirty="0" smtClean="0"/>
              <a:t>Or All of the Above?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Back to Basics – Part 4</a:t>
            </a:r>
          </a:p>
          <a:p>
            <a:r>
              <a:rPr lang="en-US" sz="2800" dirty="0" smtClean="0"/>
              <a:t>September 5, 2010</a:t>
            </a:r>
          </a:p>
        </p:txBody>
      </p:sp>
      <p:pic>
        <p:nvPicPr>
          <p:cNvPr id="1026" name="Picture 2" descr="jesus-water-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20775"/>
            <a:ext cx="4297627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 rot="20153611">
            <a:off x="343360" y="2179163"/>
            <a:ext cx="817865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$500,000</a:t>
            </a:r>
            <a:endParaRPr lang="en-US" sz="1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838200"/>
            <a:ext cx="4495800" cy="3810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God?  </a:t>
            </a:r>
            <a:br>
              <a:rPr lang="en-US" sz="6000" dirty="0" smtClean="0"/>
            </a:br>
            <a:r>
              <a:rPr lang="en-US" sz="6000" dirty="0" smtClean="0"/>
              <a:t>Or Man?  </a:t>
            </a:r>
            <a:br>
              <a:rPr lang="en-US" sz="6000" dirty="0" smtClean="0"/>
            </a:br>
            <a:r>
              <a:rPr lang="en-US" sz="6000" dirty="0" smtClean="0"/>
              <a:t>Or All of the Above?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Back to Basics – Part 4</a:t>
            </a:r>
          </a:p>
          <a:p>
            <a:r>
              <a:rPr lang="en-US" sz="2800" dirty="0" smtClean="0"/>
              <a:t>September 5, 2010</a:t>
            </a:r>
          </a:p>
        </p:txBody>
      </p:sp>
      <p:pic>
        <p:nvPicPr>
          <p:cNvPr id="1026" name="Picture 2" descr="jesus-water-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20775"/>
            <a:ext cx="4297627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idx="1"/>
          </p:nvPr>
        </p:nvSpPr>
        <p:spPr>
          <a:xfrm>
            <a:off x="3581400" y="990600"/>
            <a:ext cx="5334000" cy="5410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“His Divinity parted not from His humanity for a single moment nor a twinkling of an eye…”  </a:t>
            </a:r>
          </a:p>
          <a:p>
            <a:pPr algn="ctr">
              <a:buFont typeface="Wingdings" pitchFamily="2" charset="2"/>
              <a:buNone/>
            </a:pPr>
            <a:endParaRPr lang="en-US" sz="4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idx="1"/>
          </p:nvPr>
        </p:nvSpPr>
        <p:spPr>
          <a:xfrm>
            <a:off x="3581400" y="990600"/>
            <a:ext cx="5334000" cy="5410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“His Divinity parted not from His humanity for a single moment nor a twinkling of an eye…”  </a:t>
            </a:r>
          </a:p>
          <a:p>
            <a:pPr algn="ctr">
              <a:buFont typeface="Wingdings" pitchFamily="2" charset="2"/>
              <a:buNone/>
            </a:pPr>
            <a:endParaRPr lang="en-US" sz="4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HYPOSTATIC UNION</a:t>
            </a:r>
          </a:p>
          <a:p>
            <a:pPr algn="ctr">
              <a:buFont typeface="Wingdings" pitchFamily="2" charset="2"/>
              <a:buNone/>
            </a:pP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1922" name="Picture 2" descr="http://www.stanthonycocpa.org/images/Annunciation_Icon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38877"/>
            <a:ext cx="3276600" cy="5666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1055</TotalTime>
  <Words>309</Words>
  <Application>Microsoft Office PowerPoint</Application>
  <PresentationFormat>On-screen Show (4:3)</PresentationFormat>
  <Paragraphs>117</Paragraphs>
  <Slides>29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God?   Or Man?   Or All of the Above?</vt:lpstr>
      <vt:lpstr>Slide 2</vt:lpstr>
      <vt:lpstr>God?   Or Man?   Or All of the Above?</vt:lpstr>
      <vt:lpstr>Slide 4</vt:lpstr>
      <vt:lpstr>God?   Or Man?   Or All of the Above?</vt:lpstr>
      <vt:lpstr>Slide 6</vt:lpstr>
      <vt:lpstr>God?   Or Man?   Or All of the Above?</vt:lpstr>
      <vt:lpstr>Slide 8</vt:lpstr>
      <vt:lpstr>Slide 9</vt:lpstr>
      <vt:lpstr>Slide 10</vt:lpstr>
      <vt:lpstr>Slide 11</vt:lpstr>
      <vt:lpstr>Slide 12</vt:lpstr>
      <vt:lpstr>Slide 13</vt:lpstr>
      <vt:lpstr>Implications of this Nature</vt:lpstr>
      <vt:lpstr>Implications of this Nature</vt:lpstr>
      <vt:lpstr>Implications of this Nature</vt:lpstr>
      <vt:lpstr>Implications of this Nature</vt:lpstr>
      <vt:lpstr>Implications of this Nature</vt:lpstr>
      <vt:lpstr>Implications of this Nature</vt:lpstr>
      <vt:lpstr>Slide 20</vt:lpstr>
      <vt:lpstr>Slide 21</vt:lpstr>
      <vt:lpstr>Slide 22</vt:lpstr>
      <vt:lpstr>Slide 23</vt:lpstr>
      <vt:lpstr>Slide 24</vt:lpstr>
      <vt:lpstr>Why is this Important?</vt:lpstr>
      <vt:lpstr>Why is this Important?</vt:lpstr>
      <vt:lpstr>Why is this Important?</vt:lpstr>
      <vt:lpstr>Why is this Important?</vt:lpstr>
      <vt:lpstr>Slide 29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LFCS</dc:creator>
  <cp:lastModifiedBy>franthony</cp:lastModifiedBy>
  <cp:revision>41</cp:revision>
  <dcterms:created xsi:type="dcterms:W3CDTF">2007-01-13T23:21:56Z</dcterms:created>
  <dcterms:modified xsi:type="dcterms:W3CDTF">2010-09-05T11:52:54Z</dcterms:modified>
</cp:coreProperties>
</file>