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1"/>
  </p:notesMasterIdLst>
  <p:sldIdLst>
    <p:sldId id="428" r:id="rId2"/>
    <p:sldId id="450" r:id="rId3"/>
    <p:sldId id="455" r:id="rId4"/>
    <p:sldId id="451" r:id="rId5"/>
    <p:sldId id="454" r:id="rId6"/>
    <p:sldId id="452" r:id="rId7"/>
    <p:sldId id="453" r:id="rId8"/>
    <p:sldId id="432" r:id="rId9"/>
    <p:sldId id="338" r:id="rId10"/>
    <p:sldId id="434" r:id="rId11"/>
    <p:sldId id="380" r:id="rId12"/>
    <p:sldId id="435" r:id="rId13"/>
    <p:sldId id="436" r:id="rId14"/>
    <p:sldId id="381" r:id="rId15"/>
    <p:sldId id="437" r:id="rId16"/>
    <p:sldId id="438" r:id="rId17"/>
    <p:sldId id="442" r:id="rId18"/>
    <p:sldId id="439" r:id="rId19"/>
    <p:sldId id="441" r:id="rId20"/>
    <p:sldId id="394" r:id="rId21"/>
    <p:sldId id="443" r:id="rId22"/>
    <p:sldId id="444" r:id="rId23"/>
    <p:sldId id="445" r:id="rId24"/>
    <p:sldId id="446" r:id="rId25"/>
    <p:sldId id="395" r:id="rId26"/>
    <p:sldId id="447" r:id="rId27"/>
    <p:sldId id="448" r:id="rId28"/>
    <p:sldId id="449" r:id="rId29"/>
    <p:sldId id="399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2" autoAdjust="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593DF6-EC3E-41BA-AF7E-E1177539F56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B8E097-273C-4135-AD8D-ED33AD0B7A42}" type="slidenum">
              <a:rPr lang="en-US"/>
              <a:pPr/>
              <a:t>8</a:t>
            </a:fld>
            <a:endParaRPr lang="en-US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74745D-2FEA-411C-9D9F-3CA3230FD6FA}" type="slidenum">
              <a:rPr lang="en-US"/>
              <a:pPr/>
              <a:t>17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74745D-2FEA-411C-9D9F-3CA3230FD6FA}" type="slidenum">
              <a:rPr lang="en-US"/>
              <a:pPr/>
              <a:t>18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74745D-2FEA-411C-9D9F-3CA3230FD6FA}" type="slidenum">
              <a:rPr lang="en-US"/>
              <a:pPr/>
              <a:t>19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FDFC81-D48C-4919-B34E-CDDD54B0B5B8}" type="slidenum">
              <a:rPr lang="en-US"/>
              <a:pPr/>
              <a:t>20</a:t>
            </a:fld>
            <a:endParaRPr lang="en-US"/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FDFC81-D48C-4919-B34E-CDDD54B0B5B8}" type="slidenum">
              <a:rPr lang="en-US"/>
              <a:pPr/>
              <a:t>21</a:t>
            </a:fld>
            <a:endParaRPr lang="en-US"/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FDFC81-D48C-4919-B34E-CDDD54B0B5B8}" type="slidenum">
              <a:rPr lang="en-US"/>
              <a:pPr/>
              <a:t>22</a:t>
            </a:fld>
            <a:endParaRPr lang="en-US"/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FDFC81-D48C-4919-B34E-CDDD54B0B5B8}" type="slidenum">
              <a:rPr lang="en-US"/>
              <a:pPr/>
              <a:t>23</a:t>
            </a:fld>
            <a:endParaRPr lang="en-US"/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FDFC81-D48C-4919-B34E-CDDD54B0B5B8}" type="slidenum">
              <a:rPr lang="en-US"/>
              <a:pPr/>
              <a:t>24</a:t>
            </a:fld>
            <a:endParaRPr lang="en-US"/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50F05A-D98C-499C-B28E-A3C31638545B}" type="slidenum">
              <a:rPr lang="en-US"/>
              <a:pPr/>
              <a:t>25</a:t>
            </a:fld>
            <a:endParaRPr lang="en-US"/>
          </a:p>
        </p:txBody>
      </p:sp>
      <p:sp>
        <p:nvSpPr>
          <p:cNvPr id="30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50F05A-D98C-499C-B28E-A3C31638545B}" type="slidenum">
              <a:rPr lang="en-US"/>
              <a:pPr/>
              <a:t>26</a:t>
            </a:fld>
            <a:endParaRPr lang="en-US"/>
          </a:p>
        </p:txBody>
      </p:sp>
      <p:sp>
        <p:nvSpPr>
          <p:cNvPr id="30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B8E097-273C-4135-AD8D-ED33AD0B7A42}" type="slidenum">
              <a:rPr lang="en-US"/>
              <a:pPr/>
              <a:t>9</a:t>
            </a:fld>
            <a:endParaRPr lang="en-US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50F05A-D98C-499C-B28E-A3C31638545B}" type="slidenum">
              <a:rPr lang="en-US"/>
              <a:pPr/>
              <a:t>27</a:t>
            </a:fld>
            <a:endParaRPr lang="en-US"/>
          </a:p>
        </p:txBody>
      </p:sp>
      <p:sp>
        <p:nvSpPr>
          <p:cNvPr id="30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50F05A-D98C-499C-B28E-A3C31638545B}" type="slidenum">
              <a:rPr lang="en-US"/>
              <a:pPr/>
              <a:t>28</a:t>
            </a:fld>
            <a:endParaRPr lang="en-US"/>
          </a:p>
        </p:txBody>
      </p:sp>
      <p:sp>
        <p:nvSpPr>
          <p:cNvPr id="30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C1ECE9-6F53-4318-95A5-80FF67835002}" type="slidenum">
              <a:rPr lang="en-US"/>
              <a:pPr/>
              <a:t>29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B8E097-273C-4135-AD8D-ED33AD0B7A42}" type="slidenum">
              <a:rPr lang="en-US"/>
              <a:pPr/>
              <a:t>10</a:t>
            </a:fld>
            <a:endParaRPr lang="en-US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17EC95-8543-4E26-86C9-89C10C7A0A62}" type="slidenum">
              <a:rPr lang="en-US"/>
              <a:pPr/>
              <a:t>11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17EC95-8543-4E26-86C9-89C10C7A0A62}" type="slidenum">
              <a:rPr lang="en-US"/>
              <a:pPr/>
              <a:t>12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17EC95-8543-4E26-86C9-89C10C7A0A62}" type="slidenum">
              <a:rPr lang="en-US"/>
              <a:pPr/>
              <a:t>13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74745D-2FEA-411C-9D9F-3CA3230FD6FA}" type="slidenum">
              <a:rPr lang="en-US"/>
              <a:pPr/>
              <a:t>14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74745D-2FEA-411C-9D9F-3CA3230FD6FA}" type="slidenum">
              <a:rPr lang="en-US"/>
              <a:pPr/>
              <a:t>15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74745D-2FEA-411C-9D9F-3CA3230FD6FA}" type="slidenum">
              <a:rPr lang="en-US"/>
              <a:pPr/>
              <a:t>16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80735-AC71-4B54-9488-B09EF97F512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596E5-58EE-449B-8B02-3232AD7EA1B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B6A90-DE83-4E20-A9ED-30FCD4D121C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65926-928E-4A0F-B9C3-B2C167B7850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ADBE9-2092-4BBE-9F6F-0BD3373DFFF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C0839-D506-40F2-ABDC-FA20B5365F6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C3142-48A9-476D-86AD-010C1D64339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3C76-7F40-490D-9276-06757F8E0BD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42DB-A6A4-47CA-8F7C-4FDFCBB92F7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B51CE-32B9-4AA4-8BC4-EC3330160FE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889B11E-769C-4FC6-8E16-4F6A917BAEA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852712E-ACA1-4B48-B9BA-37E21CA9D4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19600" y="838200"/>
            <a:ext cx="4495800" cy="3810000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God?  </a:t>
            </a:r>
            <a:br>
              <a:rPr lang="en-US" sz="6000" dirty="0" smtClean="0"/>
            </a:br>
            <a:r>
              <a:rPr lang="en-US" sz="6000" dirty="0" smtClean="0"/>
              <a:t>Or Man?  </a:t>
            </a:r>
            <a:br>
              <a:rPr lang="en-US" sz="6000" dirty="0" smtClean="0"/>
            </a:br>
            <a:r>
              <a:rPr lang="en-US" sz="6000" dirty="0" smtClean="0"/>
              <a:t>Or All of the Above?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800600"/>
            <a:ext cx="7854696" cy="1752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Back to Basics – Part 4</a:t>
            </a:r>
          </a:p>
          <a:p>
            <a:r>
              <a:rPr lang="en-US" sz="2800" dirty="0" smtClean="0"/>
              <a:t>September 5, 2010</a:t>
            </a:r>
          </a:p>
        </p:txBody>
      </p:sp>
      <p:pic>
        <p:nvPicPr>
          <p:cNvPr id="1026" name="Picture 2" descr="jesus-water-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120775"/>
            <a:ext cx="4297627" cy="535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idx="1"/>
          </p:nvPr>
        </p:nvSpPr>
        <p:spPr>
          <a:xfrm>
            <a:off x="3581400" y="1828800"/>
            <a:ext cx="5334000" cy="4572000"/>
          </a:xfrm>
        </p:spPr>
        <p:txBody>
          <a:bodyPr/>
          <a:lstStyle/>
          <a:p>
            <a:pPr marL="571500" indent="-571500">
              <a:buNone/>
            </a:pPr>
            <a:r>
              <a:rPr lang="en-US" sz="3600" dirty="0" smtClean="0"/>
              <a:t>	</a:t>
            </a:r>
            <a:r>
              <a:rPr lang="en-US" sz="3600" i="1" dirty="0" smtClean="0"/>
              <a:t>“…without controversy great is the mystery of godliness: God was manifested in the flesh,”  </a:t>
            </a:r>
            <a:r>
              <a:rPr lang="en-US" sz="3600" dirty="0" smtClean="0"/>
              <a:t>1 Timothy 3:16</a:t>
            </a:r>
          </a:p>
        </p:txBody>
      </p:sp>
      <p:pic>
        <p:nvPicPr>
          <p:cNvPr id="81922" name="Picture 2" descr="http://www.stanthonycocpa.org/images/Annunciation_Icon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038877"/>
            <a:ext cx="3276600" cy="56667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8534400" cy="5257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One Nature of the Incarnate Logos</a:t>
            </a:r>
            <a:endParaRPr lang="en-US" sz="36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 typeface="Wingdings" pitchFamily="2" charset="2"/>
              <a:buNone/>
            </a:pPr>
            <a:r>
              <a:rPr lang="en-US" sz="32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St. Cyril of Alexandria</a:t>
            </a:r>
          </a:p>
          <a:p>
            <a:pPr algn="ctr">
              <a:buFont typeface="Wingdings" pitchFamily="2" charset="2"/>
              <a:buNone/>
            </a:pPr>
            <a:endParaRPr lang="en-US" sz="3200" i="1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8534400" cy="5257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One Nature of the Incarnate Logos</a:t>
            </a:r>
            <a:endParaRPr lang="en-US" sz="36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 typeface="Wingdings" pitchFamily="2" charset="2"/>
              <a:buNone/>
            </a:pPr>
            <a:r>
              <a:rPr lang="en-US" sz="32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St. Cyril of Alexandria</a:t>
            </a:r>
          </a:p>
          <a:p>
            <a:pPr algn="ctr">
              <a:buFont typeface="Wingdings" pitchFamily="2" charset="2"/>
              <a:buNone/>
            </a:pPr>
            <a:endParaRPr lang="en-US" sz="3200" i="1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 typeface="Wingdings" pitchFamily="2" charset="2"/>
              <a:buNone/>
            </a:pPr>
            <a:r>
              <a:rPr lang="en-US" sz="32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“without mingling, confusion or alteration…”</a:t>
            </a:r>
          </a:p>
          <a:p>
            <a:pPr algn="ctr">
              <a:buFont typeface="Wingdings" pitchFamily="2" charset="2"/>
              <a:buNone/>
            </a:pPr>
            <a:endParaRPr lang="en-US" sz="3200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8534400" cy="5257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One Nature of the Incarnate Logos</a:t>
            </a:r>
            <a:endParaRPr lang="en-US" sz="36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 typeface="Wingdings" pitchFamily="2" charset="2"/>
              <a:buNone/>
            </a:pPr>
            <a:r>
              <a:rPr lang="en-US" sz="32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St. Cyril of Alexandria</a:t>
            </a:r>
          </a:p>
          <a:p>
            <a:pPr algn="ctr">
              <a:buFont typeface="Wingdings" pitchFamily="2" charset="2"/>
              <a:buNone/>
            </a:pPr>
            <a:endParaRPr lang="en-US" sz="3200" i="1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 typeface="Wingdings" pitchFamily="2" charset="2"/>
              <a:buNone/>
            </a:pPr>
            <a:r>
              <a:rPr lang="en-US" sz="32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“without mingling, confusion or alteration…”</a:t>
            </a:r>
          </a:p>
          <a:p>
            <a:pPr algn="ctr">
              <a:buFont typeface="Wingdings" pitchFamily="2" charset="2"/>
              <a:buNone/>
            </a:pPr>
            <a:endParaRPr lang="en-US" sz="3200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 typeface="Wingdings" pitchFamily="2" charset="2"/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100% </a:t>
            </a:r>
            <a:r>
              <a:rPr lang="en-US" sz="36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God</a:t>
            </a:r>
          </a:p>
          <a:p>
            <a:pPr algn="ctr">
              <a:buFont typeface="Wingdings" pitchFamily="2" charset="2"/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100% </a:t>
            </a:r>
            <a:r>
              <a:rPr lang="en-US" sz="36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Man</a:t>
            </a:r>
          </a:p>
          <a:p>
            <a:pPr algn="ctr">
              <a:buFont typeface="Wingdings" pitchFamily="2" charset="2"/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100% of the </a:t>
            </a:r>
            <a:r>
              <a:rPr lang="en-US" sz="36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time</a:t>
            </a:r>
            <a:endParaRPr lang="en-US" sz="36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Implications of this Nature</a:t>
            </a:r>
            <a:endParaRPr lang="en-US" dirty="0"/>
          </a:p>
        </p:txBody>
      </p:sp>
      <p:sp>
        <p:nvSpPr>
          <p:cNvPr id="267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47863"/>
            <a:ext cx="8229600" cy="4910137"/>
          </a:xfrm>
        </p:spPr>
        <p:txBody>
          <a:bodyPr/>
          <a:lstStyle/>
          <a:p>
            <a:pPr marL="571500" indent="-571500">
              <a:buFont typeface="Wingdings" pitchFamily="2" charset="2"/>
              <a:buAutoNum type="arabicPeriod"/>
            </a:pP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Implications of this Nature</a:t>
            </a:r>
            <a:endParaRPr lang="en-US" dirty="0"/>
          </a:p>
        </p:txBody>
      </p:sp>
      <p:sp>
        <p:nvSpPr>
          <p:cNvPr id="26726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947863"/>
            <a:ext cx="8229600" cy="4910137"/>
          </a:xfrm>
        </p:spPr>
        <p:txBody>
          <a:bodyPr/>
          <a:lstStyle/>
          <a:p>
            <a:pPr marL="571500" indent="-571500">
              <a:buFont typeface="Wingdings" pitchFamily="2" charset="2"/>
              <a:buAutoNum type="arabicPeriod"/>
            </a:pPr>
            <a:r>
              <a:rPr lang="en-US" sz="3600" b="1" dirty="0" smtClean="0"/>
              <a:t>He experienced a human </a:t>
            </a:r>
            <a:r>
              <a:rPr lang="en-US" sz="3600" b="1" u="sng" dirty="0" smtClean="0"/>
              <a:t>LIFE</a:t>
            </a:r>
            <a:endParaRPr lang="en-US" sz="3600" b="1" u="sng" dirty="0"/>
          </a:p>
          <a:p>
            <a:pPr marL="571500" indent="-571500">
              <a:buFont typeface="Wingdings" pitchFamily="2" charset="2"/>
              <a:buNone/>
            </a:pPr>
            <a:r>
              <a:rPr lang="en-US" sz="1400" dirty="0"/>
              <a:t>	</a:t>
            </a:r>
            <a:endParaRPr lang="en-US" sz="1400" dirty="0" smtClean="0"/>
          </a:p>
          <a:p>
            <a:pPr marL="571500" indent="-571500">
              <a:buFont typeface="Wingdings" pitchFamily="2" charset="2"/>
              <a:buNone/>
            </a:pPr>
            <a:endParaRPr lang="en-US" sz="1400" dirty="0"/>
          </a:p>
          <a:p>
            <a:pPr marL="571500" indent="-571500">
              <a:buFont typeface="Wingdings" pitchFamily="2" charset="2"/>
              <a:buNone/>
            </a:pPr>
            <a:r>
              <a:rPr lang="en-US" sz="3000" i="1" dirty="0" smtClean="0"/>
              <a:t>	“And Jesus increased in wisdom and stature, and in favor with God and men.”  </a:t>
            </a:r>
            <a:r>
              <a:rPr lang="en-US" sz="3000" dirty="0" smtClean="0"/>
              <a:t>Luke 2:52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Implications of this Nature</a:t>
            </a:r>
            <a:endParaRPr lang="en-US" dirty="0"/>
          </a:p>
        </p:txBody>
      </p:sp>
      <p:sp>
        <p:nvSpPr>
          <p:cNvPr id="26726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947863"/>
            <a:ext cx="8686800" cy="4910137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US" sz="3600" b="1" dirty="0" smtClean="0"/>
              <a:t>He experienced human </a:t>
            </a:r>
            <a:r>
              <a:rPr lang="en-US" sz="3600" b="1" u="sng" dirty="0" smtClean="0"/>
              <a:t>EMOTIONS</a:t>
            </a:r>
            <a:endParaRPr lang="en-US" sz="3600" b="1" u="sng" dirty="0"/>
          </a:p>
          <a:p>
            <a:pPr marL="571500" indent="-571500">
              <a:buFont typeface="Wingdings" pitchFamily="2" charset="2"/>
              <a:buNone/>
            </a:pPr>
            <a:r>
              <a:rPr lang="en-US" sz="1400" dirty="0"/>
              <a:t>	</a:t>
            </a:r>
            <a:endParaRPr lang="en-US" sz="1400" dirty="0" smtClean="0"/>
          </a:p>
          <a:p>
            <a:pPr marL="571500" indent="-571500">
              <a:buFont typeface="Wingdings" pitchFamily="2" charset="2"/>
              <a:buNone/>
            </a:pP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Implications of this Nature</a:t>
            </a:r>
            <a:endParaRPr lang="en-US" dirty="0"/>
          </a:p>
        </p:txBody>
      </p:sp>
      <p:sp>
        <p:nvSpPr>
          <p:cNvPr id="26726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947863"/>
            <a:ext cx="8686800" cy="4910137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US" sz="3600" b="1" dirty="0" smtClean="0"/>
              <a:t>He experienced human </a:t>
            </a:r>
            <a:r>
              <a:rPr lang="en-US" sz="3600" b="1" u="sng" dirty="0" smtClean="0"/>
              <a:t>EMOTIONS</a:t>
            </a:r>
            <a:endParaRPr lang="en-US" sz="3600" b="1" u="sng" dirty="0"/>
          </a:p>
          <a:p>
            <a:pPr marL="571500" indent="-571500">
              <a:buFont typeface="Wingdings" pitchFamily="2" charset="2"/>
              <a:buNone/>
            </a:pPr>
            <a:r>
              <a:rPr lang="en-US" sz="1400" dirty="0"/>
              <a:t>	</a:t>
            </a:r>
            <a:endParaRPr lang="en-US" sz="1400" dirty="0" smtClean="0"/>
          </a:p>
          <a:p>
            <a:pPr marL="571500" indent="-571500">
              <a:buFont typeface="Wingdings" pitchFamily="2" charset="2"/>
              <a:buNone/>
            </a:pPr>
            <a:endParaRPr lang="en-US" sz="1400" dirty="0"/>
          </a:p>
          <a:p>
            <a:pPr marL="571500" indent="-571500">
              <a:buFont typeface="Wingdings" pitchFamily="2" charset="2"/>
              <a:buNone/>
            </a:pPr>
            <a:r>
              <a:rPr lang="en-US" sz="3000" i="1" dirty="0" smtClean="0"/>
              <a:t>	“Jesus </a:t>
            </a:r>
            <a:r>
              <a:rPr lang="en-US" sz="3000" i="1" u="sng" dirty="0" smtClean="0"/>
              <a:t>wept</a:t>
            </a:r>
            <a:r>
              <a:rPr lang="en-US" sz="3000" i="1" dirty="0" smtClean="0"/>
              <a:t>”  </a:t>
            </a:r>
            <a:r>
              <a:rPr lang="en-US" sz="3000" dirty="0" smtClean="0"/>
              <a:t>John 11:35</a:t>
            </a:r>
          </a:p>
          <a:p>
            <a:pPr marL="571500" indent="-571500">
              <a:buFont typeface="Wingdings" pitchFamily="2" charset="2"/>
              <a:buNone/>
            </a:pPr>
            <a:r>
              <a:rPr lang="en-US" sz="3000" i="1" dirty="0" smtClean="0"/>
              <a:t> </a:t>
            </a:r>
          </a:p>
          <a:p>
            <a:pPr marL="571500" indent="-571500">
              <a:buFont typeface="Wingdings" pitchFamily="2" charset="2"/>
              <a:buNone/>
            </a:pPr>
            <a:r>
              <a:rPr lang="en-US" sz="3000" i="1" dirty="0" smtClean="0"/>
              <a:t>	“In that hour Jesus </a:t>
            </a:r>
            <a:r>
              <a:rPr lang="en-US" sz="3000" i="1" u="sng" dirty="0" smtClean="0"/>
              <a:t>rejoiced</a:t>
            </a:r>
            <a:r>
              <a:rPr lang="en-US" sz="3000" i="1" dirty="0" smtClean="0"/>
              <a:t> in the Spirit…”  </a:t>
            </a:r>
            <a:r>
              <a:rPr lang="en-US" sz="3000" dirty="0" smtClean="0"/>
              <a:t>Luke 10:21</a:t>
            </a:r>
          </a:p>
          <a:p>
            <a:pPr marL="571500" indent="-571500">
              <a:buFont typeface="Wingdings" pitchFamily="2" charset="2"/>
              <a:buNone/>
            </a:pPr>
            <a:r>
              <a:rPr lang="en-US" sz="3000" i="1" dirty="0" smtClean="0"/>
              <a:t> </a:t>
            </a:r>
          </a:p>
          <a:p>
            <a:pPr marL="571500" indent="-571500">
              <a:buFont typeface="Wingdings" pitchFamily="2" charset="2"/>
              <a:buNone/>
            </a:pPr>
            <a:r>
              <a:rPr lang="en-US" sz="3000" i="1" dirty="0" smtClean="0"/>
              <a:t>	“When Jesus heard it, He </a:t>
            </a:r>
            <a:r>
              <a:rPr lang="en-US" sz="3000" i="1" u="sng" dirty="0" smtClean="0"/>
              <a:t>marveled</a:t>
            </a:r>
            <a:r>
              <a:rPr lang="en-US" sz="3000" i="1" dirty="0" smtClean="0"/>
              <a:t>…”  </a:t>
            </a:r>
            <a:r>
              <a:rPr lang="en-US" sz="3000" dirty="0" smtClean="0"/>
              <a:t>Matt. 8:10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Implications of this Nature</a:t>
            </a:r>
            <a:endParaRPr lang="en-US" dirty="0"/>
          </a:p>
        </p:txBody>
      </p:sp>
      <p:sp>
        <p:nvSpPr>
          <p:cNvPr id="26726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947863"/>
            <a:ext cx="8686800" cy="4910137"/>
          </a:xfrm>
        </p:spPr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en-US" sz="3600" b="1" dirty="0" smtClean="0"/>
              <a:t>He experienced human </a:t>
            </a:r>
            <a:r>
              <a:rPr lang="en-US" sz="3600" b="1" u="sng" dirty="0" smtClean="0"/>
              <a:t>EMOTIONS</a:t>
            </a:r>
            <a:endParaRPr lang="en-US" sz="3600" b="1" u="sng" dirty="0"/>
          </a:p>
          <a:p>
            <a:pPr marL="571500" indent="-571500">
              <a:buFont typeface="Wingdings" pitchFamily="2" charset="2"/>
              <a:buNone/>
            </a:pPr>
            <a:r>
              <a:rPr lang="en-US" sz="1400" dirty="0"/>
              <a:t>	</a:t>
            </a:r>
            <a:endParaRPr lang="en-US" sz="1400" dirty="0" smtClean="0"/>
          </a:p>
          <a:p>
            <a:pPr marL="571500" indent="-571500">
              <a:buFont typeface="Wingdings" pitchFamily="2" charset="2"/>
              <a:buNone/>
            </a:pPr>
            <a:endParaRPr lang="en-US" sz="1400" dirty="0"/>
          </a:p>
          <a:p>
            <a:pPr hangingPunct="0">
              <a:buNone/>
            </a:pPr>
            <a:r>
              <a:rPr lang="en-US" sz="3000" i="1" dirty="0" smtClean="0"/>
              <a:t>	“And when He had looked around at them with anger, being </a:t>
            </a:r>
            <a:r>
              <a:rPr lang="en-US" sz="3000" i="1" u="sng" dirty="0" smtClean="0"/>
              <a:t>grieved</a:t>
            </a:r>
            <a:r>
              <a:rPr lang="en-US" sz="3000" i="1" dirty="0" smtClean="0"/>
              <a:t> by the hardness of their hearts…”  Mark 3:5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Implications of this Nature</a:t>
            </a:r>
            <a:endParaRPr lang="en-US" dirty="0"/>
          </a:p>
        </p:txBody>
      </p:sp>
      <p:sp>
        <p:nvSpPr>
          <p:cNvPr id="26726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947863"/>
            <a:ext cx="8229600" cy="4910137"/>
          </a:xfrm>
        </p:spPr>
        <p:txBody>
          <a:bodyPr/>
          <a:lstStyle/>
          <a:p>
            <a:pPr marL="742950" indent="-742950">
              <a:buFont typeface="+mj-lt"/>
              <a:buAutoNum type="arabicPeriod" startAt="3"/>
            </a:pPr>
            <a:r>
              <a:rPr lang="en-US" sz="3600" b="1" dirty="0" smtClean="0"/>
              <a:t>He experienced human </a:t>
            </a:r>
            <a:r>
              <a:rPr lang="en-US" sz="3600" b="1" u="sng" dirty="0" smtClean="0"/>
              <a:t>NEEDS</a:t>
            </a:r>
            <a:endParaRPr lang="en-US" sz="3600" b="1" u="sng" dirty="0"/>
          </a:p>
          <a:p>
            <a:pPr marL="571500" indent="-571500">
              <a:buFont typeface="Wingdings" pitchFamily="2" charset="2"/>
              <a:buNone/>
            </a:pPr>
            <a:r>
              <a:rPr lang="en-US" sz="1400" dirty="0"/>
              <a:t>	</a:t>
            </a:r>
            <a:endParaRPr lang="en-US" sz="1400" dirty="0" smtClean="0"/>
          </a:p>
          <a:p>
            <a:pPr marL="571500" indent="-571500">
              <a:buFont typeface="Wingdings" pitchFamily="2" charset="2"/>
              <a:buNone/>
            </a:pPr>
            <a:endParaRPr lang="en-US" sz="1400" dirty="0"/>
          </a:p>
          <a:p>
            <a:pPr marL="571500" indent="-571500">
              <a:buFont typeface="Wingdings" pitchFamily="2" charset="2"/>
              <a:buNone/>
            </a:pPr>
            <a:r>
              <a:rPr lang="en-US" sz="3000" i="1" dirty="0" smtClean="0"/>
              <a:t>	“Jesus therefore, being wearied from His journey, sat thus by the well.”  John 4:6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 rot="20153611">
            <a:off x="343360" y="2179163"/>
            <a:ext cx="8178658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$500,000</a:t>
            </a:r>
            <a:endParaRPr lang="en-US" sz="14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752600"/>
            <a:ext cx="8991600" cy="4910138"/>
          </a:xfrm>
        </p:spPr>
        <p:txBody>
          <a:bodyPr/>
          <a:lstStyle/>
          <a:p>
            <a:pPr marL="571500" indent="-571500" algn="ctr">
              <a:buFont typeface="Wingdings" pitchFamily="2" charset="2"/>
              <a:buNone/>
            </a:pPr>
            <a:r>
              <a:rPr lang="en-US" sz="3600" b="1" i="1" dirty="0" smtClean="0">
                <a:solidFill>
                  <a:schemeClr val="tx2"/>
                </a:solidFill>
              </a:rPr>
              <a:t>Did He have two wills or one?</a:t>
            </a:r>
            <a:endParaRPr lang="en-US" sz="3600" b="1" i="1" dirty="0">
              <a:solidFill>
                <a:schemeClr val="tx2"/>
              </a:solidFill>
            </a:endParaRPr>
          </a:p>
          <a:p>
            <a:pPr marL="571500" indent="-571500" algn="ctr">
              <a:buFont typeface="Wingdings" pitchFamily="2" charset="2"/>
              <a:buNone/>
            </a:pPr>
            <a:endParaRPr lang="en-US" sz="3200" b="1" dirty="0">
              <a:solidFill>
                <a:schemeClr val="tx2"/>
              </a:solidFill>
            </a:endParaRPr>
          </a:p>
          <a:p>
            <a:pPr marL="571500" indent="-571500">
              <a:buFont typeface="Wingdings" pitchFamily="2" charset="2"/>
              <a:buNone/>
            </a:pPr>
            <a:r>
              <a:rPr lang="en-US" sz="2800" i="1" dirty="0" smtClean="0"/>
              <a:t>	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752600"/>
            <a:ext cx="8763000" cy="4910138"/>
          </a:xfrm>
        </p:spPr>
        <p:txBody>
          <a:bodyPr/>
          <a:lstStyle/>
          <a:p>
            <a:pPr marL="571500" indent="-571500" algn="ctr">
              <a:buFont typeface="Wingdings" pitchFamily="2" charset="2"/>
              <a:buNone/>
            </a:pPr>
            <a:r>
              <a:rPr lang="en-US" sz="3600" b="1" i="1" dirty="0" smtClean="0">
                <a:solidFill>
                  <a:schemeClr val="tx2"/>
                </a:solidFill>
              </a:rPr>
              <a:t>Did He have two wills or one?</a:t>
            </a:r>
            <a:endParaRPr lang="en-US" sz="3600" b="1" i="1" dirty="0">
              <a:solidFill>
                <a:schemeClr val="tx2"/>
              </a:solidFill>
            </a:endParaRPr>
          </a:p>
          <a:p>
            <a:pPr marL="571500" indent="-571500" algn="ctr">
              <a:buFont typeface="Wingdings" pitchFamily="2" charset="2"/>
              <a:buNone/>
            </a:pPr>
            <a:endParaRPr lang="en-US" sz="32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752600"/>
            <a:ext cx="8763000" cy="4910138"/>
          </a:xfrm>
        </p:spPr>
        <p:txBody>
          <a:bodyPr/>
          <a:lstStyle/>
          <a:p>
            <a:pPr marL="571500" indent="-571500" algn="ctr">
              <a:buFont typeface="Wingdings" pitchFamily="2" charset="2"/>
              <a:buNone/>
            </a:pPr>
            <a:r>
              <a:rPr lang="en-US" sz="3600" b="1" i="1" dirty="0" smtClean="0">
                <a:solidFill>
                  <a:schemeClr val="tx2"/>
                </a:solidFill>
              </a:rPr>
              <a:t>Did He have two wills or one?</a:t>
            </a:r>
            <a:endParaRPr lang="en-US" sz="3600" b="1" i="1" dirty="0">
              <a:solidFill>
                <a:schemeClr val="tx2"/>
              </a:solidFill>
            </a:endParaRPr>
          </a:p>
          <a:p>
            <a:pPr marL="571500" indent="-571500" algn="ctr">
              <a:buFont typeface="Wingdings" pitchFamily="2" charset="2"/>
              <a:buNone/>
            </a:pPr>
            <a:endParaRPr lang="en-US" sz="3200" b="1" dirty="0" smtClean="0">
              <a:solidFill>
                <a:schemeClr val="tx2"/>
              </a:solidFill>
            </a:endParaRPr>
          </a:p>
          <a:p>
            <a:pPr marL="571500" indent="-571500" algn="ctr">
              <a:buFont typeface="Wingdings" pitchFamily="2" charset="2"/>
              <a:buNone/>
            </a:pPr>
            <a:r>
              <a:rPr lang="en-US" sz="4000" b="1" dirty="0" smtClean="0"/>
              <a:t>One Nature = One Will</a:t>
            </a:r>
          </a:p>
          <a:p>
            <a:pPr marL="571500" indent="-571500">
              <a:buFont typeface="Wingdings" pitchFamily="2" charset="2"/>
              <a:buNone/>
            </a:pPr>
            <a:r>
              <a:rPr lang="en-US" sz="2800" i="1" dirty="0" smtClean="0"/>
              <a:t>	</a:t>
            </a:r>
          </a:p>
          <a:p>
            <a:pPr marL="571500" indent="-571500">
              <a:buFont typeface="Wingdings" pitchFamily="2" charset="2"/>
              <a:buNone/>
            </a:pPr>
            <a:r>
              <a:rPr lang="en-US" sz="2800" i="1" dirty="0" smtClean="0"/>
              <a:t>	“For I have come down from heaven, not to do My own will, but the will of Him who sent Me.”  </a:t>
            </a:r>
            <a:r>
              <a:rPr lang="en-US" sz="2800" dirty="0" smtClean="0"/>
              <a:t>John 6:38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752600"/>
            <a:ext cx="8763000" cy="4910138"/>
          </a:xfrm>
        </p:spPr>
        <p:txBody>
          <a:bodyPr/>
          <a:lstStyle/>
          <a:p>
            <a:pPr marL="571500" indent="-571500" algn="ctr">
              <a:buFont typeface="Wingdings" pitchFamily="2" charset="2"/>
              <a:buNone/>
            </a:pPr>
            <a:r>
              <a:rPr lang="en-US" sz="3600" b="1" i="1" dirty="0" smtClean="0">
                <a:solidFill>
                  <a:schemeClr val="tx2"/>
                </a:solidFill>
              </a:rPr>
              <a:t>Did He have two wills or one?</a:t>
            </a:r>
            <a:endParaRPr lang="en-US" sz="3600" b="1" i="1" dirty="0">
              <a:solidFill>
                <a:schemeClr val="tx2"/>
              </a:solidFill>
            </a:endParaRPr>
          </a:p>
          <a:p>
            <a:pPr marL="571500" indent="-571500" algn="ctr">
              <a:buFont typeface="Wingdings" pitchFamily="2" charset="2"/>
              <a:buNone/>
            </a:pPr>
            <a:endParaRPr lang="en-US" sz="3200" b="1" dirty="0" smtClean="0">
              <a:solidFill>
                <a:schemeClr val="tx2"/>
              </a:solidFill>
            </a:endParaRPr>
          </a:p>
          <a:p>
            <a:pPr marL="571500" indent="-571500" algn="ctr">
              <a:buFont typeface="Wingdings" pitchFamily="2" charset="2"/>
              <a:buNone/>
            </a:pPr>
            <a:r>
              <a:rPr lang="en-US" sz="4000" b="1" dirty="0" smtClean="0"/>
              <a:t>One Nature = One Will</a:t>
            </a:r>
          </a:p>
          <a:p>
            <a:pPr marL="571500" indent="-571500">
              <a:buFont typeface="Wingdings" pitchFamily="2" charset="2"/>
              <a:buNone/>
            </a:pPr>
            <a:r>
              <a:rPr lang="en-US" sz="2800" i="1" dirty="0" smtClean="0"/>
              <a:t>	 </a:t>
            </a:r>
          </a:p>
          <a:p>
            <a:pPr marL="571500" indent="-571500">
              <a:buFont typeface="Wingdings" pitchFamily="2" charset="2"/>
              <a:buNone/>
            </a:pPr>
            <a:r>
              <a:rPr lang="en-US" sz="2800" i="1" dirty="0" smtClean="0"/>
              <a:t>	“But we have the mind of Christ</a:t>
            </a:r>
            <a:r>
              <a:rPr lang="en-US" sz="2800" dirty="0" smtClean="0"/>
              <a:t>.”  1 Corinthians 2:16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752600"/>
            <a:ext cx="8763000" cy="4910138"/>
          </a:xfrm>
        </p:spPr>
        <p:txBody>
          <a:bodyPr/>
          <a:lstStyle/>
          <a:p>
            <a:pPr marL="571500" indent="-571500" algn="ctr">
              <a:buFont typeface="Wingdings" pitchFamily="2" charset="2"/>
              <a:buNone/>
            </a:pPr>
            <a:r>
              <a:rPr lang="en-US" sz="3600" b="1" dirty="0" smtClean="0"/>
              <a:t>Not </a:t>
            </a:r>
            <a:r>
              <a:rPr lang="en-US" sz="3600" b="1" dirty="0" err="1" smtClean="0"/>
              <a:t>monophysites</a:t>
            </a:r>
            <a:r>
              <a:rPr lang="en-US" sz="3600" b="1" dirty="0" smtClean="0"/>
              <a:t>, but </a:t>
            </a:r>
            <a:r>
              <a:rPr lang="en-US" sz="3600" b="1" dirty="0" err="1" smtClean="0"/>
              <a:t>miaphysites</a:t>
            </a:r>
            <a:endParaRPr lang="en-US" sz="3600" b="1" dirty="0"/>
          </a:p>
        </p:txBody>
      </p:sp>
      <p:pic>
        <p:nvPicPr>
          <p:cNvPr id="97284" name="Picture 4" descr="http://informazone.co.cc/wp-content/uploads/smart-bab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2895600"/>
            <a:ext cx="4435924" cy="3800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dirty="0" smtClean="0"/>
              <a:t>Why is this Important?</a:t>
            </a:r>
            <a:endParaRPr 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871662"/>
            <a:ext cx="8763000" cy="4910138"/>
          </a:xfrm>
        </p:spPr>
        <p:txBody>
          <a:bodyPr/>
          <a:lstStyle/>
          <a:p>
            <a:pPr marL="571500" indent="-571500">
              <a:buFont typeface="Wingdings" pitchFamily="2" charset="2"/>
              <a:buAutoNum type="arabicPeriod"/>
            </a:pP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dirty="0" smtClean="0"/>
              <a:t>Why is this Important?</a:t>
            </a:r>
            <a:endParaRPr 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871662"/>
            <a:ext cx="8763000" cy="4910138"/>
          </a:xfrm>
        </p:spPr>
        <p:txBody>
          <a:bodyPr/>
          <a:lstStyle/>
          <a:p>
            <a:pPr marL="571500" indent="-571500">
              <a:buFont typeface="Wingdings" pitchFamily="2" charset="2"/>
              <a:buAutoNum type="arabicPeriod"/>
            </a:pPr>
            <a:r>
              <a:rPr lang="en-US" sz="3200" b="1" dirty="0" smtClean="0"/>
              <a:t>My </a:t>
            </a:r>
            <a:r>
              <a:rPr lang="en-US" sz="3200" b="1" u="sng" dirty="0" smtClean="0"/>
              <a:t>SALVATION</a:t>
            </a:r>
            <a:r>
              <a:rPr lang="en-US" sz="3200" b="1" dirty="0" smtClean="0"/>
              <a:t> depends on it.</a:t>
            </a:r>
          </a:p>
          <a:p>
            <a:pPr marL="571500" indent="-571500">
              <a:buFont typeface="Wingdings" pitchFamily="2" charset="2"/>
              <a:buAutoNum type="arabicPeriod"/>
            </a:pPr>
            <a:endParaRPr lang="en-US" sz="3200" b="1" dirty="0" smtClean="0"/>
          </a:p>
          <a:p>
            <a:pPr marL="571500" indent="-571500">
              <a:buFont typeface="Wingdings" pitchFamily="2" charset="2"/>
              <a:buAutoNum type="arabicPeriod"/>
            </a:pP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dirty="0" smtClean="0"/>
              <a:t>Why is this Important?</a:t>
            </a:r>
            <a:endParaRPr 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871662"/>
            <a:ext cx="8763000" cy="4910138"/>
          </a:xfrm>
        </p:spPr>
        <p:txBody>
          <a:bodyPr>
            <a:normAutofit lnSpcReduction="10000"/>
          </a:bodyPr>
          <a:lstStyle/>
          <a:p>
            <a:pPr marL="571500" indent="-571500">
              <a:buFont typeface="+mj-lt"/>
              <a:buAutoNum type="arabicPeriod" startAt="2"/>
            </a:pPr>
            <a:r>
              <a:rPr lang="en-US" sz="3200" b="1" dirty="0" smtClean="0"/>
              <a:t>It revealed </a:t>
            </a:r>
            <a:r>
              <a:rPr lang="en-US" sz="3200" b="1" u="sng" dirty="0" smtClean="0"/>
              <a:t>GOD</a:t>
            </a:r>
            <a:r>
              <a:rPr lang="en-US" sz="3200" b="1" dirty="0" smtClean="0"/>
              <a:t> to man.</a:t>
            </a:r>
          </a:p>
          <a:p>
            <a:pPr marL="571500" indent="-571500">
              <a:buNone/>
            </a:pPr>
            <a:endParaRPr lang="en-US" sz="3200" b="1" i="1" dirty="0" smtClean="0"/>
          </a:p>
          <a:p>
            <a:pPr marL="571500" indent="-571500">
              <a:buNone/>
            </a:pPr>
            <a:r>
              <a:rPr lang="en-US" sz="3200" i="1" dirty="0" smtClean="0"/>
              <a:t>	“No one has seen God at any time. The only begotten Son, who is in the bosom of the Father, He has declared Him.”  </a:t>
            </a:r>
            <a:r>
              <a:rPr lang="en-US" sz="3200" dirty="0" smtClean="0"/>
              <a:t>John 1:18</a:t>
            </a:r>
          </a:p>
          <a:p>
            <a:pPr marL="571500" indent="-571500">
              <a:buNone/>
            </a:pPr>
            <a:r>
              <a:rPr lang="en-US" sz="3200" dirty="0" smtClean="0"/>
              <a:t> </a:t>
            </a:r>
          </a:p>
          <a:p>
            <a:pPr marL="571500" indent="-571500">
              <a:buNone/>
            </a:pPr>
            <a:r>
              <a:rPr lang="en-US" sz="3200" dirty="0" smtClean="0"/>
              <a:t>	</a:t>
            </a:r>
            <a:r>
              <a:rPr lang="en-US" sz="3200" i="1" dirty="0" smtClean="0"/>
              <a:t>“He is the image of the invisible God”  </a:t>
            </a:r>
            <a:r>
              <a:rPr lang="en-US" sz="3200" dirty="0" smtClean="0"/>
              <a:t>Colossians 1:15</a:t>
            </a:r>
          </a:p>
          <a:p>
            <a:pPr marL="571500" indent="-571500">
              <a:buNone/>
            </a:pPr>
            <a:r>
              <a:rPr lang="en-US" sz="3200" dirty="0" smtClean="0"/>
              <a:t> </a:t>
            </a:r>
          </a:p>
          <a:p>
            <a:pPr marL="571500" indent="-571500">
              <a:buNone/>
            </a:pPr>
            <a:endParaRPr lang="en-US" sz="3200" dirty="0" smtClean="0"/>
          </a:p>
          <a:p>
            <a:pPr marL="571500" indent="-571500">
              <a:buFont typeface="Wingdings" pitchFamily="2" charset="2"/>
              <a:buAutoNum type="arabicPeriod"/>
            </a:pP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dirty="0" smtClean="0"/>
              <a:t>Why is this Important?</a:t>
            </a:r>
            <a:endParaRPr 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871662"/>
            <a:ext cx="8763000" cy="4910138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arabicPeriod" startAt="3"/>
            </a:pPr>
            <a:r>
              <a:rPr lang="en-US" sz="3200" b="1" dirty="0" smtClean="0"/>
              <a:t>It revealed </a:t>
            </a:r>
            <a:r>
              <a:rPr lang="en-US" sz="3200" b="1" u="sng" dirty="0" smtClean="0"/>
              <a:t>MAN</a:t>
            </a:r>
            <a:r>
              <a:rPr lang="en-US" sz="3200" b="1" dirty="0" smtClean="0"/>
              <a:t> to man.</a:t>
            </a:r>
          </a:p>
          <a:p>
            <a:pPr marL="571500" indent="-571500">
              <a:buNone/>
            </a:pPr>
            <a:endParaRPr lang="en-US" sz="3200" b="1" i="1" dirty="0" smtClean="0"/>
          </a:p>
          <a:p>
            <a:pPr marL="571500" indent="-571500">
              <a:buNone/>
            </a:pPr>
            <a:r>
              <a:rPr lang="en-US" sz="3200" i="1" dirty="0" smtClean="0"/>
              <a:t>	“I have come that they may have life, and that they may have it more abundantly.”  </a:t>
            </a:r>
            <a:r>
              <a:rPr lang="en-US" sz="3200" dirty="0" smtClean="0"/>
              <a:t>John 10:10</a:t>
            </a:r>
          </a:p>
          <a:p>
            <a:pPr marL="571500" indent="-571500">
              <a:buNone/>
            </a:pP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3" name="Rectangle 3"/>
          <p:cNvSpPr>
            <a:spLocks noGrp="1" noChangeArrowheads="1"/>
          </p:cNvSpPr>
          <p:nvPr>
            <p:ph idx="1"/>
          </p:nvPr>
        </p:nvSpPr>
        <p:spPr>
          <a:xfrm>
            <a:off x="4724400" y="914400"/>
            <a:ext cx="4114800" cy="5410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smtClean="0">
                <a:solidFill>
                  <a:schemeClr val="tx2"/>
                </a:solidFill>
              </a:rPr>
              <a:t>	The Solution to the Divine Dilemma</a:t>
            </a:r>
          </a:p>
          <a:p>
            <a:pPr algn="ctr">
              <a:buNone/>
            </a:pPr>
            <a:endParaRPr lang="en-US" sz="4000" b="1" i="1" dirty="0" smtClean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en-US" sz="3200" b="1" i="1" dirty="0" smtClean="0"/>
              <a:t>	“God became man so man could become God.”  </a:t>
            </a:r>
          </a:p>
          <a:p>
            <a:pPr algn="ctr">
              <a:buNone/>
            </a:pPr>
            <a:r>
              <a:rPr lang="en-US" sz="3200" i="1" dirty="0" smtClean="0"/>
              <a:t>St. Athanasius</a:t>
            </a:r>
            <a:endParaRPr lang="en-US" sz="3200" i="1" dirty="0"/>
          </a:p>
        </p:txBody>
      </p:sp>
      <p:pic>
        <p:nvPicPr>
          <p:cNvPr id="40962" name="Picture 2" descr="http://heavenlyart.net/Icons/divine_mercy_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33400"/>
            <a:ext cx="4191000" cy="6019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19600" y="838200"/>
            <a:ext cx="4495800" cy="3810000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God?  </a:t>
            </a:r>
            <a:br>
              <a:rPr lang="en-US" sz="6000" dirty="0" smtClean="0"/>
            </a:br>
            <a:r>
              <a:rPr lang="en-US" sz="6000" dirty="0" smtClean="0"/>
              <a:t>Or Man?  </a:t>
            </a:r>
            <a:br>
              <a:rPr lang="en-US" sz="6000" dirty="0" smtClean="0"/>
            </a:br>
            <a:r>
              <a:rPr lang="en-US" sz="6000" dirty="0" smtClean="0"/>
              <a:t>Or All of the Above?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800600"/>
            <a:ext cx="7854696" cy="1752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Back to Basics – Part 4</a:t>
            </a:r>
          </a:p>
          <a:p>
            <a:r>
              <a:rPr lang="en-US" sz="2800" dirty="0" smtClean="0"/>
              <a:t>September 5, 2010</a:t>
            </a:r>
          </a:p>
        </p:txBody>
      </p:sp>
      <p:pic>
        <p:nvPicPr>
          <p:cNvPr id="1026" name="Picture 2" descr="jesus-water-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120775"/>
            <a:ext cx="4297627" cy="535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 rot="20153611">
            <a:off x="343360" y="2179163"/>
            <a:ext cx="8178658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$500,000</a:t>
            </a:r>
            <a:endParaRPr lang="en-US" sz="14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19600" y="838200"/>
            <a:ext cx="4495800" cy="3810000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God?  </a:t>
            </a:r>
            <a:br>
              <a:rPr lang="en-US" sz="6000" dirty="0" smtClean="0"/>
            </a:br>
            <a:r>
              <a:rPr lang="en-US" sz="6000" dirty="0" smtClean="0"/>
              <a:t>Or Man?  </a:t>
            </a:r>
            <a:br>
              <a:rPr lang="en-US" sz="6000" dirty="0" smtClean="0"/>
            </a:br>
            <a:r>
              <a:rPr lang="en-US" sz="6000" dirty="0" smtClean="0"/>
              <a:t>Or All of the Above?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800600"/>
            <a:ext cx="7854696" cy="1752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Back to Basics – Part 4</a:t>
            </a:r>
          </a:p>
          <a:p>
            <a:r>
              <a:rPr lang="en-US" sz="2800" dirty="0" smtClean="0"/>
              <a:t>September 5, 2010</a:t>
            </a:r>
          </a:p>
        </p:txBody>
      </p:sp>
      <p:pic>
        <p:nvPicPr>
          <p:cNvPr id="1026" name="Picture 2" descr="jesus-water-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120775"/>
            <a:ext cx="4297627" cy="535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 rot="20153611">
            <a:off x="343360" y="2179163"/>
            <a:ext cx="8178658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$500,000</a:t>
            </a:r>
            <a:endParaRPr lang="en-US" sz="14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19600" y="838200"/>
            <a:ext cx="4495800" cy="3810000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God?  </a:t>
            </a:r>
            <a:br>
              <a:rPr lang="en-US" sz="6000" dirty="0" smtClean="0"/>
            </a:br>
            <a:r>
              <a:rPr lang="en-US" sz="6000" dirty="0" smtClean="0"/>
              <a:t>Or Man?  </a:t>
            </a:r>
            <a:br>
              <a:rPr lang="en-US" sz="6000" dirty="0" smtClean="0"/>
            </a:br>
            <a:r>
              <a:rPr lang="en-US" sz="6000" dirty="0" smtClean="0"/>
              <a:t>Or All of the Above?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800600"/>
            <a:ext cx="7854696" cy="1752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Back to Basics – Part 4</a:t>
            </a:r>
          </a:p>
          <a:p>
            <a:r>
              <a:rPr lang="en-US" sz="2800" dirty="0" smtClean="0"/>
              <a:t>September 5, 2010</a:t>
            </a:r>
          </a:p>
        </p:txBody>
      </p:sp>
      <p:pic>
        <p:nvPicPr>
          <p:cNvPr id="1026" name="Picture 2" descr="jesus-water-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120775"/>
            <a:ext cx="4297627" cy="535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idx="1"/>
          </p:nvPr>
        </p:nvSpPr>
        <p:spPr>
          <a:xfrm>
            <a:off x="3581400" y="990600"/>
            <a:ext cx="5334000" cy="54102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36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“His Divinity parted not from His humanity for a single moment nor a twinkling of an eye…”  </a:t>
            </a:r>
          </a:p>
          <a:p>
            <a:pPr algn="ctr">
              <a:buFont typeface="Wingdings" pitchFamily="2" charset="2"/>
              <a:buNone/>
            </a:pPr>
            <a:endParaRPr lang="en-US" sz="44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 typeface="Wingdings" pitchFamily="2" charset="2"/>
              <a:buNone/>
            </a:pPr>
            <a:endParaRPr lang="en-US" sz="4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idx="1"/>
          </p:nvPr>
        </p:nvSpPr>
        <p:spPr>
          <a:xfrm>
            <a:off x="3581400" y="990600"/>
            <a:ext cx="5334000" cy="54102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36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“His Divinity parted not from His humanity for a single moment nor a twinkling of an eye…”  </a:t>
            </a:r>
          </a:p>
          <a:p>
            <a:pPr algn="ctr">
              <a:buFont typeface="Wingdings" pitchFamily="2" charset="2"/>
              <a:buNone/>
            </a:pPr>
            <a:endParaRPr lang="en-US" sz="44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 typeface="Wingdings" pitchFamily="2" charset="2"/>
              <a:buNone/>
            </a:pPr>
            <a:r>
              <a:rPr lang="en-US" sz="4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HYPOSTATIC UNION</a:t>
            </a:r>
          </a:p>
          <a:p>
            <a:pPr algn="ctr">
              <a:buFont typeface="Wingdings" pitchFamily="2" charset="2"/>
              <a:buNone/>
            </a:pPr>
            <a:endParaRPr lang="en-US" sz="4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81922" name="Picture 2" descr="http://www.stanthonycocpa.org/images/Annunciation_Icon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038877"/>
            <a:ext cx="3276600" cy="56667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1055</TotalTime>
  <Words>309</Words>
  <Application>Microsoft Office PowerPoint</Application>
  <PresentationFormat>On-screen Show (4:3)</PresentationFormat>
  <Paragraphs>117</Paragraphs>
  <Slides>29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Flow</vt:lpstr>
      <vt:lpstr>God?   Or Man?   Or All of the Above?</vt:lpstr>
      <vt:lpstr>Slide 2</vt:lpstr>
      <vt:lpstr>God?   Or Man?   Or All of the Above?</vt:lpstr>
      <vt:lpstr>Slide 4</vt:lpstr>
      <vt:lpstr>God?   Or Man?   Or All of the Above?</vt:lpstr>
      <vt:lpstr>Slide 6</vt:lpstr>
      <vt:lpstr>God?   Or Man?   Or All of the Above?</vt:lpstr>
      <vt:lpstr>Slide 8</vt:lpstr>
      <vt:lpstr>Slide 9</vt:lpstr>
      <vt:lpstr>Slide 10</vt:lpstr>
      <vt:lpstr>Slide 11</vt:lpstr>
      <vt:lpstr>Slide 12</vt:lpstr>
      <vt:lpstr>Slide 13</vt:lpstr>
      <vt:lpstr>Implications of this Nature</vt:lpstr>
      <vt:lpstr>Implications of this Nature</vt:lpstr>
      <vt:lpstr>Implications of this Nature</vt:lpstr>
      <vt:lpstr>Implications of this Nature</vt:lpstr>
      <vt:lpstr>Implications of this Nature</vt:lpstr>
      <vt:lpstr>Implications of this Nature</vt:lpstr>
      <vt:lpstr>Slide 20</vt:lpstr>
      <vt:lpstr>Slide 21</vt:lpstr>
      <vt:lpstr>Slide 22</vt:lpstr>
      <vt:lpstr>Slide 23</vt:lpstr>
      <vt:lpstr>Slide 24</vt:lpstr>
      <vt:lpstr>Why is this Important?</vt:lpstr>
      <vt:lpstr>Why is this Important?</vt:lpstr>
      <vt:lpstr>Why is this Important?</vt:lpstr>
      <vt:lpstr>Why is this Important?</vt:lpstr>
      <vt:lpstr>Slide 29</vt:lpstr>
    </vt:vector>
  </TitlesOfParts>
  <Company>LFCS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LFCS</dc:creator>
  <cp:lastModifiedBy>franthony</cp:lastModifiedBy>
  <cp:revision>41</cp:revision>
  <dcterms:created xsi:type="dcterms:W3CDTF">2007-01-13T23:21:56Z</dcterms:created>
  <dcterms:modified xsi:type="dcterms:W3CDTF">2010-09-05T11:52:54Z</dcterms:modified>
</cp:coreProperties>
</file>