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08" r:id="rId2"/>
    <p:sldId id="256" r:id="rId3"/>
    <p:sldId id="287" r:id="rId4"/>
    <p:sldId id="273" r:id="rId5"/>
    <p:sldId id="275" r:id="rId6"/>
    <p:sldId id="316" r:id="rId7"/>
    <p:sldId id="288" r:id="rId8"/>
    <p:sldId id="309" r:id="rId9"/>
    <p:sldId id="278" r:id="rId10"/>
    <p:sldId id="310" r:id="rId11"/>
    <p:sldId id="283" r:id="rId12"/>
    <p:sldId id="311" r:id="rId13"/>
    <p:sldId id="317" r:id="rId14"/>
    <p:sldId id="306" r:id="rId15"/>
    <p:sldId id="318" r:id="rId16"/>
    <p:sldId id="319" r:id="rId17"/>
    <p:sldId id="320" r:id="rId18"/>
    <p:sldId id="322" r:id="rId19"/>
    <p:sldId id="321" r:id="rId20"/>
    <p:sldId id="313" r:id="rId21"/>
    <p:sldId id="31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52"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58E72-00B2-44D3-9B4D-D5817FAE3B8B}" type="datetimeFigureOut">
              <a:rPr lang="en-US" smtClean="0"/>
              <a:t>8/18/2012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2C29E-C97A-4D82-AB88-920FAC4CAA2C}" type="slidenum">
              <a:rPr lang="en-US" smtClean="0"/>
              <a:t>‹#›</a:t>
            </a:fld>
            <a:endParaRPr lang="en-US"/>
          </a:p>
        </p:txBody>
      </p:sp>
    </p:spTree>
    <p:extLst>
      <p:ext uri="{BB962C8B-B14F-4D97-AF65-F5344CB8AC3E}">
        <p14:creationId xmlns:p14="http://schemas.microsoft.com/office/powerpoint/2010/main" val="258991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64427-D3FE-4133-8779-A994CC8B0AB4}"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F32A47-B41F-49AB-8395-D141F1686D27}" type="datetimeFigureOut">
              <a:rPr lang="en-US" smtClean="0"/>
              <a:t>8/18/2012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2A47-B41F-49AB-8395-D141F1686D27}" type="datetimeFigureOut">
              <a:rPr lang="en-US" smtClean="0"/>
              <a:t>8/18/2012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2A47-B41F-49AB-8395-D141F1686D27}" type="datetimeFigureOut">
              <a:rPr lang="en-US" smtClean="0"/>
              <a:t>8/18/2012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2A47-B41F-49AB-8395-D141F1686D27}" type="datetimeFigureOut">
              <a:rPr lang="en-US" smtClean="0"/>
              <a:t>8/18/2012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32A47-B41F-49AB-8395-D141F1686D27}" type="datetimeFigureOut">
              <a:rPr lang="en-US" smtClean="0"/>
              <a:t>8/18/2012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32A47-B41F-49AB-8395-D141F1686D27}" type="datetimeFigureOut">
              <a:rPr lang="en-US" smtClean="0"/>
              <a:t>8/18/2012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32A47-B41F-49AB-8395-D141F1686D27}" type="datetimeFigureOut">
              <a:rPr lang="en-US" smtClean="0"/>
              <a:t>8/18/2012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32A47-B41F-49AB-8395-D141F1686D27}" type="datetimeFigureOut">
              <a:rPr lang="en-US" smtClean="0"/>
              <a:t>8/18/2012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32A47-B41F-49AB-8395-D141F1686D27}" type="datetimeFigureOut">
              <a:rPr lang="en-US" smtClean="0"/>
              <a:t>8/18/2012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1BA3C-87A6-4246-8775-1719260E97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32A47-B41F-49AB-8395-D141F1686D27}" type="datetimeFigureOut">
              <a:rPr lang="en-US" smtClean="0"/>
              <a:t>8/18/2012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BA3C-87A6-4246-8775-1719260E97A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F32A47-B41F-49AB-8395-D141F1686D27}" type="datetimeFigureOut">
              <a:rPr lang="en-US" smtClean="0"/>
              <a:t>8/18/2012</a:t>
            </a:fld>
            <a:endParaRPr lang="en-US"/>
          </a:p>
        </p:txBody>
      </p:sp>
      <p:sp>
        <p:nvSpPr>
          <p:cNvPr id="9" name="Slide Number Placeholder 8"/>
          <p:cNvSpPr>
            <a:spLocks noGrp="1"/>
          </p:cNvSpPr>
          <p:nvPr>
            <p:ph type="sldNum" sz="quarter" idx="11"/>
          </p:nvPr>
        </p:nvSpPr>
        <p:spPr/>
        <p:txBody>
          <a:bodyPr/>
          <a:lstStyle/>
          <a:p>
            <a:fld id="{4D81BA3C-87A6-4246-8775-1719260E97A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D81BA3C-87A6-4246-8775-1719260E97A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AF32A47-B41F-49AB-8395-D141F1686D27}" type="datetimeFigureOut">
              <a:rPr lang="en-US" smtClean="0"/>
              <a:t>8/18/2012</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4343400"/>
            <a:ext cx="8839200" cy="1323439"/>
          </a:xfrm>
          <a:prstGeom prst="rect">
            <a:avLst/>
          </a:prstGeom>
          <a:noFill/>
        </p:spPr>
        <p:txBody>
          <a:bodyPr wrap="square" rtlCol="0">
            <a:spAutoFit/>
          </a:bodyPr>
          <a:lstStyle/>
          <a:p>
            <a:pPr marL="571500" indent="-571500">
              <a:buFont typeface="Arial" pitchFamily="34" charset="0"/>
              <a:buChar char="•"/>
            </a:pPr>
            <a:r>
              <a:rPr lang="en-US" sz="4000" dirty="0" smtClean="0"/>
              <a:t>Find wireless network: </a:t>
            </a:r>
            <a:r>
              <a:rPr lang="en-US" sz="4000" b="1" dirty="0" smtClean="0"/>
              <a:t>STSA Church</a:t>
            </a:r>
          </a:p>
          <a:p>
            <a:pPr marL="571500" indent="-571500">
              <a:buFont typeface="Arial" pitchFamily="34" charset="0"/>
              <a:buChar char="•"/>
            </a:pPr>
            <a:r>
              <a:rPr lang="en-US" sz="4000" dirty="0" smtClean="0"/>
              <a:t>Go </a:t>
            </a:r>
            <a:r>
              <a:rPr lang="en-US" sz="4000" dirty="0" smtClean="0"/>
              <a:t>to </a:t>
            </a:r>
            <a:r>
              <a:rPr lang="en-US" sz="4000" b="1" dirty="0" smtClean="0"/>
              <a:t>TheWellAtSTSA.com</a:t>
            </a:r>
          </a:p>
        </p:txBody>
      </p:sp>
      <p:sp>
        <p:nvSpPr>
          <p:cNvPr id="9" name="TextBox 8"/>
          <p:cNvSpPr txBox="1"/>
          <p:nvPr/>
        </p:nvSpPr>
        <p:spPr>
          <a:xfrm>
            <a:off x="4724400" y="228600"/>
            <a:ext cx="4076700" cy="1569660"/>
          </a:xfrm>
          <a:prstGeom prst="rect">
            <a:avLst/>
          </a:prstGeom>
          <a:noFill/>
        </p:spPr>
        <p:txBody>
          <a:bodyPr wrap="square" rtlCol="0">
            <a:spAutoFit/>
          </a:bodyPr>
          <a:lstStyle/>
          <a:p>
            <a:pPr algn="ctr"/>
            <a:r>
              <a:rPr lang="en-US" sz="4800" b="1" dirty="0" smtClean="0">
                <a:latin typeface="Biondi" pitchFamily="2" charset="0"/>
              </a:rPr>
              <a:t>Get today’s handout on your </a:t>
            </a:r>
            <a:r>
              <a:rPr lang="en-US" sz="4800" b="1" dirty="0" err="1" smtClean="0">
                <a:latin typeface="Biondi" pitchFamily="2" charset="0"/>
              </a:rPr>
              <a:t>iPad</a:t>
            </a:r>
            <a:endParaRPr lang="en-US" sz="4800" b="1" dirty="0">
              <a:latin typeface="Biondi" pitchFamily="2" charset="0"/>
            </a:endParaRPr>
          </a:p>
        </p:txBody>
      </p:sp>
      <p:pic>
        <p:nvPicPr>
          <p:cNvPr id="1028" name="Picture 4" descr="http://www.dormslate.com/wp-content/uploads/2012/01/byz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432298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2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smtClean="0">
                <a:solidFill>
                  <a:schemeClr val="accent1"/>
                </a:solidFill>
              </a:rPr>
              <a:t>Revealing is the beginning of healing</a:t>
            </a:r>
            <a:endParaRPr lang="en-US" sz="36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a:pP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3" name="Picture 2" descr="http://t0.gstatic.com/images?q=tbn:ANd9GcTaSFAHV64kxXvFgqSCD9evp9LNFnJ1D46BxpCOCCNW9kM-FIEsefc5ZhxRs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675" y="1752600"/>
            <a:ext cx="5840370" cy="387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05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accent1"/>
                </a:solidFill>
              </a:rPr>
              <a:t>James 4:6</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114300" indent="0">
              <a:buNone/>
            </a:pPr>
            <a:r>
              <a:rPr lang="en-US" sz="3600" i="1" dirty="0" smtClean="0">
                <a:solidFill>
                  <a:schemeClr val="tx2"/>
                </a:solidFill>
              </a:rPr>
              <a:t>“</a:t>
            </a:r>
            <a:r>
              <a:rPr lang="en-US" sz="3600" i="1" dirty="0">
                <a:solidFill>
                  <a:schemeClr val="tx2"/>
                </a:solidFill>
              </a:rPr>
              <a:t>God resists the proud, but gives grace to the humble</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5122" name="Picture 2" descr="http://lovemorningsunshine.files.wordpress.com/2011/07/jesus_carries_me.jpg?w=6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439837"/>
            <a:ext cx="2667000" cy="434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53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1"/>
                </a:solidFill>
              </a:rPr>
              <a:t>Defining Accountability</a:t>
            </a:r>
            <a:endParaRPr lang="en-US" sz="44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a:pP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1508032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1"/>
                </a:solidFill>
              </a:rPr>
              <a:t>Defining Accountability</a:t>
            </a:r>
            <a:endParaRPr lang="en-US" sz="44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a:pPr>
            <a:r>
              <a:rPr lang="en-US" sz="3600" b="1" dirty="0" smtClean="0">
                <a:solidFill>
                  <a:schemeClr val="tx2"/>
                </a:solidFill>
              </a:rPr>
              <a:t>…offers </a:t>
            </a:r>
            <a:r>
              <a:rPr lang="en-US" sz="3600" b="1" i="1" u="sng" dirty="0" smtClean="0">
                <a:solidFill>
                  <a:schemeClr val="tx2"/>
                </a:solidFill>
              </a:rPr>
              <a:t>challenge</a:t>
            </a:r>
            <a:r>
              <a:rPr lang="en-US" sz="3600" b="1" dirty="0" smtClean="0">
                <a:solidFill>
                  <a:schemeClr val="tx2"/>
                </a:solidFill>
              </a:rPr>
              <a:t>, not just sympathy</a:t>
            </a: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6146" name="Picture 2" descr="http://stutterrockstar.files.wordpress.com/2011/11/coachi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90799"/>
            <a:ext cx="4094964" cy="406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503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accent1"/>
                </a:solidFill>
              </a:rPr>
              <a:t>John 8:10-11</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419600"/>
          </a:xfrm>
        </p:spPr>
        <p:txBody>
          <a:bodyPr>
            <a:normAutofit/>
          </a:bodyPr>
          <a:lstStyle/>
          <a:p>
            <a:pPr marL="114300" indent="0">
              <a:buNone/>
            </a:pPr>
            <a:r>
              <a:rPr lang="en-US" sz="3600" i="1" dirty="0">
                <a:solidFill>
                  <a:schemeClr val="tx2"/>
                </a:solidFill>
              </a:rPr>
              <a:t>“When Jesus had raised Himself up and saw no one but the woman, He said to her, “Woman, where are those accusers of yours? Has no one condemned you?”  She said, “No one, Lord.”  And Jesus said to her, “Neither do I condemn you; go and sin no more</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4242271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1"/>
                </a:solidFill>
              </a:rPr>
              <a:t>Defining Accountability</a:t>
            </a:r>
            <a:endParaRPr lang="en-US" sz="44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startAt="2"/>
            </a:pPr>
            <a:r>
              <a:rPr lang="en-US" sz="3600" b="1" dirty="0" smtClean="0">
                <a:solidFill>
                  <a:schemeClr val="tx2"/>
                </a:solidFill>
              </a:rPr>
              <a:t>…requires </a:t>
            </a:r>
            <a:r>
              <a:rPr lang="en-US" sz="3600" b="1" i="1" u="sng" dirty="0" smtClean="0">
                <a:solidFill>
                  <a:schemeClr val="tx2"/>
                </a:solidFill>
              </a:rPr>
              <a:t>specific</a:t>
            </a:r>
            <a:r>
              <a:rPr lang="en-US" sz="3600" b="1" dirty="0" smtClean="0">
                <a:solidFill>
                  <a:schemeClr val="tx2"/>
                </a:solidFill>
              </a:rPr>
              <a:t> confession, not </a:t>
            </a:r>
            <a:r>
              <a:rPr lang="en-US" sz="3600" b="1" i="1" u="sng" dirty="0" smtClean="0">
                <a:solidFill>
                  <a:schemeClr val="tx2"/>
                </a:solidFill>
              </a:rPr>
              <a:t>general</a:t>
            </a:r>
            <a:r>
              <a:rPr lang="en-US" sz="3600" b="1" dirty="0" smtClean="0">
                <a:solidFill>
                  <a:schemeClr val="tx2"/>
                </a:solidFill>
              </a:rPr>
              <a:t> confession</a:t>
            </a: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8194" name="Picture 2" descr="http://www.blogactive.com/wp-content/uploads/2011/03/li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352799"/>
            <a:ext cx="333375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accent1"/>
                </a:solidFill>
              </a:rPr>
              <a:t>Proverbs 28:13</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04800" y="1752600"/>
            <a:ext cx="7969335" cy="4267200"/>
          </a:xfrm>
        </p:spPr>
        <p:txBody>
          <a:bodyPr>
            <a:normAutofit/>
          </a:bodyPr>
          <a:lstStyle/>
          <a:p>
            <a:pPr marL="114300" indent="0">
              <a:buNone/>
            </a:pPr>
            <a:r>
              <a:rPr lang="en-US" sz="3600" i="1" dirty="0" smtClean="0">
                <a:solidFill>
                  <a:schemeClr val="tx2"/>
                </a:solidFill>
              </a:rPr>
              <a:t>“</a:t>
            </a:r>
            <a:r>
              <a:rPr lang="en-US" sz="3600" i="1" dirty="0">
                <a:solidFill>
                  <a:schemeClr val="tx2"/>
                </a:solidFill>
              </a:rPr>
              <a:t>He who covers his sins will not prosper</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672252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1"/>
                </a:solidFill>
              </a:rPr>
              <a:t>Defining Accountability</a:t>
            </a:r>
            <a:endParaRPr lang="en-US" sz="44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startAt="3"/>
            </a:pPr>
            <a:r>
              <a:rPr lang="en-US" sz="3600" b="1" dirty="0" smtClean="0">
                <a:solidFill>
                  <a:schemeClr val="tx2"/>
                </a:solidFill>
              </a:rPr>
              <a:t>…needs </a:t>
            </a:r>
            <a:r>
              <a:rPr lang="en-US" sz="3600" b="1" i="1" u="sng" dirty="0">
                <a:solidFill>
                  <a:schemeClr val="tx2"/>
                </a:solidFill>
              </a:rPr>
              <a:t>consistent/scheduled </a:t>
            </a:r>
            <a:r>
              <a:rPr lang="en-US" sz="3600" b="1" dirty="0" smtClean="0">
                <a:solidFill>
                  <a:schemeClr val="tx2"/>
                </a:solidFill>
              </a:rPr>
              <a:t>follow up</a:t>
            </a:r>
            <a:endParaRPr lang="en-US" sz="3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11266" name="Picture 2" descr="http://1.bp.blogspot.com/-w94_KsvGNqQ/T01TLBRwkMI/AAAAAAAAA5o/C-6q8-n_KD8/s1600/schedu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291958"/>
            <a:ext cx="328479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44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1"/>
                </a:solidFill>
              </a:rPr>
              <a:t>Defining Accountability</a:t>
            </a:r>
            <a:endParaRPr lang="en-US" sz="4400" b="1" i="1" u="sng"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857250" indent="-742950">
              <a:buFont typeface="+mj-lt"/>
              <a:buAutoNum type="arabicPeriod" startAt="4"/>
            </a:pPr>
            <a:r>
              <a:rPr lang="en-US" sz="3600" b="1" dirty="0" smtClean="0">
                <a:solidFill>
                  <a:schemeClr val="tx2"/>
                </a:solidFill>
              </a:rPr>
              <a:t>Don’t confuse </a:t>
            </a:r>
            <a:r>
              <a:rPr lang="en-US" sz="3600" b="1" i="1" u="sng" dirty="0" smtClean="0">
                <a:solidFill>
                  <a:schemeClr val="tx2"/>
                </a:solidFill>
              </a:rPr>
              <a:t>confession</a:t>
            </a:r>
            <a:r>
              <a:rPr lang="en-US" sz="3600" b="1" dirty="0" smtClean="0">
                <a:solidFill>
                  <a:schemeClr val="tx2"/>
                </a:solidFill>
              </a:rPr>
              <a:t> with </a:t>
            </a:r>
            <a:r>
              <a:rPr lang="en-US" sz="3600" b="1" i="1" u="sng" dirty="0" smtClean="0">
                <a:solidFill>
                  <a:schemeClr val="tx2"/>
                </a:solidFill>
              </a:rPr>
              <a:t>repentance</a:t>
            </a:r>
            <a:endParaRPr lang="en-US" sz="3600" b="1" i="1" u="sng"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14338" name="Picture 2" descr="http://angelcasiano.files.wordpress.com/2012/06/repenta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193142"/>
            <a:ext cx="4876800" cy="328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460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accent1"/>
                </a:solidFill>
              </a:rPr>
              <a:t>Psalm 51:4</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419600"/>
          </a:xfrm>
        </p:spPr>
        <p:txBody>
          <a:bodyPr>
            <a:normAutofit/>
          </a:bodyPr>
          <a:lstStyle/>
          <a:p>
            <a:pPr marL="114300" indent="0">
              <a:buNone/>
            </a:pPr>
            <a:r>
              <a:rPr lang="en-US" sz="3600" i="1" dirty="0">
                <a:solidFill>
                  <a:schemeClr val="tx2"/>
                </a:solidFill>
              </a:rPr>
              <a:t>“Against you, you only, have I sinned and done what is evil in your sight</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1803828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stelsSmooth/>
                    </a14:imgEffect>
                    <a14:imgEffect>
                      <a14:colorTemperature colorTemp="5900"/>
                    </a14:imgEffect>
                    <a14:imgEffect>
                      <a14:saturation sat="57000"/>
                    </a14:imgEffect>
                  </a14:imgLayer>
                </a14:imgProps>
              </a:ext>
            </a:extLst>
          </a:blip>
          <a:srcRect/>
          <a:stretch>
            <a:fillRect t="38000" b="-3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3810000"/>
            <a:ext cx="4724400" cy="1752600"/>
          </a:xfrm>
        </p:spPr>
        <p:txBody>
          <a:bodyPr>
            <a:normAutofit/>
          </a:bodyPr>
          <a:lstStyle/>
          <a:p>
            <a:r>
              <a:rPr lang="en-US" sz="4400" b="1" dirty="0" smtClean="0">
                <a:solidFill>
                  <a:schemeClr val="tx1"/>
                </a:solidFill>
              </a:rPr>
              <a:t>Lone Rangers are Dead Rangers</a:t>
            </a:r>
            <a:endParaRPr lang="en-US" sz="4400" b="1"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624" y="1769880"/>
            <a:ext cx="4088889" cy="90158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786537"/>
            <a:ext cx="4063492" cy="90158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8829" y="2667000"/>
            <a:ext cx="818971" cy="334868"/>
          </a:xfrm>
          <a:prstGeom prst="rect">
            <a:avLst/>
          </a:prstGeom>
        </p:spPr>
      </p:pic>
      <p:sp>
        <p:nvSpPr>
          <p:cNvPr id="9" name="Subtitle 4"/>
          <p:cNvSpPr txBox="1">
            <a:spLocks/>
          </p:cNvSpPr>
          <p:nvPr/>
        </p:nvSpPr>
        <p:spPr>
          <a:xfrm>
            <a:off x="1905000" y="5257800"/>
            <a:ext cx="4093212" cy="1066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2400" dirty="0" smtClean="0">
                <a:solidFill>
                  <a:schemeClr val="tx1"/>
                </a:solidFill>
              </a:rPr>
              <a:t>August </a:t>
            </a:r>
            <a:r>
              <a:rPr lang="en-US" sz="2400" dirty="0" smtClean="0">
                <a:solidFill>
                  <a:schemeClr val="tx1"/>
                </a:solidFill>
              </a:rPr>
              <a:t>19, </a:t>
            </a:r>
            <a:r>
              <a:rPr lang="en-US" sz="2400" dirty="0" smtClean="0">
                <a:solidFill>
                  <a:schemeClr val="tx1"/>
                </a:solidFill>
              </a:rPr>
              <a:t>2012</a:t>
            </a:r>
          </a:p>
          <a:p>
            <a:r>
              <a:rPr lang="en-US" sz="2400" dirty="0" smtClean="0">
                <a:solidFill>
                  <a:schemeClr val="tx1"/>
                </a:solidFill>
              </a:rPr>
              <a:t>Part </a:t>
            </a:r>
            <a:r>
              <a:rPr lang="en-US" sz="2400" dirty="0" smtClean="0">
                <a:solidFill>
                  <a:schemeClr val="tx1"/>
                </a:solidFill>
              </a:rPr>
              <a:t>4</a:t>
            </a:r>
            <a:endParaRPr lang="en-US" sz="2400" dirty="0">
              <a:solidFill>
                <a:schemeClr val="tx1"/>
              </a:solidFill>
            </a:endParaRPr>
          </a:p>
        </p:txBody>
      </p:sp>
    </p:spTree>
    <p:extLst>
      <p:ext uri="{BB962C8B-B14F-4D97-AF65-F5344CB8AC3E}">
        <p14:creationId xmlns:p14="http://schemas.microsoft.com/office/powerpoint/2010/main" val="196809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
        <p:nvSpPr>
          <p:cNvPr id="9" name="Content Placeholder 10"/>
          <p:cNvSpPr>
            <a:spLocks noGrp="1"/>
          </p:cNvSpPr>
          <p:nvPr>
            <p:ph sz="half" idx="2"/>
          </p:nvPr>
        </p:nvSpPr>
        <p:spPr>
          <a:xfrm>
            <a:off x="368122" y="228600"/>
            <a:ext cx="7709077" cy="1143000"/>
          </a:xfrm>
        </p:spPr>
        <p:txBody>
          <a:bodyPr>
            <a:normAutofit/>
          </a:bodyPr>
          <a:lstStyle/>
          <a:p>
            <a:pPr marL="114300" indent="0" algn="ctr">
              <a:buNone/>
            </a:pPr>
            <a:r>
              <a:rPr lang="en-US" sz="5400" b="1" dirty="0" smtClean="0">
                <a:solidFill>
                  <a:schemeClr val="tx2"/>
                </a:solidFill>
              </a:rPr>
              <a:t>Watch out for </a:t>
            </a:r>
            <a:r>
              <a:rPr lang="en-US" sz="5400" b="1" i="1" u="sng" dirty="0" smtClean="0">
                <a:solidFill>
                  <a:schemeClr val="tx2"/>
                </a:solidFill>
              </a:rPr>
              <a:t>FEAR</a:t>
            </a:r>
            <a:r>
              <a:rPr lang="en-US" sz="5400" b="1" dirty="0" smtClean="0">
                <a:solidFill>
                  <a:schemeClr val="tx2"/>
                </a:solidFill>
              </a:rPr>
              <a:t>!</a:t>
            </a:r>
            <a:endParaRPr lang="en-US" sz="5400" b="1" dirty="0" smtClean="0">
              <a:solidFill>
                <a:schemeClr val="tx2"/>
              </a:solidFill>
            </a:endParaRPr>
          </a:p>
        </p:txBody>
      </p:sp>
      <p:pic>
        <p:nvPicPr>
          <p:cNvPr id="13314" name="Picture 2" descr="http://www.evangelizzare.org/wp-content/uploads/2010/08/jesu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5988"/>
            <a:ext cx="7328134" cy="50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260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934200" cy="4449762"/>
          </a:xfrm>
        </p:spPr>
        <p:txBody>
          <a:bodyPr/>
          <a:lstStyle/>
          <a:p>
            <a:pPr algn="ctr"/>
            <a:r>
              <a:rPr lang="en-US" sz="4400" b="1" i="1" dirty="0">
                <a:solidFill>
                  <a:schemeClr val="accent1"/>
                </a:solidFill>
              </a:rPr>
              <a:t>Allow yourself to be held accountable, because accountability before man is a stepping stone to integrity before God.</a:t>
            </a:r>
            <a:endParaRPr lang="en-US" sz="4400" b="1" i="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2097618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GOD’S STANDARD</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114300" indent="0">
              <a:buNone/>
            </a:pPr>
            <a:r>
              <a:rPr lang="en-US" sz="3600" i="1" dirty="0">
                <a:solidFill>
                  <a:schemeClr val="tx2"/>
                </a:solidFill>
              </a:rPr>
              <a:t>“But among you there must not be even a hint of sexual immorality, or of any kind of impurity, or of greed, because these are improper for God’s holy people.”  Ephesians </a:t>
            </a:r>
            <a:r>
              <a:rPr lang="en-US" sz="3600" i="1" dirty="0" smtClean="0">
                <a:solidFill>
                  <a:schemeClr val="tx2"/>
                </a:solidFill>
              </a:rPr>
              <a:t>5:3</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104337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1028" name="Picture 4" descr="http://www.benreed.net/wp-content/uploads/2011/05/accountabilit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52400"/>
            <a:ext cx="6414004" cy="586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22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accent1"/>
                </a:solidFill>
              </a:rPr>
              <a:t>Ecclesiastes 4:9-10</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600200"/>
            <a:ext cx="7709077" cy="4133088"/>
          </a:xfrm>
        </p:spPr>
        <p:txBody>
          <a:bodyPr>
            <a:normAutofit/>
          </a:bodyPr>
          <a:lstStyle/>
          <a:p>
            <a:pPr marL="114300" indent="0">
              <a:buNone/>
            </a:pPr>
            <a:r>
              <a:rPr lang="en-US" sz="3600" i="1" dirty="0">
                <a:solidFill>
                  <a:schemeClr val="tx2"/>
                </a:solidFill>
              </a:rPr>
              <a:t>“Two are better than one, because they have a good reward for their labor. For if they fall, one will lift up his companion. But woe to him who is alone when he falls, for he has no one to help him </a:t>
            </a:r>
            <a:r>
              <a:rPr lang="en-US" sz="3600" i="1" dirty="0" smtClean="0">
                <a:solidFill>
                  <a:schemeClr val="tx2"/>
                </a:solidFill>
              </a:rPr>
              <a:t>up.”</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2048788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accent1"/>
                </a:solidFill>
              </a:rPr>
              <a:t>Matthew 7:14</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565059" y="1600200"/>
            <a:ext cx="3778342" cy="4133088"/>
          </a:xfrm>
        </p:spPr>
        <p:txBody>
          <a:bodyPr>
            <a:normAutofit/>
          </a:bodyPr>
          <a:lstStyle/>
          <a:p>
            <a:pPr marL="114300" indent="0">
              <a:buNone/>
            </a:pPr>
            <a:r>
              <a:rPr lang="en-US" sz="3600" i="1" dirty="0">
                <a:solidFill>
                  <a:schemeClr val="tx2"/>
                </a:solidFill>
              </a:rPr>
              <a:t>“Because narrow is the gate and difficult is the way which leads to life, and there are few who find it</a:t>
            </a:r>
            <a:r>
              <a:rPr lang="en-US" sz="3600" i="1" dirty="0" smtClean="0">
                <a:solidFill>
                  <a:schemeClr val="tx2"/>
                </a:solidFill>
              </a:rPr>
              <a:t>.”</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2050" name="Picture 2" descr="http://favim.com/orig/201106/28/alone-cold-grey-path-trees-walk-Favim.com-8635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393" y="1752600"/>
            <a:ext cx="3327807"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52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2762"/>
          </a:xfrm>
        </p:spPr>
        <p:txBody>
          <a:bodyPr/>
          <a:lstStyle/>
          <a:p>
            <a:pPr algn="ctr"/>
            <a:r>
              <a:rPr lang="en-US" b="1" i="1" dirty="0" smtClean="0">
                <a:solidFill>
                  <a:schemeClr val="accent1"/>
                </a:solidFill>
              </a:rPr>
              <a:t>Do I really need to have an accountability partner?</a:t>
            </a:r>
            <a:endParaRPr lang="en-US" b="1" i="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pic>
        <p:nvPicPr>
          <p:cNvPr id="3074" name="Picture 2" descr="http://cache1.bigcartel.com/product_images/26103373/detail_REALL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550" y="2190750"/>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178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accent1"/>
                </a:solidFill>
              </a:rPr>
              <a:t>Genesis 3:8-10</a:t>
            </a:r>
            <a:endParaRPr lang="en-US"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1371600"/>
            <a:ext cx="7709077" cy="5105400"/>
          </a:xfrm>
        </p:spPr>
        <p:txBody>
          <a:bodyPr>
            <a:normAutofit/>
          </a:bodyPr>
          <a:lstStyle/>
          <a:p>
            <a:pPr marL="114300" indent="0">
              <a:buNone/>
            </a:pPr>
            <a:r>
              <a:rPr lang="en-US" sz="3200" i="1" dirty="0">
                <a:solidFill>
                  <a:schemeClr val="tx2"/>
                </a:solidFill>
              </a:rPr>
              <a:t>“And they heard the sound of the Lord God walking in the garden in the cool of the day, and Adam and his wife hid themselves from the presence of the Lord God among the trees of the garden.  Then the Lord God called to Adam and said to him, “Where are you?”  So he said, “I heard Your voice in the garden, and I was afraid because I was naked; and I hid myself</a:t>
            </a:r>
            <a:r>
              <a:rPr lang="en-US" sz="3200" i="1" dirty="0" smtClean="0">
                <a:solidFill>
                  <a:schemeClr val="tx2"/>
                </a:solidFill>
              </a:rPr>
              <a:t>.”</a:t>
            </a:r>
            <a:endParaRPr lang="en-US" sz="32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379110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2762"/>
          </a:xfrm>
        </p:spPr>
        <p:txBody>
          <a:bodyPr/>
          <a:lstStyle/>
          <a:p>
            <a:pPr algn="ctr"/>
            <a:r>
              <a:rPr lang="en-US" sz="4000" b="1" dirty="0" smtClean="0">
                <a:solidFill>
                  <a:schemeClr val="accent1"/>
                </a:solidFill>
              </a:rPr>
              <a:t>Repentance leads to forgiveness, but confession leads to healing</a:t>
            </a:r>
            <a:endParaRPr lang="en-US" sz="4000" b="1" dirty="0">
              <a:solidFill>
                <a:schemeClr val="accent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75457" y="5799469"/>
            <a:ext cx="1230343" cy="906131"/>
          </a:xfrm>
        </p:spPr>
      </p:pic>
      <p:sp>
        <p:nvSpPr>
          <p:cNvPr id="11" name="Content Placeholder 10"/>
          <p:cNvSpPr>
            <a:spLocks noGrp="1"/>
          </p:cNvSpPr>
          <p:nvPr>
            <p:ph sz="half" idx="2"/>
          </p:nvPr>
        </p:nvSpPr>
        <p:spPr>
          <a:xfrm>
            <a:off x="368122" y="2895600"/>
            <a:ext cx="7709077" cy="2837688"/>
          </a:xfrm>
        </p:spPr>
        <p:txBody>
          <a:bodyPr>
            <a:normAutofit/>
          </a:bodyPr>
          <a:lstStyle/>
          <a:p>
            <a:pPr marL="114300" indent="0">
              <a:buNone/>
            </a:pPr>
            <a:r>
              <a:rPr lang="en-US" sz="3600" i="1" dirty="0" smtClean="0">
                <a:solidFill>
                  <a:schemeClr val="tx2"/>
                </a:solidFill>
              </a:rPr>
              <a:t>	“</a:t>
            </a:r>
            <a:r>
              <a:rPr lang="en-US" sz="3600" i="1" dirty="0">
                <a:solidFill>
                  <a:schemeClr val="tx2"/>
                </a:solidFill>
              </a:rPr>
              <a:t>Confess your trespasses to one </a:t>
            </a:r>
            <a:r>
              <a:rPr lang="en-US" sz="3600" i="1" dirty="0" smtClean="0">
                <a:solidFill>
                  <a:schemeClr val="tx2"/>
                </a:solidFill>
              </a:rPr>
              <a:t>	another</a:t>
            </a:r>
            <a:r>
              <a:rPr lang="en-US" sz="3600" i="1" dirty="0">
                <a:solidFill>
                  <a:schemeClr val="tx2"/>
                </a:solidFill>
              </a:rPr>
              <a:t>, and pray for one another, </a:t>
            </a:r>
            <a:r>
              <a:rPr lang="en-US" sz="3600" i="1" dirty="0" smtClean="0">
                <a:solidFill>
                  <a:schemeClr val="tx2"/>
                </a:solidFill>
              </a:rPr>
              <a:t>	that </a:t>
            </a:r>
            <a:r>
              <a:rPr lang="en-US" sz="3600" i="1" dirty="0">
                <a:solidFill>
                  <a:schemeClr val="tx2"/>
                </a:solidFill>
              </a:rPr>
              <a:t>you may be healed.”  James </a:t>
            </a:r>
            <a:r>
              <a:rPr lang="en-US" sz="3600" i="1" dirty="0" smtClean="0">
                <a:solidFill>
                  <a:schemeClr val="tx2"/>
                </a:solidFill>
              </a:rPr>
              <a:t>	5:16</a:t>
            </a:r>
            <a:endParaRPr lang="en-US" sz="3600" i="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477000"/>
            <a:ext cx="830475" cy="1831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17683"/>
            <a:ext cx="825316" cy="183117"/>
          </a:xfrm>
          <a:prstGeom prst="rect">
            <a:avLst/>
          </a:prstGeom>
        </p:spPr>
      </p:pic>
    </p:spTree>
    <p:extLst>
      <p:ext uri="{BB962C8B-B14F-4D97-AF65-F5344CB8AC3E}">
        <p14:creationId xmlns:p14="http://schemas.microsoft.com/office/powerpoint/2010/main" val="1854549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920</TotalTime>
  <Words>432</Words>
  <Application>Microsoft Office PowerPoint</Application>
  <PresentationFormat>On-screen Show (4:3)</PresentationFormat>
  <Paragraphs>38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PowerPoint Presentation</vt:lpstr>
      <vt:lpstr>PowerPoint Presentation</vt:lpstr>
      <vt:lpstr>GOD’S STANDARD</vt:lpstr>
      <vt:lpstr>PowerPoint Presentation</vt:lpstr>
      <vt:lpstr>Ecclesiastes 4:9-10</vt:lpstr>
      <vt:lpstr>Matthew 7:14</vt:lpstr>
      <vt:lpstr>Do I really need to have an accountability partner?</vt:lpstr>
      <vt:lpstr>Genesis 3:8-10</vt:lpstr>
      <vt:lpstr>Repentance leads to forgiveness, but confession leads to healing</vt:lpstr>
      <vt:lpstr>Revealing is the beginning of healing</vt:lpstr>
      <vt:lpstr>James 4:6</vt:lpstr>
      <vt:lpstr>Defining Accountability</vt:lpstr>
      <vt:lpstr>Defining Accountability</vt:lpstr>
      <vt:lpstr>John 8:10-11</vt:lpstr>
      <vt:lpstr>Defining Accountability</vt:lpstr>
      <vt:lpstr>Proverbs 28:13</vt:lpstr>
      <vt:lpstr>Defining Accountability</vt:lpstr>
      <vt:lpstr>Defining Accountability</vt:lpstr>
      <vt:lpstr>Psalm 51:4</vt:lpstr>
      <vt:lpstr>PowerPoint Presentation</vt:lpstr>
      <vt:lpstr>Allow yourself to be held accountable, because accountability before man is a stepping stone to integrity before God.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Sam</dc:creator>
  <cp:lastModifiedBy>Fr. Anthony Messeh</cp:lastModifiedBy>
  <cp:revision>35</cp:revision>
  <dcterms:created xsi:type="dcterms:W3CDTF">2012-05-12T05:31:10Z</dcterms:created>
  <dcterms:modified xsi:type="dcterms:W3CDTF">2012-08-19T03:42:41Z</dcterms:modified>
</cp:coreProperties>
</file>