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9" r:id="rId2"/>
    <p:sldId id="288" r:id="rId3"/>
    <p:sldId id="261" r:id="rId4"/>
    <p:sldId id="270" r:id="rId5"/>
    <p:sldId id="271" r:id="rId6"/>
    <p:sldId id="272" r:id="rId7"/>
    <p:sldId id="274" r:id="rId8"/>
    <p:sldId id="291" r:id="rId9"/>
    <p:sldId id="293" r:id="rId10"/>
    <p:sldId id="294" r:id="rId11"/>
    <p:sldId id="295" r:id="rId12"/>
    <p:sldId id="296" r:id="rId13"/>
    <p:sldId id="297" r:id="rId14"/>
    <p:sldId id="298" r:id="rId15"/>
    <p:sldId id="280" r:id="rId16"/>
    <p:sldId id="299" r:id="rId17"/>
    <p:sldId id="300" r:id="rId18"/>
    <p:sldId id="301" r:id="rId19"/>
    <p:sldId id="302" r:id="rId20"/>
    <p:sldId id="303" r:id="rId21"/>
    <p:sldId id="306" r:id="rId22"/>
    <p:sldId id="281" r:id="rId23"/>
    <p:sldId id="305" r:id="rId24"/>
    <p:sldId id="304" r:id="rId25"/>
    <p:sldId id="307" r:id="rId26"/>
    <p:sldId id="308"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636"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6F952-E8C9-4B8D-882C-A2F3FECD9AB6}" type="datetimeFigureOut">
              <a:rPr lang="en-US" smtClean="0"/>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820389-1CD3-4D0D-8CEF-D1C39F56D16E}" type="slidenum">
              <a:rPr lang="en-US" smtClean="0"/>
              <a:t>‹#›</a:t>
            </a:fld>
            <a:endParaRPr lang="en-US"/>
          </a:p>
        </p:txBody>
      </p:sp>
    </p:spTree>
    <p:extLst>
      <p:ext uri="{BB962C8B-B14F-4D97-AF65-F5344CB8AC3E}">
        <p14:creationId xmlns:p14="http://schemas.microsoft.com/office/powerpoint/2010/main" val="233665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2</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11</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12</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13</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14</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15</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16</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17</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18</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19</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20</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3</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21</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22</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23</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24</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25</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26</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27</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28</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4</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5</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6</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7</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8</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9</a:t>
            </a:fld>
            <a:endParaRPr lang="en-US"/>
          </a:p>
        </p:txBody>
      </p:sp>
    </p:spTree>
    <p:extLst>
      <p:ext uri="{BB962C8B-B14F-4D97-AF65-F5344CB8AC3E}">
        <p14:creationId xmlns:p14="http://schemas.microsoft.com/office/powerpoint/2010/main" val="55430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20389-1CD3-4D0D-8CEF-D1C39F56D16E}" type="slidenum">
              <a:rPr lang="en-US" smtClean="0"/>
              <a:t>10</a:t>
            </a:fld>
            <a:endParaRPr lang="en-US"/>
          </a:p>
        </p:txBody>
      </p:sp>
    </p:spTree>
    <p:extLst>
      <p:ext uri="{BB962C8B-B14F-4D97-AF65-F5344CB8AC3E}">
        <p14:creationId xmlns:p14="http://schemas.microsoft.com/office/powerpoint/2010/main" val="554303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440" y="60960"/>
            <a:ext cx="8961120" cy="6720840"/>
          </a:xfrm>
          <a:prstGeom prst="rect">
            <a:avLst/>
          </a:prstGeom>
          <a:ln>
            <a:solidFill>
              <a:srgbClr val="00B050"/>
            </a:solidFill>
          </a:ln>
        </p:spPr>
      </p:pic>
      <p:sp>
        <p:nvSpPr>
          <p:cNvPr id="3" name="Subtitle 2"/>
          <p:cNvSpPr>
            <a:spLocks noGrp="1"/>
          </p:cNvSpPr>
          <p:nvPr>
            <p:ph type="subTitle" idx="1"/>
          </p:nvPr>
        </p:nvSpPr>
        <p:spPr>
          <a:xfrm>
            <a:off x="1371600" y="3200400"/>
            <a:ext cx="6400800" cy="685800"/>
          </a:xfrm>
        </p:spPr>
        <p:txBody>
          <a:bodyPr anchor="ct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 The Well @STSA 2013</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a:p>
        </p:txBody>
      </p:sp>
    </p:spTree>
    <p:extLst>
      <p:ext uri="{BB962C8B-B14F-4D97-AF65-F5344CB8AC3E}">
        <p14:creationId xmlns:p14="http://schemas.microsoft.com/office/powerpoint/2010/main" val="18169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The Well @STSA 2013</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a:p>
        </p:txBody>
      </p:sp>
    </p:spTree>
    <p:extLst>
      <p:ext uri="{BB962C8B-B14F-4D97-AF65-F5344CB8AC3E}">
        <p14:creationId xmlns:p14="http://schemas.microsoft.com/office/powerpoint/2010/main" val="300217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The Well @STSA 2013</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a:p>
        </p:txBody>
      </p:sp>
    </p:spTree>
    <p:extLst>
      <p:ext uri="{BB962C8B-B14F-4D97-AF65-F5344CB8AC3E}">
        <p14:creationId xmlns:p14="http://schemas.microsoft.com/office/powerpoint/2010/main" val="160099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The Well @STSA 2013</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a:p>
        </p:txBody>
      </p:sp>
    </p:spTree>
    <p:extLst>
      <p:ext uri="{BB962C8B-B14F-4D97-AF65-F5344CB8AC3E}">
        <p14:creationId xmlns:p14="http://schemas.microsoft.com/office/powerpoint/2010/main" val="41909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The Well @STSA 2013</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a:p>
        </p:txBody>
      </p:sp>
    </p:spTree>
    <p:extLst>
      <p:ext uri="{BB962C8B-B14F-4D97-AF65-F5344CB8AC3E}">
        <p14:creationId xmlns:p14="http://schemas.microsoft.com/office/powerpoint/2010/main" val="57312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The Well @STSA 2013</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a:p>
        </p:txBody>
      </p:sp>
    </p:spTree>
    <p:extLst>
      <p:ext uri="{BB962C8B-B14F-4D97-AF65-F5344CB8AC3E}">
        <p14:creationId xmlns:p14="http://schemas.microsoft.com/office/powerpoint/2010/main" val="386838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The Well @STSA 2013</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a:p>
        </p:txBody>
      </p:sp>
    </p:spTree>
    <p:extLst>
      <p:ext uri="{BB962C8B-B14F-4D97-AF65-F5344CB8AC3E}">
        <p14:creationId xmlns:p14="http://schemas.microsoft.com/office/powerpoint/2010/main" val="267623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The Well @STSA 2013</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a:p>
        </p:txBody>
      </p:sp>
    </p:spTree>
    <p:extLst>
      <p:ext uri="{BB962C8B-B14F-4D97-AF65-F5344CB8AC3E}">
        <p14:creationId xmlns:p14="http://schemas.microsoft.com/office/powerpoint/2010/main" val="372738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The Well @STSA 2013</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a:p>
        </p:txBody>
      </p:sp>
    </p:spTree>
    <p:extLst>
      <p:ext uri="{BB962C8B-B14F-4D97-AF65-F5344CB8AC3E}">
        <p14:creationId xmlns:p14="http://schemas.microsoft.com/office/powerpoint/2010/main" val="97994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The Well @STSA 2013</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a:p>
        </p:txBody>
      </p:sp>
    </p:spTree>
    <p:extLst>
      <p:ext uri="{BB962C8B-B14F-4D97-AF65-F5344CB8AC3E}">
        <p14:creationId xmlns:p14="http://schemas.microsoft.com/office/powerpoint/2010/main" val="344591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The Well @STSA 2013</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a:p>
        </p:txBody>
      </p:sp>
    </p:spTree>
    <p:extLst>
      <p:ext uri="{BB962C8B-B14F-4D97-AF65-F5344CB8AC3E}">
        <p14:creationId xmlns:p14="http://schemas.microsoft.com/office/powerpoint/2010/main" val="86867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microsoft.com/office/2007/relationships/hdphoto" Target="../media/hdphoto3.wdp"/><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2.wdp"/><Relationship Id="rId20" Type="http://schemas.microsoft.com/office/2007/relationships/hdphoto" Target="../media/hdphoto4.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 Id="rId22" Type="http://schemas.microsoft.com/office/2007/relationships/hdphoto" Target="../media/hdphoto5.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backgroundRemoval t="0" b="44583" l="67278" r="100000">
                        <a14:foregroundMark x1="71833" y1="7167" x2="71833" y2="7167"/>
                        <a14:foregroundMark x1="71611" y1="4583" x2="71389" y2="8083"/>
                      </a14:backgroundRemoval>
                    </a14:imgEffect>
                  </a14:imgLayer>
                </a14:imgProps>
              </a:ext>
              <a:ext uri="{28A0092B-C50C-407E-A947-70E740481C1C}">
                <a14:useLocalDpi xmlns:a14="http://schemas.microsoft.com/office/drawing/2010/main" val="0"/>
              </a:ext>
            </a:extLst>
          </a:blip>
          <a:srcRect l="67167" b="55242"/>
          <a:stretch/>
        </p:blipFill>
        <p:spPr>
          <a:xfrm>
            <a:off x="7181836" y="68580"/>
            <a:ext cx="1870724" cy="1912619"/>
          </a:xfrm>
          <a:prstGeom prst="rect">
            <a:avLst/>
          </a:prstGeom>
          <a:ln w="57150">
            <a:noFill/>
          </a:ln>
        </p:spPr>
      </p:pic>
      <p:sp>
        <p:nvSpPr>
          <p:cNvPr id="2" name="Title Placeholder 1"/>
          <p:cNvSpPr>
            <a:spLocks noGrp="1"/>
          </p:cNvSpPr>
          <p:nvPr>
            <p:ph type="title"/>
          </p:nvPr>
        </p:nvSpPr>
        <p:spPr>
          <a:xfrm>
            <a:off x="1219200" y="609600"/>
            <a:ext cx="689799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3600"/>
            <a:ext cx="8229600" cy="399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 The Well @STSA 2013</a:t>
            </a:r>
            <a:endParaRPr lang="en-US" dirty="0"/>
          </a:p>
        </p:txBody>
      </p:sp>
      <p:pic>
        <p:nvPicPr>
          <p:cNvPr id="1026" name="Picture 2"/>
          <p:cNvPicPr>
            <a:picLocks noChangeAspect="1" noChangeArrowheads="1"/>
          </p:cNvPicPr>
          <p:nvPr userDrawn="1"/>
        </p:nvPicPr>
        <p:blipFill>
          <a:blip r:embed="rId15">
            <a:extLst>
              <a:ext uri="{BEBA8EAE-BF5A-486C-A8C5-ECC9F3942E4B}">
                <a14:imgProps xmlns:a14="http://schemas.microsoft.com/office/drawing/2010/main">
                  <a14:imgLayer r:embed="rId16">
                    <a14:imgEffect>
                      <a14:backgroundRemoval t="0" b="100000" l="0" r="99816">
                        <a14:foregroundMark x1="6066" y1="12500" x2="1287" y2="18750"/>
                        <a14:foregroundMark x1="8824" y1="55000" x2="9926" y2="86250"/>
                        <a14:foregroundMark x1="18015" y1="36250" x2="18382" y2="66250"/>
                        <a14:foregroundMark x1="18015" y1="17500" x2="18015" y2="17500"/>
                        <a14:foregroundMark x1="23897" y1="33750" x2="20772" y2="46250"/>
                        <a14:foregroundMark x1="26471" y1="35000" x2="26471" y2="58750"/>
                        <a14:foregroundMark x1="26838" y1="17500" x2="26838" y2="17500"/>
                        <a14:foregroundMark x1="31250" y1="23750" x2="31434" y2="66250"/>
                        <a14:foregroundMark x1="35478" y1="40000" x2="36213" y2="61250"/>
                        <a14:foregroundMark x1="47243" y1="33750" x2="48713" y2="35000"/>
                        <a14:foregroundMark x1="52757" y1="23750" x2="52757" y2="65000"/>
                        <a14:foregroundMark x1="68199" y1="43750" x2="69485" y2="60000"/>
                        <a14:foregroundMark x1="84743" y1="43750" x2="85294" y2="35000"/>
                        <a14:foregroundMark x1="93934" y1="50000" x2="94301" y2="66250"/>
                        <a14:foregroundMark x1="97059" y1="21250" x2="97426" y2="56250"/>
                        <a14:backgroundMark x1="24632" y1="90000" x2="97426" y2="87500"/>
                        <a14:backgroundMark x1="12500" y1="57500" x2="12500" y2="57500"/>
                        <a14:backgroundMark x1="6985" y1="86250" x2="1838" y2="92500"/>
                        <a14:backgroundMark x1="1838" y1="51250" x2="1838" y2="51250"/>
                        <a14:backgroundMark x1="47059" y1="55000" x2="47059" y2="55000"/>
                        <a14:backgroundMark x1="90809" y1="56250" x2="90809" y2="56250"/>
                      </a14:backgroundRemoval>
                    </a14:imgEffect>
                  </a14:imgLayer>
                </a14:imgProps>
              </a:ext>
              <a:ext uri="{28A0092B-C50C-407E-A947-70E740481C1C}">
                <a14:useLocalDpi xmlns:a14="http://schemas.microsoft.com/office/drawing/2010/main" val="0"/>
              </a:ext>
            </a:extLst>
          </a:blip>
          <a:srcRect/>
          <a:stretch>
            <a:fillRect/>
          </a:stretch>
        </p:blipFill>
        <p:spPr bwMode="auto">
          <a:xfrm>
            <a:off x="3328416" y="6423660"/>
            <a:ext cx="2487168"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rotWithShape="1">
          <a:blip r:embed="rId17" cstate="print">
            <a:extLst>
              <a:ext uri="{BEBA8EAE-BF5A-486C-A8C5-ECC9F3942E4B}">
                <a14:imgProps xmlns:a14="http://schemas.microsoft.com/office/drawing/2010/main">
                  <a14:imgLayer r:embed="rId18">
                    <a14:imgEffect>
                      <a14:backgroundRemoval t="0" b="29583" l="0" r="24056"/>
                    </a14:imgEffect>
                  </a14:imgLayer>
                </a14:imgProps>
              </a:ext>
              <a:ext uri="{28A0092B-C50C-407E-A947-70E740481C1C}">
                <a14:useLocalDpi xmlns:a14="http://schemas.microsoft.com/office/drawing/2010/main" val="0"/>
              </a:ext>
            </a:extLst>
          </a:blip>
          <a:srcRect t="1" r="76070" b="70080"/>
          <a:stretch/>
        </p:blipFill>
        <p:spPr>
          <a:xfrm>
            <a:off x="76200" y="76200"/>
            <a:ext cx="1300190" cy="1219200"/>
          </a:xfrm>
          <a:prstGeom prst="rect">
            <a:avLst/>
          </a:prstGeom>
          <a:ln w="57150">
            <a:noFill/>
          </a:ln>
        </p:spPr>
      </p:pic>
      <p:sp>
        <p:nvSpPr>
          <p:cNvPr id="8" name="Rectangle 7"/>
          <p:cNvSpPr/>
          <p:nvPr userDrawn="1"/>
        </p:nvSpPr>
        <p:spPr>
          <a:xfrm>
            <a:off x="91440" y="68580"/>
            <a:ext cx="8961120" cy="672084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userDrawn="1"/>
        </p:nvPicPr>
        <p:blipFill rotWithShape="1">
          <a:blip r:embed="rId19" cstate="print">
            <a:extLst>
              <a:ext uri="{BEBA8EAE-BF5A-486C-A8C5-ECC9F3942E4B}">
                <a14:imgProps xmlns:a14="http://schemas.microsoft.com/office/drawing/2010/main">
                  <a14:imgLayer r:embed="rId20">
                    <a14:imgEffect>
                      <a14:backgroundRemoval t="74844" b="99286" l="75067" r="99664"/>
                    </a14:imgEffect>
                    <a14:imgEffect>
                      <a14:saturation sat="300000"/>
                    </a14:imgEffect>
                  </a14:imgLayer>
                </a14:imgProps>
              </a:ext>
              <a:ext uri="{28A0092B-C50C-407E-A947-70E740481C1C}">
                <a14:useLocalDpi xmlns:a14="http://schemas.microsoft.com/office/drawing/2010/main" val="0"/>
              </a:ext>
            </a:extLst>
          </a:blip>
          <a:srcRect l="75023" t="74875"/>
          <a:stretch/>
        </p:blipFill>
        <p:spPr bwMode="auto">
          <a:xfrm>
            <a:off x="7657522" y="5732145"/>
            <a:ext cx="1395038" cy="1057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rotWithShape="1">
          <a:blip r:embed="rId21">
            <a:extLst>
              <a:ext uri="{BEBA8EAE-BF5A-486C-A8C5-ECC9F3942E4B}">
                <a14:imgProps xmlns:a14="http://schemas.microsoft.com/office/drawing/2010/main">
                  <a14:imgLayer r:embed="rId22">
                    <a14:imgEffect>
                      <a14:backgroundRemoval t="34612" b="75022" l="89113" r="100000"/>
                    </a14:imgEffect>
                    <a14:imgEffect>
                      <a14:saturation sat="400000"/>
                    </a14:imgEffect>
                  </a14:imgLayer>
                </a14:imgProps>
              </a:ext>
              <a:ext uri="{28A0092B-C50C-407E-A947-70E740481C1C}">
                <a14:useLocalDpi xmlns:a14="http://schemas.microsoft.com/office/drawing/2010/main" val="0"/>
              </a:ext>
            </a:extLst>
          </a:blip>
          <a:srcRect l="88069" t="34421" b="24023"/>
          <a:stretch/>
        </p:blipFill>
        <p:spPr bwMode="auto">
          <a:xfrm>
            <a:off x="8025205" y="2366682"/>
            <a:ext cx="1082283" cy="284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5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762000"/>
          </a:xfrm>
        </p:spPr>
        <p:txBody>
          <a:bodyPr>
            <a:normAutofit/>
          </a:bodyPr>
          <a:lstStyle/>
          <a:p>
            <a:r>
              <a:rPr lang="en-US" b="1" dirty="0" smtClean="0"/>
              <a:t>Week 1: Meditation </a:t>
            </a:r>
          </a:p>
        </p:txBody>
      </p:sp>
    </p:spTree>
    <p:extLst>
      <p:ext uri="{BB962C8B-B14F-4D97-AF65-F5344CB8AC3E}">
        <p14:creationId xmlns:p14="http://schemas.microsoft.com/office/powerpoint/2010/main" val="443048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391400" cy="4648200"/>
          </a:xfrm>
        </p:spPr>
        <p:txBody>
          <a:bodyPr>
            <a:normAutofit/>
          </a:bodyPr>
          <a:lstStyle/>
          <a:p>
            <a:pPr marL="0" indent="0">
              <a:buNone/>
            </a:pPr>
            <a:r>
              <a:rPr lang="en-US" sz="3400" i="1" dirty="0" smtClean="0"/>
              <a:t>“</a:t>
            </a:r>
            <a:r>
              <a:rPr lang="en-US" sz="3400" i="1" dirty="0"/>
              <a:t>So you shall observe My statutes and keep My judgments, and perform them; and you will dwell in the land in safety.  Then the land will yield its fruit, and you will eat your fill, and dwell there in safety.”  Leviticus 25:18-19</a:t>
            </a:r>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455840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C00000"/>
              </a:solidFill>
            </a:endParaRPr>
          </a:p>
        </p:txBody>
      </p:sp>
      <p:sp>
        <p:nvSpPr>
          <p:cNvPr id="3" name="Content Placeholder 2"/>
          <p:cNvSpPr>
            <a:spLocks noGrp="1"/>
          </p:cNvSpPr>
          <p:nvPr>
            <p:ph idx="1"/>
          </p:nvPr>
        </p:nvSpPr>
        <p:spPr>
          <a:xfrm>
            <a:off x="457200" y="2133600"/>
            <a:ext cx="7772400" cy="3992563"/>
          </a:xfrm>
        </p:spPr>
        <p:txBody>
          <a:bodyPr>
            <a:normAutofit/>
          </a:bodyPr>
          <a:lstStyle/>
          <a:p>
            <a:r>
              <a:rPr lang="en-US" sz="3600" b="1" dirty="0" smtClean="0"/>
              <a:t>What </a:t>
            </a:r>
            <a:r>
              <a:rPr lang="en-US" sz="3600" b="1" dirty="0"/>
              <a:t>we have, we receive as a </a:t>
            </a:r>
            <a:r>
              <a:rPr lang="en-US" sz="3600" b="1" dirty="0" smtClean="0"/>
              <a:t>gift</a:t>
            </a:r>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3604690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C00000"/>
              </a:solidFill>
            </a:endParaRPr>
          </a:p>
        </p:txBody>
      </p:sp>
      <p:sp>
        <p:nvSpPr>
          <p:cNvPr id="3" name="Content Placeholder 2"/>
          <p:cNvSpPr>
            <a:spLocks noGrp="1"/>
          </p:cNvSpPr>
          <p:nvPr>
            <p:ph idx="1"/>
          </p:nvPr>
        </p:nvSpPr>
        <p:spPr>
          <a:xfrm>
            <a:off x="457200" y="2133600"/>
            <a:ext cx="7772400" cy="3992563"/>
          </a:xfrm>
        </p:spPr>
        <p:txBody>
          <a:bodyPr>
            <a:normAutofit/>
          </a:bodyPr>
          <a:lstStyle/>
          <a:p>
            <a:r>
              <a:rPr lang="en-US" sz="3600" dirty="0" smtClean="0"/>
              <a:t>What </a:t>
            </a:r>
            <a:r>
              <a:rPr lang="en-US" sz="3600" dirty="0"/>
              <a:t>we have, we receive as a </a:t>
            </a:r>
            <a:r>
              <a:rPr lang="en-US" sz="3600" dirty="0" smtClean="0"/>
              <a:t>gift</a:t>
            </a:r>
          </a:p>
          <a:p>
            <a:endParaRPr lang="en-US" sz="3600" b="1" dirty="0" smtClean="0"/>
          </a:p>
          <a:p>
            <a:r>
              <a:rPr lang="en-US" sz="3600" b="1" dirty="0" smtClean="0"/>
              <a:t>What </a:t>
            </a:r>
            <a:r>
              <a:rPr lang="en-US" sz="3600" b="1" dirty="0"/>
              <a:t>we have is to be cared for by </a:t>
            </a:r>
            <a:r>
              <a:rPr lang="en-US" sz="3600" b="1" dirty="0" smtClean="0"/>
              <a:t>God</a:t>
            </a:r>
            <a:endParaRPr lang="en-US" sz="3600" b="1" dirty="0"/>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3604690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C00000"/>
              </a:solidFill>
            </a:endParaRPr>
          </a:p>
        </p:txBody>
      </p:sp>
      <p:sp>
        <p:nvSpPr>
          <p:cNvPr id="3" name="Content Placeholder 2"/>
          <p:cNvSpPr>
            <a:spLocks noGrp="1"/>
          </p:cNvSpPr>
          <p:nvPr>
            <p:ph idx="1"/>
          </p:nvPr>
        </p:nvSpPr>
        <p:spPr>
          <a:xfrm>
            <a:off x="457200" y="2133600"/>
            <a:ext cx="7772400" cy="3992563"/>
          </a:xfrm>
        </p:spPr>
        <p:txBody>
          <a:bodyPr>
            <a:normAutofit/>
          </a:bodyPr>
          <a:lstStyle/>
          <a:p>
            <a:r>
              <a:rPr lang="en-US" sz="3600" dirty="0" smtClean="0"/>
              <a:t>What </a:t>
            </a:r>
            <a:r>
              <a:rPr lang="en-US" sz="3600" dirty="0"/>
              <a:t>we have, we receive as a </a:t>
            </a:r>
            <a:r>
              <a:rPr lang="en-US" sz="3600" dirty="0" smtClean="0"/>
              <a:t>gift</a:t>
            </a:r>
          </a:p>
          <a:p>
            <a:endParaRPr lang="en-US" sz="3600" dirty="0" smtClean="0"/>
          </a:p>
          <a:p>
            <a:r>
              <a:rPr lang="en-US" sz="3600" dirty="0" smtClean="0"/>
              <a:t>What </a:t>
            </a:r>
            <a:r>
              <a:rPr lang="en-US" sz="3600" dirty="0"/>
              <a:t>we have is to be cared for by </a:t>
            </a:r>
            <a:r>
              <a:rPr lang="en-US" sz="3600" dirty="0" smtClean="0"/>
              <a:t>God</a:t>
            </a:r>
          </a:p>
          <a:p>
            <a:endParaRPr lang="en-US" sz="3600" b="1" dirty="0" smtClean="0"/>
          </a:p>
          <a:p>
            <a:r>
              <a:rPr lang="en-US" sz="3600" b="1" dirty="0" smtClean="0"/>
              <a:t>What </a:t>
            </a:r>
            <a:r>
              <a:rPr lang="en-US" sz="3600" b="1" dirty="0"/>
              <a:t>we have is available to others</a:t>
            </a:r>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3604690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391400" cy="4648200"/>
          </a:xfrm>
        </p:spPr>
        <p:txBody>
          <a:bodyPr>
            <a:normAutofit/>
          </a:bodyPr>
          <a:lstStyle/>
          <a:p>
            <a:pPr marL="0" indent="0">
              <a:buNone/>
            </a:pPr>
            <a:r>
              <a:rPr lang="en-US" sz="3400" i="1" dirty="0"/>
              <a:t>“For the Lord your God is bringing you into a good land…a land in which you will eat bread without scarcity, in which you will lack nothing… [Beware lest] you say in your heart, ‘My power and the might of my hand have gained me this wealth</a:t>
            </a:r>
            <a:r>
              <a:rPr lang="en-US" sz="3400" i="1" dirty="0" smtClean="0"/>
              <a:t>.’”  </a:t>
            </a:r>
            <a:r>
              <a:rPr lang="en-US" sz="3400" i="1" dirty="0"/>
              <a:t>Deuteronomy 8:7-9, 17</a:t>
            </a:r>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3309911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Measure of Simplicity</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endParaRPr lang="en-US" sz="3600" dirty="0"/>
          </a:p>
        </p:txBody>
      </p:sp>
      <p:sp>
        <p:nvSpPr>
          <p:cNvPr id="4" name="Date Placeholder 3"/>
          <p:cNvSpPr>
            <a:spLocks noGrp="1"/>
          </p:cNvSpPr>
          <p:nvPr>
            <p:ph type="dt" sz="half" idx="10"/>
          </p:nvPr>
        </p:nvSpPr>
        <p:spPr/>
        <p:txBody>
          <a:bodyPr/>
          <a:lstStyle/>
          <a:p>
            <a:r>
              <a:rPr lang="en-US" smtClean="0"/>
              <a:t>© The Well @STSA 2013</a:t>
            </a:r>
            <a:endParaRPr lang="en-US"/>
          </a:p>
        </p:txBody>
      </p:sp>
      <p:pic>
        <p:nvPicPr>
          <p:cNvPr id="5122" name="Picture 2" descr="http://images.wisegeek.com/measuring-ta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286000"/>
            <a:ext cx="4030258"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17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620000" cy="5410200"/>
          </a:xfrm>
        </p:spPr>
        <p:txBody>
          <a:bodyPr>
            <a:normAutofit/>
          </a:bodyPr>
          <a:lstStyle/>
          <a:p>
            <a:pPr marL="0" indent="0">
              <a:buNone/>
            </a:pPr>
            <a:r>
              <a:rPr lang="en-US" i="1" dirty="0"/>
              <a:t>“Therefore I say to you, do not worry about your life, what you will eat or what you will drink; nor about your body, what you will put on. Is not life more than food and the body more than clothing?  Look at the birds of the air, for they neither sow nor reap nor gather into barns; yet your heavenly Father feeds them. Are you not of more value than they?  Which of you by worrying can add one cubit to his stature</a:t>
            </a:r>
            <a:r>
              <a:rPr lang="en-US" i="1" dirty="0" smtClean="0"/>
              <a:t>?</a:t>
            </a:r>
            <a:endParaRPr lang="en-US" i="1" dirty="0"/>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1857088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391400" cy="4876800"/>
          </a:xfrm>
        </p:spPr>
        <p:txBody>
          <a:bodyPr>
            <a:normAutofit/>
          </a:bodyPr>
          <a:lstStyle/>
          <a:p>
            <a:pPr marL="0" indent="0">
              <a:buNone/>
            </a:pPr>
            <a:r>
              <a:rPr lang="en-US" i="1" dirty="0" smtClean="0"/>
              <a:t>“</a:t>
            </a:r>
            <a:r>
              <a:rPr lang="en-US" i="1" dirty="0"/>
              <a:t>So why do you worry about clothing? Consider the lilies of the field, how they grow: they neither toil nor spin; and yet I say to you that even Solomon in all his glory was not arrayed like one of these.  Now if God so clothes the grass of the field, which today is, and tomorrow is thrown into the oven, will He not much more clothe you, O you of little faith?</a:t>
            </a:r>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336961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391400" cy="4876800"/>
          </a:xfrm>
        </p:spPr>
        <p:txBody>
          <a:bodyPr>
            <a:normAutofit/>
          </a:bodyPr>
          <a:lstStyle/>
          <a:p>
            <a:pPr marL="0" indent="0">
              <a:buNone/>
            </a:pPr>
            <a:r>
              <a:rPr lang="en-US" i="1" dirty="0"/>
              <a:t>“Therefore do not worry, saying, ‘What shall we eat?’ or ‘What shall we drink?’ or ‘What shall we wear?’  For after all these things the Gentiles seek. For your heavenly Father knows that you need all these things.  But seek first the kingdom of God and His righteousness, and all these things shall be added to </a:t>
            </a:r>
            <a:r>
              <a:rPr lang="en-US" i="1" dirty="0" smtClean="0"/>
              <a:t>you.”  Matthew 6:25-33</a:t>
            </a:r>
            <a:endParaRPr lang="en-US" i="1" dirty="0"/>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3016531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7315200" cy="3429000"/>
          </a:xfrm>
        </p:spPr>
        <p:txBody>
          <a:bodyPr>
            <a:normAutofit/>
          </a:bodyPr>
          <a:lstStyle/>
          <a:p>
            <a:pPr marL="0" indent="0">
              <a:buNone/>
            </a:pPr>
            <a:r>
              <a:rPr lang="en-US" sz="3600" i="1" dirty="0" smtClean="0"/>
              <a:t>“</a:t>
            </a:r>
            <a:r>
              <a:rPr lang="en-US" sz="3600" b="1" i="1" dirty="0" smtClean="0"/>
              <a:t>Therefore </a:t>
            </a:r>
            <a:r>
              <a:rPr lang="en-US" sz="3600" b="1" i="1" dirty="0"/>
              <a:t>do not worry </a:t>
            </a:r>
            <a:r>
              <a:rPr lang="en-US" sz="3600" i="1" dirty="0"/>
              <a:t>about tomorrow, for tomorrow will worry about its own things. Sufficient for the day is its own trouble.” </a:t>
            </a:r>
            <a:endParaRPr lang="en-US" sz="3600" i="1" dirty="0" smtClean="0"/>
          </a:p>
          <a:p>
            <a:pPr marL="0" indent="0">
              <a:buNone/>
            </a:pPr>
            <a:r>
              <a:rPr lang="en-US" sz="3600" i="1" dirty="0" smtClean="0"/>
              <a:t>Matthew 6:34</a:t>
            </a:r>
            <a:endParaRPr lang="en-US" sz="3600" i="1" dirty="0"/>
          </a:p>
        </p:txBody>
      </p:sp>
      <p:sp>
        <p:nvSpPr>
          <p:cNvPr id="4" name="Date Placeholder 3"/>
          <p:cNvSpPr>
            <a:spLocks noGrp="1"/>
          </p:cNvSpPr>
          <p:nvPr>
            <p:ph type="dt" sz="half" idx="10"/>
          </p:nvPr>
        </p:nvSpPr>
        <p:spPr/>
        <p:txBody>
          <a:bodyPr/>
          <a:lstStyle/>
          <a:p>
            <a:r>
              <a:rPr lang="en-US" smtClean="0"/>
              <a:t>© The Well @STSA 2013</a:t>
            </a:r>
            <a:endParaRPr lang="en-US"/>
          </a:p>
        </p:txBody>
      </p:sp>
      <p:sp>
        <p:nvSpPr>
          <p:cNvPr id="5" name="Title 1"/>
          <p:cNvSpPr>
            <a:spLocks noGrp="1"/>
          </p:cNvSpPr>
          <p:nvPr>
            <p:ph type="title"/>
          </p:nvPr>
        </p:nvSpPr>
        <p:spPr>
          <a:xfrm>
            <a:off x="1219200" y="609600"/>
            <a:ext cx="6897998" cy="1676400"/>
          </a:xfrm>
        </p:spPr>
        <p:txBody>
          <a:bodyPr>
            <a:normAutofit/>
          </a:bodyPr>
          <a:lstStyle/>
          <a:p>
            <a:r>
              <a:rPr lang="en-US" sz="3600" dirty="0" smtClean="0">
                <a:solidFill>
                  <a:srgbClr val="C00000"/>
                </a:solidFill>
              </a:rPr>
              <a:t>Measure of Simplicity:</a:t>
            </a:r>
            <a:br>
              <a:rPr lang="en-US" sz="3600" dirty="0" smtClean="0">
                <a:solidFill>
                  <a:srgbClr val="C00000"/>
                </a:solidFill>
              </a:rPr>
            </a:br>
            <a:r>
              <a:rPr lang="en-US" sz="5300" u="sng" dirty="0" smtClean="0">
                <a:solidFill>
                  <a:srgbClr val="C00000"/>
                </a:solidFill>
              </a:rPr>
              <a:t>LEVEL OF ANXIETY</a:t>
            </a:r>
            <a:endParaRPr lang="en-US" sz="5300" u="sng" dirty="0">
              <a:solidFill>
                <a:srgbClr val="C00000"/>
              </a:solidFill>
            </a:endParaRPr>
          </a:p>
        </p:txBody>
      </p:sp>
    </p:spTree>
    <p:extLst>
      <p:ext uri="{BB962C8B-B14F-4D97-AF65-F5344CB8AC3E}">
        <p14:creationId xmlns:p14="http://schemas.microsoft.com/office/powerpoint/2010/main" val="585481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The Well @STSA 2013</a:t>
            </a:r>
            <a:endParaRPr lang="en-US"/>
          </a:p>
        </p:txBody>
      </p:sp>
      <p:pic>
        <p:nvPicPr>
          <p:cNvPr id="1026" name="Picture 2" descr="Simplicity Is The Ultimate Sophist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6400800"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12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Practice of Simplicity</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endParaRPr lang="en-US" sz="3600" dirty="0"/>
          </a:p>
        </p:txBody>
      </p:sp>
      <p:sp>
        <p:nvSpPr>
          <p:cNvPr id="4" name="Date Placeholder 3"/>
          <p:cNvSpPr>
            <a:spLocks noGrp="1"/>
          </p:cNvSpPr>
          <p:nvPr>
            <p:ph type="dt" sz="half" idx="10"/>
          </p:nvPr>
        </p:nvSpPr>
        <p:spPr/>
        <p:txBody>
          <a:bodyPr/>
          <a:lstStyle/>
          <a:p>
            <a:r>
              <a:rPr lang="en-US" smtClean="0"/>
              <a:t>© The Well @STSA 2013</a:t>
            </a:r>
            <a:endParaRPr lang="en-US"/>
          </a:p>
        </p:txBody>
      </p:sp>
      <p:pic>
        <p:nvPicPr>
          <p:cNvPr id="6147" name="Picture 3" descr="C:\Users\Fr Anthony\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543" y="2057400"/>
            <a:ext cx="6359057"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613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543800" cy="4876800"/>
          </a:xfrm>
        </p:spPr>
        <p:txBody>
          <a:bodyPr>
            <a:normAutofit/>
          </a:bodyPr>
          <a:lstStyle/>
          <a:p>
            <a:pPr marL="742950" indent="-742950">
              <a:buFont typeface="+mj-lt"/>
              <a:buAutoNum type="arabicPeriod"/>
            </a:pPr>
            <a:r>
              <a:rPr lang="en-US" sz="3600" b="1" dirty="0" smtClean="0"/>
              <a:t>Buy </a:t>
            </a:r>
            <a:r>
              <a:rPr lang="en-US" sz="3600" b="1" dirty="0"/>
              <a:t>things for </a:t>
            </a:r>
            <a:r>
              <a:rPr lang="en-US" sz="3600" b="1" i="1" u="sng" dirty="0"/>
              <a:t>usefulness</a:t>
            </a:r>
            <a:r>
              <a:rPr lang="en-US" sz="3600" b="1" dirty="0"/>
              <a:t> rather than </a:t>
            </a:r>
            <a:r>
              <a:rPr lang="en-US" sz="3600" b="1" i="1" u="sng" dirty="0" smtClean="0"/>
              <a:t>status</a:t>
            </a:r>
            <a:endParaRPr lang="en-US" sz="3600" b="1" i="1" u="sng" dirty="0"/>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939146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543800" cy="4876800"/>
          </a:xfrm>
        </p:spPr>
        <p:txBody>
          <a:bodyPr>
            <a:normAutofit/>
          </a:bodyPr>
          <a:lstStyle/>
          <a:p>
            <a:pPr marL="742950" indent="-742950">
              <a:buFont typeface="+mj-lt"/>
              <a:buAutoNum type="arabicPeriod"/>
            </a:pPr>
            <a:r>
              <a:rPr lang="en-US" sz="3600" dirty="0" smtClean="0"/>
              <a:t>Buy </a:t>
            </a:r>
            <a:r>
              <a:rPr lang="en-US" sz="3600" dirty="0"/>
              <a:t>things for </a:t>
            </a:r>
            <a:r>
              <a:rPr lang="en-US" sz="3600" i="1" u="sng" dirty="0"/>
              <a:t>usefulness</a:t>
            </a:r>
            <a:r>
              <a:rPr lang="en-US" sz="3600" dirty="0"/>
              <a:t> rather than </a:t>
            </a:r>
            <a:r>
              <a:rPr lang="en-US" sz="3600" i="1" u="sng" dirty="0"/>
              <a:t>status</a:t>
            </a:r>
          </a:p>
          <a:p>
            <a:pPr marL="742950" indent="-742950">
              <a:buFont typeface="+mj-lt"/>
              <a:buAutoNum type="arabicPeriod"/>
            </a:pPr>
            <a:endParaRPr lang="en-US" sz="3600" dirty="0" smtClean="0"/>
          </a:p>
          <a:p>
            <a:pPr marL="742950" indent="-742950">
              <a:buFont typeface="+mj-lt"/>
              <a:buAutoNum type="arabicPeriod"/>
            </a:pPr>
            <a:r>
              <a:rPr lang="en-US" sz="3600" b="1" dirty="0" smtClean="0"/>
              <a:t>Reject </a:t>
            </a:r>
            <a:r>
              <a:rPr lang="en-US" sz="3600" b="1" dirty="0"/>
              <a:t>anything that is producing an </a:t>
            </a:r>
            <a:r>
              <a:rPr lang="en-US" sz="3600" b="1" dirty="0" smtClean="0"/>
              <a:t>addiction</a:t>
            </a:r>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414317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543800" cy="4876800"/>
          </a:xfrm>
        </p:spPr>
        <p:txBody>
          <a:bodyPr>
            <a:normAutofit/>
          </a:bodyPr>
          <a:lstStyle/>
          <a:p>
            <a:pPr marL="742950" indent="-742950">
              <a:buFont typeface="+mj-lt"/>
              <a:buAutoNum type="arabicPeriod"/>
            </a:pPr>
            <a:r>
              <a:rPr lang="en-US" sz="3600" dirty="0" smtClean="0"/>
              <a:t>Buy </a:t>
            </a:r>
            <a:r>
              <a:rPr lang="en-US" sz="3600" dirty="0"/>
              <a:t>things for </a:t>
            </a:r>
            <a:r>
              <a:rPr lang="en-US" sz="3600" i="1" u="sng" dirty="0"/>
              <a:t>usefulness</a:t>
            </a:r>
            <a:r>
              <a:rPr lang="en-US" sz="3600" dirty="0"/>
              <a:t> rather than </a:t>
            </a:r>
            <a:r>
              <a:rPr lang="en-US" sz="3600" i="1" u="sng" dirty="0"/>
              <a:t>status</a:t>
            </a:r>
          </a:p>
          <a:p>
            <a:pPr marL="742950" indent="-742950">
              <a:buFont typeface="+mj-lt"/>
              <a:buAutoNum type="arabicPeriod"/>
            </a:pPr>
            <a:endParaRPr lang="en-US" sz="3600" dirty="0" smtClean="0"/>
          </a:p>
          <a:p>
            <a:pPr marL="742950" indent="-742950">
              <a:buFont typeface="+mj-lt"/>
              <a:buAutoNum type="arabicPeriod"/>
            </a:pPr>
            <a:r>
              <a:rPr lang="en-US" sz="3600" dirty="0" smtClean="0"/>
              <a:t>Reject </a:t>
            </a:r>
            <a:r>
              <a:rPr lang="en-US" sz="3600" dirty="0"/>
              <a:t>anything that is producing an </a:t>
            </a:r>
            <a:r>
              <a:rPr lang="en-US" sz="3600" dirty="0" smtClean="0"/>
              <a:t>addiction</a:t>
            </a:r>
          </a:p>
          <a:p>
            <a:pPr marL="742950" indent="-742950">
              <a:buFont typeface="+mj-lt"/>
              <a:buAutoNum type="arabicPeriod"/>
            </a:pPr>
            <a:endParaRPr lang="en-US" sz="3600" dirty="0"/>
          </a:p>
          <a:p>
            <a:pPr marL="742950" indent="-742950">
              <a:buFont typeface="+mj-lt"/>
              <a:buAutoNum type="arabicPeriod"/>
            </a:pPr>
            <a:r>
              <a:rPr lang="en-US" sz="3600" b="1" dirty="0" smtClean="0"/>
              <a:t>Develop habit </a:t>
            </a:r>
            <a:r>
              <a:rPr lang="en-US" sz="3600" b="1" dirty="0"/>
              <a:t>of </a:t>
            </a:r>
            <a:r>
              <a:rPr lang="en-US" sz="3600" b="1" i="1" u="sng" dirty="0"/>
              <a:t>giving stuff away</a:t>
            </a:r>
          </a:p>
          <a:p>
            <a:pPr marL="742950" indent="-742950">
              <a:buFont typeface="+mj-lt"/>
              <a:buAutoNum type="arabicPeriod"/>
            </a:pPr>
            <a:endParaRPr lang="en-US" sz="3600" dirty="0" smtClean="0"/>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939146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91400" cy="4678363"/>
          </a:xfrm>
        </p:spPr>
        <p:txBody>
          <a:bodyPr>
            <a:normAutofit/>
          </a:bodyPr>
          <a:lstStyle/>
          <a:p>
            <a:pPr marL="742950" indent="-742950">
              <a:buFont typeface="+mj-lt"/>
              <a:buAutoNum type="arabicPeriod" startAt="4"/>
            </a:pPr>
            <a:r>
              <a:rPr lang="en-US" sz="3600" b="1" dirty="0" smtClean="0"/>
              <a:t>Beware </a:t>
            </a:r>
            <a:r>
              <a:rPr lang="en-US" sz="3600" b="1" dirty="0"/>
              <a:t>of the </a:t>
            </a:r>
            <a:r>
              <a:rPr lang="en-US" sz="3600" b="1" dirty="0" smtClean="0"/>
              <a:t>“latest </a:t>
            </a:r>
            <a:r>
              <a:rPr lang="en-US" sz="3600" b="1" dirty="0"/>
              <a:t>and </a:t>
            </a:r>
            <a:r>
              <a:rPr lang="en-US" sz="3600" b="1" dirty="0" smtClean="0"/>
              <a:t>greatest”</a:t>
            </a:r>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2612288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91400" cy="4678363"/>
          </a:xfrm>
        </p:spPr>
        <p:txBody>
          <a:bodyPr>
            <a:normAutofit/>
          </a:bodyPr>
          <a:lstStyle/>
          <a:p>
            <a:pPr marL="742950" indent="-742950">
              <a:buFont typeface="+mj-lt"/>
              <a:buAutoNum type="arabicPeriod" startAt="4"/>
            </a:pPr>
            <a:r>
              <a:rPr lang="en-US" sz="3600" dirty="0" smtClean="0"/>
              <a:t>Beware </a:t>
            </a:r>
            <a:r>
              <a:rPr lang="en-US" sz="3600" dirty="0"/>
              <a:t>of the </a:t>
            </a:r>
            <a:r>
              <a:rPr lang="en-US" sz="3600" dirty="0" smtClean="0"/>
              <a:t>“latest </a:t>
            </a:r>
            <a:r>
              <a:rPr lang="en-US" sz="3600" dirty="0"/>
              <a:t>and </a:t>
            </a:r>
            <a:r>
              <a:rPr lang="en-US" sz="3600" dirty="0" smtClean="0"/>
              <a:t>greatest”</a:t>
            </a:r>
          </a:p>
          <a:p>
            <a:pPr marL="742950" indent="-742950">
              <a:buFont typeface="+mj-lt"/>
              <a:buAutoNum type="arabicPeriod" startAt="4"/>
            </a:pPr>
            <a:endParaRPr lang="en-US" sz="3600" dirty="0" smtClean="0"/>
          </a:p>
          <a:p>
            <a:pPr marL="742950" indent="-742950">
              <a:buFont typeface="+mj-lt"/>
              <a:buAutoNum type="arabicPeriod" startAt="4"/>
            </a:pPr>
            <a:r>
              <a:rPr lang="en-US" sz="3600" b="1" dirty="0" smtClean="0"/>
              <a:t>Buy </a:t>
            </a:r>
            <a:r>
              <a:rPr lang="en-US" sz="3600" b="1" dirty="0"/>
              <a:t>only what you </a:t>
            </a:r>
            <a:r>
              <a:rPr lang="en-US" sz="3600" b="1" i="1" u="sng" dirty="0"/>
              <a:t>can </a:t>
            </a:r>
            <a:r>
              <a:rPr lang="en-US" sz="3600" b="1" i="1" u="sng" dirty="0" smtClean="0"/>
              <a:t>afford</a:t>
            </a:r>
            <a:endParaRPr lang="en-US" sz="3600" b="1" i="1" u="sng" dirty="0"/>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2770995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391400" cy="4678363"/>
          </a:xfrm>
        </p:spPr>
        <p:txBody>
          <a:bodyPr>
            <a:normAutofit/>
          </a:bodyPr>
          <a:lstStyle/>
          <a:p>
            <a:pPr marL="742950" indent="-742950">
              <a:buFont typeface="+mj-lt"/>
              <a:buAutoNum type="arabicPeriod" startAt="4"/>
            </a:pPr>
            <a:r>
              <a:rPr lang="en-US" sz="3600" dirty="0" smtClean="0"/>
              <a:t>Beware </a:t>
            </a:r>
            <a:r>
              <a:rPr lang="en-US" sz="3600" dirty="0"/>
              <a:t>of the </a:t>
            </a:r>
            <a:r>
              <a:rPr lang="en-US" sz="3600" dirty="0" smtClean="0"/>
              <a:t>“latest </a:t>
            </a:r>
            <a:r>
              <a:rPr lang="en-US" sz="3600" dirty="0"/>
              <a:t>and </a:t>
            </a:r>
            <a:r>
              <a:rPr lang="en-US" sz="3600" dirty="0" smtClean="0"/>
              <a:t>greatest”</a:t>
            </a:r>
          </a:p>
          <a:p>
            <a:pPr marL="742950" indent="-742950">
              <a:buFont typeface="+mj-lt"/>
              <a:buAutoNum type="arabicPeriod" startAt="4"/>
            </a:pPr>
            <a:endParaRPr lang="en-US" sz="3600" dirty="0" smtClean="0"/>
          </a:p>
          <a:p>
            <a:pPr marL="742950" indent="-742950">
              <a:buFont typeface="+mj-lt"/>
              <a:buAutoNum type="arabicPeriod" startAt="4"/>
            </a:pPr>
            <a:r>
              <a:rPr lang="en-US" sz="3600" dirty="0" smtClean="0"/>
              <a:t>Buy </a:t>
            </a:r>
            <a:r>
              <a:rPr lang="en-US" sz="3600" dirty="0"/>
              <a:t>only what you </a:t>
            </a:r>
            <a:r>
              <a:rPr lang="en-US" sz="3600" i="1" u="sng" dirty="0"/>
              <a:t>can afford</a:t>
            </a:r>
          </a:p>
          <a:p>
            <a:pPr marL="742950" indent="-742950">
              <a:buFont typeface="+mj-lt"/>
              <a:buAutoNum type="arabicPeriod" startAt="4"/>
            </a:pPr>
            <a:endParaRPr lang="en-US" sz="3600" dirty="0" smtClean="0"/>
          </a:p>
          <a:p>
            <a:pPr marL="742950" indent="-742950">
              <a:buFont typeface="+mj-lt"/>
              <a:buAutoNum type="arabicPeriod" startAt="4"/>
            </a:pPr>
            <a:r>
              <a:rPr lang="en-US" sz="3600" b="1" dirty="0" smtClean="0"/>
              <a:t>Reject </a:t>
            </a:r>
            <a:r>
              <a:rPr lang="en-US" sz="3600" b="1" dirty="0"/>
              <a:t>anything that distracts you from </a:t>
            </a:r>
            <a:r>
              <a:rPr lang="en-US" sz="3600" b="1" dirty="0" smtClean="0"/>
              <a:t>seeking the </a:t>
            </a:r>
            <a:r>
              <a:rPr lang="en-US" sz="3600" b="1" dirty="0"/>
              <a:t>kingdom first </a:t>
            </a:r>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2770995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315200" cy="5029200"/>
          </a:xfrm>
        </p:spPr>
        <p:txBody>
          <a:bodyPr>
            <a:normAutofit/>
          </a:bodyPr>
          <a:lstStyle/>
          <a:p>
            <a:pPr marL="0" indent="0">
              <a:buNone/>
            </a:pPr>
            <a:r>
              <a:rPr lang="en-US" sz="3400" i="1" dirty="0"/>
              <a:t>“But those who desire to be rich fall into temptation and a snare, and into many foolish and harmful lusts which drown men in destruction and perdition.  For the love of money is a root of all kinds of evil, for which some have strayed from the faith in their greediness, and pierced themselves through with many sorrows.”  1 Timothy 6:9-10</a:t>
            </a:r>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1072277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315200" cy="4724400"/>
          </a:xfrm>
        </p:spPr>
        <p:txBody>
          <a:bodyPr>
            <a:normAutofit/>
          </a:bodyPr>
          <a:lstStyle/>
          <a:p>
            <a:pPr marL="0" indent="0" algn="ctr">
              <a:buNone/>
            </a:pPr>
            <a:r>
              <a:rPr lang="en-US" sz="4000" b="1" i="1" dirty="0"/>
              <a:t>“Take heed and beware of covetousness, for one’s life does not consist in the abundance of the things he possesses.”  </a:t>
            </a:r>
            <a:endParaRPr lang="en-US" sz="4000" b="1" i="1" dirty="0" smtClean="0"/>
          </a:p>
          <a:p>
            <a:pPr marL="0" indent="0" algn="ctr">
              <a:buNone/>
            </a:pPr>
            <a:r>
              <a:rPr lang="en-US" sz="3600" b="1" i="1" dirty="0" smtClean="0"/>
              <a:t>Luke </a:t>
            </a:r>
            <a:r>
              <a:rPr lang="en-US" sz="3600" b="1" i="1" dirty="0"/>
              <a:t>12:15</a:t>
            </a:r>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1372037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629400" cy="1828800"/>
          </a:xfrm>
        </p:spPr>
        <p:txBody>
          <a:bodyPr>
            <a:noAutofit/>
          </a:bodyPr>
          <a:lstStyle/>
          <a:p>
            <a:r>
              <a:rPr lang="en-US" sz="4000" b="0" i="1" dirty="0" smtClean="0">
                <a:solidFill>
                  <a:srgbClr val="C00000"/>
                </a:solidFill>
              </a:rPr>
              <a:t>The opposite of simplicity</a:t>
            </a:r>
            <a:r>
              <a:rPr lang="en-US" sz="4000" b="0" i="1" dirty="0">
                <a:solidFill>
                  <a:srgbClr val="C00000"/>
                </a:solidFill>
              </a:rPr>
              <a:t>?</a:t>
            </a:r>
            <a:r>
              <a:rPr lang="en-US" sz="4000" b="0" i="1" dirty="0" smtClean="0">
                <a:solidFill>
                  <a:srgbClr val="C00000"/>
                </a:solidFill>
              </a:rPr>
              <a:t>  </a:t>
            </a:r>
            <a:r>
              <a:rPr lang="en-US" sz="5400" u="sng" dirty="0" smtClean="0">
                <a:solidFill>
                  <a:srgbClr val="C00000"/>
                </a:solidFill>
              </a:rPr>
              <a:t>COVETOUSNESS</a:t>
            </a:r>
            <a:endParaRPr lang="en-US" u="sng" dirty="0">
              <a:solidFill>
                <a:srgbClr val="C00000"/>
              </a:solidFill>
            </a:endParaRPr>
          </a:p>
        </p:txBody>
      </p:sp>
      <p:sp>
        <p:nvSpPr>
          <p:cNvPr id="4" name="Date Placeholder 3"/>
          <p:cNvSpPr>
            <a:spLocks noGrp="1"/>
          </p:cNvSpPr>
          <p:nvPr>
            <p:ph type="dt" sz="half" idx="10"/>
          </p:nvPr>
        </p:nvSpPr>
        <p:spPr/>
        <p:txBody>
          <a:bodyPr/>
          <a:lstStyle/>
          <a:p>
            <a:r>
              <a:rPr lang="en-US" smtClean="0"/>
              <a:t>© The Well @STSA 2013</a:t>
            </a:r>
            <a:endParaRPr lang="en-US"/>
          </a:p>
        </p:txBody>
      </p:sp>
      <p:pic>
        <p:nvPicPr>
          <p:cNvPr id="2050" name="Picture 2" descr="http://4.bp.blogspot.com/-WeRLxecJDQw/UF9yjBrz__I/AAAAAAAAAJc/FN3Je51kz2g/s1600/covetousn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79558"/>
            <a:ext cx="4419600" cy="314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89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620000" cy="4876800"/>
          </a:xfrm>
        </p:spPr>
        <p:txBody>
          <a:bodyPr>
            <a:normAutofit/>
          </a:bodyPr>
          <a:lstStyle/>
          <a:p>
            <a:pPr marL="0" indent="0">
              <a:buNone/>
            </a:pPr>
            <a:r>
              <a:rPr lang="en-US" sz="3400" i="1" dirty="0"/>
              <a:t>“Take heed and beware of </a:t>
            </a:r>
            <a:r>
              <a:rPr lang="en-US" sz="3400" i="1" u="sng" dirty="0"/>
              <a:t>covetousness</a:t>
            </a:r>
            <a:r>
              <a:rPr lang="en-US" sz="3400" i="1" dirty="0"/>
              <a:t>, for one’s life does not consist in the abundance of the things he possesses.”  Luke 12:15</a:t>
            </a:r>
          </a:p>
          <a:p>
            <a:pPr marL="0" indent="0">
              <a:buNone/>
            </a:pPr>
            <a:endParaRPr lang="en-US" sz="3400" i="1" dirty="0"/>
          </a:p>
          <a:p>
            <a:pPr marL="0" indent="0">
              <a:buNone/>
            </a:pPr>
            <a:r>
              <a:rPr lang="en-US" sz="3400" i="1" dirty="0"/>
              <a:t>“Let your conduct be without </a:t>
            </a:r>
            <a:r>
              <a:rPr lang="en-US" sz="3400" i="1" u="sng" dirty="0"/>
              <a:t>covetousness</a:t>
            </a:r>
            <a:r>
              <a:rPr lang="en-US" sz="3400" i="1" dirty="0"/>
              <a:t>; be content with such things as you have.”  Hebrews 13:5</a:t>
            </a:r>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1414338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The Well @STSA 2013</a:t>
            </a:r>
            <a:endParaRPr lang="en-US"/>
          </a:p>
        </p:txBody>
      </p:sp>
      <p:pic>
        <p:nvPicPr>
          <p:cNvPr id="3074" name="Picture 2" descr="http://tyrellh.files.wordpress.com/2011/06/greed-money-covetousness-idolatry-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2857500" cy="383857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Fr Anthony\Desktop\Untitled-2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976438"/>
            <a:ext cx="42799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163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620000" cy="4876800"/>
          </a:xfrm>
        </p:spPr>
        <p:txBody>
          <a:bodyPr>
            <a:normAutofit/>
          </a:bodyPr>
          <a:lstStyle/>
          <a:p>
            <a:pPr marL="0" indent="0">
              <a:buNone/>
            </a:pPr>
            <a:endParaRPr lang="en-US" i="1" dirty="0"/>
          </a:p>
        </p:txBody>
      </p:sp>
      <p:sp>
        <p:nvSpPr>
          <p:cNvPr id="4" name="Date Placeholder 3"/>
          <p:cNvSpPr>
            <a:spLocks noGrp="1"/>
          </p:cNvSpPr>
          <p:nvPr>
            <p:ph type="dt" sz="half" idx="10"/>
          </p:nvPr>
        </p:nvSpPr>
        <p:spPr/>
        <p:txBody>
          <a:bodyPr/>
          <a:lstStyle/>
          <a:p>
            <a:r>
              <a:rPr lang="en-US" smtClean="0"/>
              <a:t>© The Well @STSA 2013</a:t>
            </a:r>
            <a:endParaRPr lang="en-US"/>
          </a:p>
        </p:txBody>
      </p:sp>
      <p:pic>
        <p:nvPicPr>
          <p:cNvPr id="4098" name="Picture 2" descr="http://www.ubim.org/wp-content/uploads/2011/01/jesus_-_rich_young_ru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5959602"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879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467600" cy="5105400"/>
          </a:xfrm>
        </p:spPr>
        <p:txBody>
          <a:bodyPr>
            <a:noAutofit/>
          </a:bodyPr>
          <a:lstStyle/>
          <a:p>
            <a:pPr marL="0" indent="0">
              <a:buNone/>
            </a:pPr>
            <a:r>
              <a:rPr lang="en-US" sz="3400" i="1" dirty="0"/>
              <a:t>“And you shall count seven </a:t>
            </a:r>
            <a:r>
              <a:rPr lang="en-US" sz="3400" i="1" dirty="0" err="1"/>
              <a:t>sabbaths</a:t>
            </a:r>
            <a:r>
              <a:rPr lang="en-US" sz="3400" i="1" dirty="0"/>
              <a:t> of years for yourself, seven times seven years; and the time of the seven </a:t>
            </a:r>
            <a:r>
              <a:rPr lang="en-US" sz="3400" i="1" dirty="0" err="1"/>
              <a:t>sabbaths</a:t>
            </a:r>
            <a:r>
              <a:rPr lang="en-US" sz="3400" i="1" dirty="0"/>
              <a:t> of years shall be to you forty-nine years.  Then you shall cause the trumpet of the Jubilee to sound on the tenth day of the seventh month; on the Day of Atonement you shall make the trumpet to sound throughout all your </a:t>
            </a:r>
            <a:r>
              <a:rPr lang="en-US" sz="3400" i="1" dirty="0" smtClean="0"/>
              <a:t>land…  </a:t>
            </a:r>
            <a:endParaRPr lang="en-US" sz="3400" i="1" dirty="0"/>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3577806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391400" cy="5029200"/>
          </a:xfrm>
        </p:spPr>
        <p:txBody>
          <a:bodyPr>
            <a:normAutofit/>
          </a:bodyPr>
          <a:lstStyle/>
          <a:p>
            <a:pPr marL="0" indent="0">
              <a:buNone/>
            </a:pPr>
            <a:r>
              <a:rPr lang="en-US" sz="3400" i="1" dirty="0" smtClean="0"/>
              <a:t>… And </a:t>
            </a:r>
            <a:r>
              <a:rPr lang="en-US" sz="3400" i="1" dirty="0"/>
              <a:t>you shall consecrate the fiftieth year, and proclaim liberty throughout all the land to all its inhabitants. It shall be a Jubilee for you; and each of you shall return to his possession, and each of you shall return to his family… Therefore you shall not oppress one another, but you shall fear your God; for I am the Lord your God.”  Leviticus 25:8-10,17</a:t>
            </a:r>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632532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239000" cy="4648200"/>
          </a:xfrm>
        </p:spPr>
        <p:txBody>
          <a:bodyPr>
            <a:normAutofit/>
          </a:bodyPr>
          <a:lstStyle/>
          <a:p>
            <a:pPr marL="0" indent="0">
              <a:buNone/>
            </a:pPr>
            <a:r>
              <a:rPr lang="en-US" sz="3400" i="1" dirty="0"/>
              <a:t>“The land must not be sold permanently, </a:t>
            </a:r>
            <a:r>
              <a:rPr lang="en-US" sz="3400" b="1" i="1" dirty="0"/>
              <a:t>because the land is mine </a:t>
            </a:r>
            <a:r>
              <a:rPr lang="en-US" sz="3400" i="1" dirty="0"/>
              <a:t>and you reside in my land as foreigners and strangers.”  Leviticus </a:t>
            </a:r>
            <a:r>
              <a:rPr lang="en-US" sz="3400" i="1" dirty="0" smtClean="0"/>
              <a:t>25:23</a:t>
            </a:r>
            <a:endParaRPr lang="en-US" sz="3400" i="1" dirty="0"/>
          </a:p>
        </p:txBody>
      </p:sp>
      <p:sp>
        <p:nvSpPr>
          <p:cNvPr id="4" name="Date Placeholder 3"/>
          <p:cNvSpPr>
            <a:spLocks noGrp="1"/>
          </p:cNvSpPr>
          <p:nvPr>
            <p:ph type="dt" sz="half" idx="10"/>
          </p:nvPr>
        </p:nvSpPr>
        <p:spPr/>
        <p:txBody>
          <a:bodyPr/>
          <a:lstStyle/>
          <a:p>
            <a:r>
              <a:rPr lang="en-US" smtClean="0"/>
              <a:t>© The Well @STSA 2013</a:t>
            </a:r>
            <a:endParaRPr lang="en-US"/>
          </a:p>
        </p:txBody>
      </p:sp>
    </p:spTree>
    <p:extLst>
      <p:ext uri="{BB962C8B-B14F-4D97-AF65-F5344CB8AC3E}">
        <p14:creationId xmlns:p14="http://schemas.microsoft.com/office/powerpoint/2010/main" val="1198011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1219</TotalTime>
  <Words>1047</Words>
  <Application>Microsoft Office PowerPoint</Application>
  <PresentationFormat>On-screen Show (4:3)</PresentationFormat>
  <Paragraphs>102</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The opposite of simplicity?  COVETOUSNESS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Measure of Simplicity</vt:lpstr>
      <vt:lpstr>PowerPoint Presentation</vt:lpstr>
      <vt:lpstr>PowerPoint Presentation</vt:lpstr>
      <vt:lpstr>PowerPoint Presentation</vt:lpstr>
      <vt:lpstr>Measure of Simplicity: LEVEL OF ANXIETY</vt:lpstr>
      <vt:lpstr>The Practice of Simplicity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PMO</dc:creator>
  <cp:lastModifiedBy>Fr Anthony</cp:lastModifiedBy>
  <cp:revision>24</cp:revision>
  <dcterms:created xsi:type="dcterms:W3CDTF">2013-01-10T23:26:02Z</dcterms:created>
  <dcterms:modified xsi:type="dcterms:W3CDTF">2013-01-20T11:50:30Z</dcterms:modified>
</cp:coreProperties>
</file>