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290" r:id="rId3"/>
    <p:sldId id="289" r:id="rId4"/>
    <p:sldId id="28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80" r:id="rId26"/>
    <p:sldId id="281" r:id="rId27"/>
    <p:sldId id="282" r:id="rId28"/>
    <p:sldId id="284" r:id="rId29"/>
    <p:sldId id="286" r:id="rId30"/>
    <p:sldId id="287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3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6F952-E8C9-4B8D-882C-A2F3FECD9AB6}" type="datetimeFigureOut">
              <a:rPr lang="en-US" smtClean="0"/>
              <a:t>1/12/2013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20389-1CD3-4D0D-8CEF-D1C39F56D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57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20389-1CD3-4D0D-8CEF-D1C39F56D1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3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0960"/>
            <a:ext cx="8961120" cy="672084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68580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0E3F2E-A2D0-40F0-8CEE-11EB8B68B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0E3F2E-A2D0-40F0-8CEE-11EB8B68B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7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0E3F2E-A2D0-40F0-8CEE-11EB8B68B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9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0E3F2E-A2D0-40F0-8CEE-11EB8B68B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0E3F2E-A2D0-40F0-8CEE-11EB8B68B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2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0E3F2E-A2D0-40F0-8CEE-11EB8B68B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8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0E3F2E-A2D0-40F0-8CEE-11EB8B68B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3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0E3F2E-A2D0-40F0-8CEE-11EB8B68B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89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0E3F2E-A2D0-40F0-8CEE-11EB8B68B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4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0E3F2E-A2D0-40F0-8CEE-11EB8B68B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1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0E3F2E-A2D0-40F0-8CEE-11EB8B68B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7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Relationship Id="rId22" Type="http://schemas.microsoft.com/office/2007/relationships/hdphoto" Target="../media/hdphoto5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44583" l="67278" r="100000">
                        <a14:foregroundMark x1="71833" y1="7167" x2="71833" y2="7167"/>
                        <a14:foregroundMark x1="71611" y1="4583" x2="71389" y2="8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67" b="55242"/>
          <a:stretch/>
        </p:blipFill>
        <p:spPr>
          <a:xfrm>
            <a:off x="7181836" y="68580"/>
            <a:ext cx="1870724" cy="1912619"/>
          </a:xfrm>
          <a:prstGeom prst="rect">
            <a:avLst/>
          </a:prstGeom>
          <a:ln w="57150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68979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2296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The Well @STSA 2013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816">
                        <a14:foregroundMark x1="6066" y1="12500" x2="1287" y2="18750"/>
                        <a14:foregroundMark x1="8824" y1="55000" x2="9926" y2="86250"/>
                        <a14:foregroundMark x1="18015" y1="36250" x2="18382" y2="66250"/>
                        <a14:foregroundMark x1="18015" y1="17500" x2="18015" y2="17500"/>
                        <a14:foregroundMark x1="23897" y1="33750" x2="20772" y2="46250"/>
                        <a14:foregroundMark x1="26471" y1="35000" x2="26471" y2="58750"/>
                        <a14:foregroundMark x1="26838" y1="17500" x2="26838" y2="17500"/>
                        <a14:foregroundMark x1="31250" y1="23750" x2="31434" y2="66250"/>
                        <a14:foregroundMark x1="35478" y1="40000" x2="36213" y2="61250"/>
                        <a14:foregroundMark x1="47243" y1="33750" x2="48713" y2="35000"/>
                        <a14:foregroundMark x1="52757" y1="23750" x2="52757" y2="65000"/>
                        <a14:foregroundMark x1="68199" y1="43750" x2="69485" y2="60000"/>
                        <a14:foregroundMark x1="84743" y1="43750" x2="85294" y2="35000"/>
                        <a14:foregroundMark x1="93934" y1="50000" x2="94301" y2="66250"/>
                        <a14:foregroundMark x1="97059" y1="21250" x2="97426" y2="56250"/>
                        <a14:backgroundMark x1="24632" y1="90000" x2="97426" y2="87500"/>
                        <a14:backgroundMark x1="12500" y1="57500" x2="12500" y2="57500"/>
                        <a14:backgroundMark x1="6985" y1="86250" x2="1838" y2="92500"/>
                        <a14:backgroundMark x1="1838" y1="51250" x2="1838" y2="51250"/>
                        <a14:backgroundMark x1="47059" y1="55000" x2="47059" y2="55000"/>
                        <a14:backgroundMark x1="90809" y1="56250" x2="90809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16" y="6423660"/>
            <a:ext cx="2487168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9583" l="0" r="24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76070" b="70080"/>
          <a:stretch/>
        </p:blipFill>
        <p:spPr>
          <a:xfrm>
            <a:off x="76200" y="76200"/>
            <a:ext cx="1300190" cy="1219200"/>
          </a:xfrm>
          <a:prstGeom prst="rect">
            <a:avLst/>
          </a:prstGeom>
          <a:ln w="57150"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91440" y="68580"/>
            <a:ext cx="8961120" cy="672084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4844" b="99286" l="75067" r="99664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23" t="74875"/>
          <a:stretch/>
        </p:blipFill>
        <p:spPr bwMode="auto">
          <a:xfrm>
            <a:off x="7657522" y="5732145"/>
            <a:ext cx="1395038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4612" b="75022" l="89113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69" t="34421" b="24023"/>
          <a:stretch/>
        </p:blipFill>
        <p:spPr bwMode="auto">
          <a:xfrm>
            <a:off x="8025205" y="2366682"/>
            <a:ext cx="1082283" cy="284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5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Week 1: Meditation </a:t>
            </a:r>
          </a:p>
        </p:txBody>
      </p:sp>
    </p:spTree>
    <p:extLst>
      <p:ext uri="{BB962C8B-B14F-4D97-AF65-F5344CB8AC3E}">
        <p14:creationId xmlns:p14="http://schemas.microsoft.com/office/powerpoint/2010/main" val="5517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“Therefore, if you died with Christ from the basic principles of the world, why, as though living in the world, do you subject yourselves to regulations — “Do not touch, do not taste, do not handle,” which all concern things which perish with the using — according to the commandments and doctrines of </a:t>
            </a:r>
            <a:r>
              <a:rPr lang="en-US" i="1" dirty="0" smtClean="0"/>
              <a:t>men.”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…These </a:t>
            </a:r>
            <a:r>
              <a:rPr lang="en-US" i="1" dirty="0"/>
              <a:t>things indeed have an appearance of wisdom in </a:t>
            </a:r>
            <a:r>
              <a:rPr lang="en-US" b="1" i="1" u="sng" dirty="0"/>
              <a:t>self-imposed religion</a:t>
            </a:r>
            <a:r>
              <a:rPr lang="en-US" i="1" dirty="0"/>
              <a:t>, false humility, and neglect of the body, but are of no value against the indulgence of the flesh.”  Colossians 2:20-23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1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6934200" cy="25908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WILLPOWER 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DOESN’T WORK</a:t>
            </a:r>
            <a:endParaRPr lang="en-US" sz="6000" u="sng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pic>
        <p:nvPicPr>
          <p:cNvPr id="4098" name="Picture 2" descr="http://blog.lumosity.com/wp-content/uploads/2011/10/willpower600bl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57150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71600"/>
            <a:ext cx="6934200" cy="1828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Righteousness comes </a:t>
            </a:r>
            <a:r>
              <a:rPr lang="en-US" i="1" u="sng" dirty="0" smtClean="0"/>
              <a:t>through grace</a:t>
            </a:r>
            <a:r>
              <a:rPr lang="en-US" dirty="0" smtClean="0"/>
              <a:t>.</a:t>
            </a:r>
            <a:endParaRPr lang="en-US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6800" y="3200400"/>
            <a:ext cx="69342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rgbClr val="C00000"/>
                </a:solidFill>
              </a:rPr>
              <a:t>Grace is made available </a:t>
            </a:r>
            <a:r>
              <a:rPr lang="en-US" i="1" u="sng" dirty="0" smtClean="0">
                <a:solidFill>
                  <a:srgbClr val="C00000"/>
                </a:solidFill>
              </a:rPr>
              <a:t>through the disciplines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en-US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8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u="sng" dirty="0" smtClean="0"/>
              <a:t>KEY VERSE</a:t>
            </a:r>
            <a:r>
              <a:rPr lang="en-US" sz="3600" i="1" dirty="0" smtClean="0"/>
              <a:t>:  </a:t>
            </a:r>
            <a:r>
              <a:rPr lang="en-US" sz="3600" i="1" dirty="0"/>
              <a:t>“For he who sows to his flesh will of the flesh reap corruption, but he who sows to the Spirit will of the Spirit reap everlasting life.”  Galatians 6:8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3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14400"/>
            <a:ext cx="7050398" cy="1524000"/>
          </a:xfrm>
        </p:spPr>
        <p:txBody>
          <a:bodyPr>
            <a:normAutofit/>
          </a:bodyPr>
          <a:lstStyle/>
          <a:p>
            <a:r>
              <a:rPr lang="en-US" sz="4800" u="sng" dirty="0" smtClean="0"/>
              <a:t>MEDITATION</a:t>
            </a:r>
            <a:r>
              <a:rPr lang="en-US" sz="4800" i="1" dirty="0" smtClean="0"/>
              <a:t/>
            </a:r>
            <a:br>
              <a:rPr lang="en-US" sz="4800" i="1" dirty="0" smtClean="0"/>
            </a:br>
            <a:r>
              <a:rPr lang="en-US" sz="3600" dirty="0" smtClean="0"/>
              <a:t>The Art of Slowing Down</a:t>
            </a:r>
            <a:endParaRPr lang="en-US" sz="3600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pic>
        <p:nvPicPr>
          <p:cNvPr id="5122" name="Picture 2" descr="http://3.bp.blogspot.com/-HfIQ9GR275A/UHH2522lG1I/AAAAAAAAAww/I3J7KtPejrc/s1600/quiet-ti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95600"/>
            <a:ext cx="5715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1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“When Jesus heard what had happened, he withdrew by boat privately to a solitary place.”  Matthew 14:13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pic>
        <p:nvPicPr>
          <p:cNvPr id="7170" name="Picture 2" descr="http://just4kidsmagazine.com/40dayslent/Jesus-Thin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79152"/>
            <a:ext cx="5105400" cy="331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8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086600" cy="4191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Meditation is the process of hearing and obeying God’s voice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/>
              <a:t>“So the Lord spoke to Moses face to face, as a man speaks to his friend.”  Exodus 33:11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0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/>
              <a:t>“For the Lord takes pleasure in His </a:t>
            </a:r>
            <a:r>
              <a:rPr lang="en-US" sz="3600" i="1" dirty="0" smtClean="0"/>
              <a:t>people”  </a:t>
            </a:r>
            <a:r>
              <a:rPr lang="en-US" sz="3600" i="1" dirty="0"/>
              <a:t>Psalm 149:4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8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1 - Meditation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50" y="2133600"/>
            <a:ext cx="5856288" cy="39925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/>
              <a:t>“For the Lord takes pleasure in His </a:t>
            </a:r>
            <a:r>
              <a:rPr lang="en-US" sz="3600" i="1" dirty="0" smtClean="0"/>
              <a:t>people”  </a:t>
            </a:r>
            <a:r>
              <a:rPr lang="en-US" sz="3600" i="1" dirty="0"/>
              <a:t>Psalm 149:4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 rot="20752983">
            <a:off x="509766" y="3401714"/>
            <a:ext cx="723155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GOD LIKES YOU!</a:t>
            </a:r>
            <a:endParaRPr lang="en-US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641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086600" cy="4191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Meditation is where we deepen our relationship with God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/>
              <a:t>“Behold, I stand at the door and knock. If anyone hears My voice and opens the door, I will come in to him and dine with him, and he with Me.”  Revelation 3:20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1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Set a specific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08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Set a specific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Choose a proper place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7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Set a specific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Choose a proper place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Have a plan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7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Set a specific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Choose a proper place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Have a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Prepare for obstacles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7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 smtClean="0"/>
              <a:t>“</a:t>
            </a:r>
            <a:r>
              <a:rPr lang="en-US" sz="3600" i="1" dirty="0"/>
              <a:t>And let us not grow weary while doing good, for in due season we shall reap if we do not lose heart.”  Galatians 6:9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3152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i="1" dirty="0"/>
              <a:t>“Now all the people witnessed the </a:t>
            </a:r>
            <a:r>
              <a:rPr lang="en-US" sz="3400" i="1" dirty="0" err="1"/>
              <a:t>thunderings</a:t>
            </a:r>
            <a:r>
              <a:rPr lang="en-US" sz="3400" i="1" dirty="0"/>
              <a:t>, the lightning flashes, the sound of the trumpet, and the mountain smoking; and when the people saw it, they trembled and stood afar off.  Then they said to Moses, “You speak with us, and we will hear; but let not God speak with us, lest we die.”  Exodus 20:18-18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3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Week 1: Meditation </a:t>
            </a:r>
          </a:p>
        </p:txBody>
      </p:sp>
    </p:spTree>
    <p:extLst>
      <p:ext uri="{BB962C8B-B14F-4D97-AF65-F5344CB8AC3E}">
        <p14:creationId xmlns:p14="http://schemas.microsoft.com/office/powerpoint/2010/main" val="31771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3152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/>
              <a:t>“And the Lord said to Samuel, “Heed the voice of the people in all that they say to you; for they have not rejected you, but they have rejected Me, that I should not reign over them.”  1 Samuel 8:7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5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19400"/>
            <a:ext cx="7620000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/>
              <a:t>“My sheep hear My voice, and I know them, and they follow Me.  And I give them eternal life, and they shall never perish; neither shall anyone snatch them out of My hand.”  John 10:27-28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6897998" cy="1676400"/>
          </a:xfrm>
        </p:spPr>
        <p:txBody>
          <a:bodyPr>
            <a:normAutofit/>
          </a:bodyPr>
          <a:lstStyle/>
          <a:p>
            <a:r>
              <a:rPr lang="en-US" sz="4800" i="1" dirty="0" smtClean="0">
                <a:solidFill>
                  <a:srgbClr val="C00000"/>
                </a:solidFill>
              </a:rPr>
              <a:t>Start with desire </a:t>
            </a:r>
            <a:br>
              <a:rPr lang="en-US" sz="4800" i="1" dirty="0" smtClean="0">
                <a:solidFill>
                  <a:srgbClr val="C00000"/>
                </a:solidFill>
              </a:rPr>
            </a:br>
            <a:r>
              <a:rPr lang="en-US" sz="4800" i="1" dirty="0" smtClean="0">
                <a:solidFill>
                  <a:srgbClr val="C00000"/>
                </a:solidFill>
              </a:rPr>
              <a:t>not technique</a:t>
            </a:r>
            <a:endParaRPr lang="en-US" sz="4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3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050398" cy="1524000"/>
          </a:xfrm>
        </p:spPr>
        <p:txBody>
          <a:bodyPr>
            <a:noAutofit/>
          </a:bodyPr>
          <a:lstStyle/>
          <a:p>
            <a:r>
              <a:rPr lang="en-US" sz="5400" i="1" dirty="0" smtClean="0"/>
              <a:t>Our greatest </a:t>
            </a:r>
            <a:br>
              <a:rPr lang="en-US" sz="5400" i="1" dirty="0" smtClean="0"/>
            </a:br>
            <a:r>
              <a:rPr lang="en-US" sz="5400" i="1" dirty="0" smtClean="0"/>
              <a:t>problem today?</a:t>
            </a:r>
            <a:endParaRPr lang="en-US" sz="5400" i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14400"/>
            <a:ext cx="7050398" cy="1524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SUPERFICIALITY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pic>
        <p:nvPicPr>
          <p:cNvPr id="1026" name="Picture 2" descr="http://blog.houseofretail.nl/image.axd?picture=2011%2F6%2Finstant-gratificatio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95600"/>
            <a:ext cx="5102225" cy="346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28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6897998" cy="1600200"/>
          </a:xfrm>
        </p:spPr>
        <p:txBody>
          <a:bodyPr>
            <a:noAutofit/>
          </a:bodyPr>
          <a:lstStyle/>
          <a:p>
            <a:r>
              <a:rPr lang="en-US" sz="5400" dirty="0" smtClean="0"/>
              <a:t>The Path of </a:t>
            </a:r>
            <a:br>
              <a:rPr lang="en-US" sz="5400" dirty="0" smtClean="0"/>
            </a:br>
            <a:r>
              <a:rPr lang="en-US" sz="5400" dirty="0" smtClean="0"/>
              <a:t>Disciplined Grace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36253" y="4019078"/>
            <a:ext cx="1873270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Worship</a:t>
            </a:r>
            <a:endParaRPr lang="en-US" sz="3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14149" y="4735239"/>
            <a:ext cx="2524216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Celebration</a:t>
            </a:r>
            <a:endParaRPr lang="en-US" sz="3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15842" y="4735239"/>
            <a:ext cx="2383986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Confession</a:t>
            </a:r>
            <a:endParaRPr lang="en-US" sz="3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9590" y="3987569"/>
            <a:ext cx="163807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Service</a:t>
            </a:r>
            <a:endParaRPr lang="en-US" sz="3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7474" y="3987569"/>
            <a:ext cx="185339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Solitude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65420" y="3249637"/>
            <a:ext cx="2156360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Simplicity</a:t>
            </a:r>
            <a:endParaRPr lang="en-US" sz="3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12968" y="3243390"/>
            <a:ext cx="2448426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Meditation</a:t>
            </a:r>
            <a:endParaRPr lang="en-US" sz="3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6934200" cy="3962400"/>
          </a:xfrm>
        </p:spPr>
        <p:txBody>
          <a:bodyPr>
            <a:normAutofit/>
          </a:bodyPr>
          <a:lstStyle/>
          <a:p>
            <a:r>
              <a:rPr lang="en-US" dirty="0" smtClean="0"/>
              <a:t>Goal is not to </a:t>
            </a:r>
            <a:r>
              <a:rPr lang="en-US" i="1" u="sng" dirty="0" smtClean="0"/>
              <a:t>escape</a:t>
            </a:r>
            <a:r>
              <a:rPr lang="en-US" dirty="0" smtClean="0"/>
              <a:t> the world, but to live with the </a:t>
            </a:r>
            <a:r>
              <a:rPr lang="en-US" i="1" u="sng" dirty="0" smtClean="0"/>
              <a:t>power of God in the world</a:t>
            </a:r>
            <a:endParaRPr lang="en-US" i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  <p:pic>
        <p:nvPicPr>
          <p:cNvPr id="2050" name="Picture 2" descr="http://www.christianshirts.net/images/designs/large/jinside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0386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65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962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“For what I am doing, I do not understand. For what I will to do, that I do not practice; but what I hate, that I do… But now, it is no longer I who do it, but sin that dwells in me. </a:t>
            </a:r>
            <a:r>
              <a:rPr lang="en-US" b="1" i="1" baseline="30000" dirty="0"/>
              <a:t> </a:t>
            </a:r>
            <a:r>
              <a:rPr lang="en-US" i="1" dirty="0"/>
              <a:t>For I know that in me (that is, in my flesh) nothing good dwells; for to will is present with me, but how to perform what is good I do not find</a:t>
            </a:r>
            <a:r>
              <a:rPr lang="en-US" i="1" dirty="0" smtClean="0"/>
              <a:t>.”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4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…For </a:t>
            </a:r>
            <a:r>
              <a:rPr lang="en-US" i="1" dirty="0"/>
              <a:t>the good that I will to do, I do not do; but the evil I will not to do, that I practice. Now if I do what I will not to do, it is no longer I who do it, but sin that dwells in me… O wretched man that I am! Who will deliver me from this body of death?”  Romans </a:t>
            </a:r>
            <a:r>
              <a:rPr lang="en-US" i="1" dirty="0" smtClean="0"/>
              <a:t>7:15-24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The Well @STSA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808</Words>
  <Application>Microsoft Office PowerPoint</Application>
  <PresentationFormat>On-screen Show (4:3)</PresentationFormat>
  <Paragraphs>107</Paragraphs>
  <Slides>31</Slides>
  <Notes>28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Our greatest  problem today?</vt:lpstr>
      <vt:lpstr>SUPERFICIALITY</vt:lpstr>
      <vt:lpstr>The Path of  Disciplined Grace</vt:lpstr>
      <vt:lpstr>Goal is not to escape the world, but to live with the power of God in the world</vt:lpstr>
      <vt:lpstr>PowerPoint Presentation</vt:lpstr>
      <vt:lpstr>PowerPoint Presentation</vt:lpstr>
      <vt:lpstr>PowerPoint Presentation</vt:lpstr>
      <vt:lpstr>PowerPoint Presentation</vt:lpstr>
      <vt:lpstr>WILLPOWER  DOESN’T WORK</vt:lpstr>
      <vt:lpstr>Righteousness comes through grace.</vt:lpstr>
      <vt:lpstr>PowerPoint Presentation</vt:lpstr>
      <vt:lpstr>MEDITATION The Art of Slowing Down</vt:lpstr>
      <vt:lpstr>PowerPoint Presentation</vt:lpstr>
      <vt:lpstr>Meditation is the process of hearing and obeying God’s voice</vt:lpstr>
      <vt:lpstr>PowerPoint Presentation</vt:lpstr>
      <vt:lpstr>PowerPoint Presentation</vt:lpstr>
      <vt:lpstr>PowerPoint Presentation</vt:lpstr>
      <vt:lpstr>Meditation is where we deepen our relationship with God</vt:lpstr>
      <vt:lpstr>PowerPoint Presentation</vt:lpstr>
      <vt:lpstr>Tips for Getting Started</vt:lpstr>
      <vt:lpstr>Tips for Getting Started</vt:lpstr>
      <vt:lpstr>Tips for Getting Started</vt:lpstr>
      <vt:lpstr>Tips for Getting Started</vt:lpstr>
      <vt:lpstr>Tips for Getting Started</vt:lpstr>
      <vt:lpstr>PowerPoint Presentation</vt:lpstr>
      <vt:lpstr>PowerPoint Presentation</vt:lpstr>
      <vt:lpstr>PowerPoint Presentation</vt:lpstr>
      <vt:lpstr>Start with desire  not technique</vt:lpstr>
    </vt:vector>
  </TitlesOfParts>
  <Company>Deloitte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PMO</dc:creator>
  <cp:lastModifiedBy>Fr Anthony</cp:lastModifiedBy>
  <cp:revision>18</cp:revision>
  <dcterms:created xsi:type="dcterms:W3CDTF">2013-01-10T23:26:02Z</dcterms:created>
  <dcterms:modified xsi:type="dcterms:W3CDTF">2013-01-12T21:20:29Z</dcterms:modified>
</cp:coreProperties>
</file>