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59" r:id="rId6"/>
    <p:sldId id="260" r:id="rId7"/>
    <p:sldId id="261" r:id="rId8"/>
    <p:sldId id="262" r:id="rId9"/>
    <p:sldId id="263"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29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DE7E4B30-7921-4A11-BF66-5A63CEC7A59B}" type="datetimeFigureOut">
              <a:rPr lang="en-US" smtClean="0"/>
              <a:t>9/20/2009</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DE4974E-FB1C-4878-93BE-F0EEEEF1407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7E4B30-7921-4A11-BF66-5A63CEC7A59B}" type="datetimeFigureOut">
              <a:rPr lang="en-US" smtClean="0"/>
              <a:t>9/20/2009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E4974E-FB1C-4878-93BE-F0EEEEF1407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7E4B30-7921-4A11-BF66-5A63CEC7A59B}" type="datetimeFigureOut">
              <a:rPr lang="en-US" smtClean="0"/>
              <a:t>9/20/2009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E4974E-FB1C-4878-93BE-F0EEEEF1407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E7E4B30-7921-4A11-BF66-5A63CEC7A59B}" type="datetimeFigureOut">
              <a:rPr lang="en-US" smtClean="0"/>
              <a:t>9/20/2009</a:t>
            </a:fld>
            <a:endParaRPr lang="en-US"/>
          </a:p>
        </p:txBody>
      </p:sp>
      <p:sp>
        <p:nvSpPr>
          <p:cNvPr id="9" name="Slide Number Placeholder 8"/>
          <p:cNvSpPr>
            <a:spLocks noGrp="1"/>
          </p:cNvSpPr>
          <p:nvPr>
            <p:ph type="sldNum" sz="quarter" idx="15"/>
          </p:nvPr>
        </p:nvSpPr>
        <p:spPr/>
        <p:txBody>
          <a:bodyPr rtlCol="0"/>
          <a:lstStyle/>
          <a:p>
            <a:fld id="{7DE4974E-FB1C-4878-93BE-F0EEEEF1407C}"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E7E4B30-7921-4A11-BF66-5A63CEC7A59B}" type="datetimeFigureOut">
              <a:rPr lang="en-US" smtClean="0"/>
              <a:t>9/20/2009</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DE4974E-FB1C-4878-93BE-F0EEEEF1407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E7E4B30-7921-4A11-BF66-5A63CEC7A59B}" type="datetimeFigureOut">
              <a:rPr lang="en-US" smtClean="0"/>
              <a:t>9/20/2009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E4974E-FB1C-4878-93BE-F0EEEEF1407C}"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E7E4B30-7921-4A11-BF66-5A63CEC7A59B}" type="datetimeFigureOut">
              <a:rPr lang="en-US" smtClean="0"/>
              <a:t>9/20/2009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E4974E-FB1C-4878-93BE-F0EEEEF1407C}"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E7E4B30-7921-4A11-BF66-5A63CEC7A59B}" type="datetimeFigureOut">
              <a:rPr lang="en-US" smtClean="0"/>
              <a:t>9/20/2009</a:t>
            </a:fld>
            <a:endParaRPr lang="en-US"/>
          </a:p>
        </p:txBody>
      </p:sp>
      <p:sp>
        <p:nvSpPr>
          <p:cNvPr id="7" name="Slide Number Placeholder 6"/>
          <p:cNvSpPr>
            <a:spLocks noGrp="1"/>
          </p:cNvSpPr>
          <p:nvPr>
            <p:ph type="sldNum" sz="quarter" idx="11"/>
          </p:nvPr>
        </p:nvSpPr>
        <p:spPr/>
        <p:txBody>
          <a:bodyPr rtlCol="0"/>
          <a:lstStyle/>
          <a:p>
            <a:fld id="{7DE4974E-FB1C-4878-93BE-F0EEEEF1407C}"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7E4B30-7921-4A11-BF66-5A63CEC7A59B}" type="datetimeFigureOut">
              <a:rPr lang="en-US" smtClean="0"/>
              <a:t>9/20/2009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E4974E-FB1C-4878-93BE-F0EEEEF1407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E7E4B30-7921-4A11-BF66-5A63CEC7A59B}" type="datetimeFigureOut">
              <a:rPr lang="en-US" smtClean="0"/>
              <a:t>9/20/2009</a:t>
            </a:fld>
            <a:endParaRPr lang="en-US"/>
          </a:p>
        </p:txBody>
      </p:sp>
      <p:sp>
        <p:nvSpPr>
          <p:cNvPr id="22" name="Slide Number Placeholder 21"/>
          <p:cNvSpPr>
            <a:spLocks noGrp="1"/>
          </p:cNvSpPr>
          <p:nvPr>
            <p:ph type="sldNum" sz="quarter" idx="15"/>
          </p:nvPr>
        </p:nvSpPr>
        <p:spPr/>
        <p:txBody>
          <a:bodyPr rtlCol="0"/>
          <a:lstStyle/>
          <a:p>
            <a:fld id="{7DE4974E-FB1C-4878-93BE-F0EEEEF1407C}"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E7E4B30-7921-4A11-BF66-5A63CEC7A59B}" type="datetimeFigureOut">
              <a:rPr lang="en-US" smtClean="0"/>
              <a:t>9/20/2009</a:t>
            </a:fld>
            <a:endParaRPr lang="en-US"/>
          </a:p>
        </p:txBody>
      </p:sp>
      <p:sp>
        <p:nvSpPr>
          <p:cNvPr id="18" name="Slide Number Placeholder 17"/>
          <p:cNvSpPr>
            <a:spLocks noGrp="1"/>
          </p:cNvSpPr>
          <p:nvPr>
            <p:ph type="sldNum" sz="quarter" idx="11"/>
          </p:nvPr>
        </p:nvSpPr>
        <p:spPr/>
        <p:txBody>
          <a:bodyPr rtlCol="0"/>
          <a:lstStyle/>
          <a:p>
            <a:fld id="{7DE4974E-FB1C-4878-93BE-F0EEEEF1407C}"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E7E4B30-7921-4A11-BF66-5A63CEC7A59B}" type="datetimeFigureOut">
              <a:rPr lang="en-US" smtClean="0"/>
              <a:t>9/20/2009</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DE4974E-FB1C-4878-93BE-F0EEEEF1407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dirty="0" smtClean="0">
                <a:solidFill>
                  <a:srgbClr val="FF0000"/>
                </a:solidFill>
              </a:rPr>
              <a:t>Our Lord rejoices for our restoration</a:t>
            </a:r>
            <a:endParaRPr lang="en-US" dirty="0">
              <a:solidFill>
                <a:srgbClr val="FF0000"/>
              </a:solidFill>
            </a:endParaRPr>
          </a:p>
        </p:txBody>
      </p:sp>
      <p:sp>
        <p:nvSpPr>
          <p:cNvPr id="3" name="Subtitle 2"/>
          <p:cNvSpPr>
            <a:spLocks noGrp="1"/>
          </p:cNvSpPr>
          <p:nvPr>
            <p:ph type="subTitle" idx="1"/>
          </p:nvPr>
        </p:nvSpPr>
        <p:spPr/>
        <p:txBody>
          <a:bodyPr/>
          <a:lstStyle/>
          <a:p>
            <a:pPr algn="r"/>
            <a:r>
              <a:rPr lang="en-GB" dirty="0" smtClean="0"/>
              <a:t>2</a:t>
            </a:r>
            <a:r>
              <a:rPr lang="en-GB" baseline="30000" dirty="0" smtClean="0"/>
              <a:t>nd</a:t>
            </a:r>
            <a:r>
              <a:rPr lang="en-GB" dirty="0" smtClean="0"/>
              <a:t> Sunday of Tout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800" b="1" dirty="0" smtClean="0">
                <a:solidFill>
                  <a:srgbClr val="C00000"/>
                </a:solidFill>
              </a:rPr>
              <a:t>St. Augustine</a:t>
            </a:r>
            <a:endParaRPr lang="en-US" sz="4800" b="1" dirty="0">
              <a:solidFill>
                <a:srgbClr val="C00000"/>
              </a:solidFill>
            </a:endParaRPr>
          </a:p>
        </p:txBody>
      </p:sp>
      <p:sp>
        <p:nvSpPr>
          <p:cNvPr id="3" name="Content Placeholder 2"/>
          <p:cNvSpPr>
            <a:spLocks noGrp="1"/>
          </p:cNvSpPr>
          <p:nvPr>
            <p:ph sz="quarter" idx="1"/>
          </p:nvPr>
        </p:nvSpPr>
        <p:spPr>
          <a:xfrm>
            <a:off x="457200" y="1600200"/>
            <a:ext cx="7467600" cy="5043510"/>
          </a:xfrm>
        </p:spPr>
        <p:txBody>
          <a:bodyPr>
            <a:normAutofit fontScale="92500"/>
          </a:bodyPr>
          <a:lstStyle/>
          <a:p>
            <a:pPr algn="ctr"/>
            <a:r>
              <a:rPr lang="en-US" sz="4000" b="1" dirty="0" smtClean="0">
                <a:solidFill>
                  <a:srgbClr val="C00000"/>
                </a:solidFill>
              </a:rPr>
              <a:t>What does love look like</a:t>
            </a:r>
            <a:r>
              <a:rPr lang="en-US" sz="4000" dirty="0" smtClean="0"/>
              <a:t>? It has the hands to help others. It has the feet to hasten to the poor and needy. </a:t>
            </a:r>
            <a:r>
              <a:rPr lang="en-US" sz="4000" b="1" dirty="0" smtClean="0">
                <a:solidFill>
                  <a:srgbClr val="C00000"/>
                </a:solidFill>
              </a:rPr>
              <a:t>It has eyes to see misery and want. It has the ears to hear the sighs and sorrows of men. That is what love looks like</a:t>
            </a:r>
            <a:r>
              <a:rPr lang="en-US" sz="4000" dirty="0" smtClean="0"/>
              <a:t>. </a:t>
            </a:r>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14290"/>
            <a:ext cx="7467600" cy="6259662"/>
          </a:xfrm>
        </p:spPr>
        <p:txBody>
          <a:bodyPr>
            <a:normAutofit fontScale="85000" lnSpcReduction="10000"/>
          </a:bodyPr>
          <a:lstStyle/>
          <a:p>
            <a:r>
              <a:rPr lang="en-US" sz="2600" dirty="0" smtClean="0">
                <a:solidFill>
                  <a:srgbClr val="C00000"/>
                </a:solidFill>
              </a:rPr>
              <a:t>Sing</a:t>
            </a:r>
            <a:r>
              <a:rPr lang="en-US" sz="2600" dirty="0" smtClean="0"/>
              <a:t>, O daughter of Zion! </a:t>
            </a:r>
            <a:br>
              <a:rPr lang="en-US" sz="2600" dirty="0" smtClean="0"/>
            </a:br>
            <a:r>
              <a:rPr lang="en-US" sz="2600" dirty="0" smtClean="0"/>
              <a:t>      </a:t>
            </a:r>
            <a:r>
              <a:rPr lang="en-US" sz="2600" dirty="0" smtClean="0">
                <a:solidFill>
                  <a:srgbClr val="C00000"/>
                </a:solidFill>
              </a:rPr>
              <a:t>Shout</a:t>
            </a:r>
            <a:r>
              <a:rPr lang="en-US" sz="2600" dirty="0" smtClean="0"/>
              <a:t>, O Israel! </a:t>
            </a:r>
            <a:br>
              <a:rPr lang="en-US" sz="2600" dirty="0" smtClean="0"/>
            </a:br>
            <a:r>
              <a:rPr lang="en-US" sz="2600" dirty="0" smtClean="0"/>
              <a:t>      </a:t>
            </a:r>
            <a:r>
              <a:rPr lang="en-US" sz="2600" dirty="0" smtClean="0">
                <a:solidFill>
                  <a:srgbClr val="C00000"/>
                </a:solidFill>
              </a:rPr>
              <a:t>Be glad </a:t>
            </a:r>
            <a:r>
              <a:rPr lang="en-US" sz="2600" dirty="0" smtClean="0"/>
              <a:t>and </a:t>
            </a:r>
            <a:r>
              <a:rPr lang="en-US" sz="2600" dirty="0" smtClean="0">
                <a:solidFill>
                  <a:srgbClr val="C00000"/>
                </a:solidFill>
              </a:rPr>
              <a:t>rejoice</a:t>
            </a:r>
            <a:r>
              <a:rPr lang="en-US" sz="2600" dirty="0" smtClean="0"/>
              <a:t> with all </a:t>
            </a:r>
            <a:r>
              <a:rPr lang="en-US" sz="2600" i="1" dirty="0" smtClean="0"/>
              <a:t>your</a:t>
            </a:r>
            <a:r>
              <a:rPr lang="en-US" sz="2600" dirty="0" smtClean="0"/>
              <a:t> heart, </a:t>
            </a:r>
            <a:br>
              <a:rPr lang="en-US" sz="2600" dirty="0" smtClean="0"/>
            </a:br>
            <a:r>
              <a:rPr lang="en-US" sz="2600" dirty="0" smtClean="0"/>
              <a:t>      O daughter of Jerusalem! </a:t>
            </a:r>
            <a:br>
              <a:rPr lang="en-US" sz="2600" dirty="0" smtClean="0"/>
            </a:br>
            <a:r>
              <a:rPr lang="en-US" sz="2600" dirty="0" smtClean="0"/>
              <a:t>     </a:t>
            </a:r>
            <a:r>
              <a:rPr lang="en-US" sz="2600" dirty="0" smtClean="0"/>
              <a:t> </a:t>
            </a:r>
            <a:r>
              <a:rPr lang="en-US" sz="2600" dirty="0" smtClean="0"/>
              <a:t>The LORD has taken away your judgments, </a:t>
            </a:r>
            <a:br>
              <a:rPr lang="en-US" sz="2600" dirty="0" smtClean="0"/>
            </a:br>
            <a:r>
              <a:rPr lang="en-US" sz="2600" dirty="0" smtClean="0"/>
              <a:t>      He has cast out your enemy. </a:t>
            </a:r>
            <a:br>
              <a:rPr lang="en-US" sz="2600" dirty="0" smtClean="0"/>
            </a:br>
            <a:r>
              <a:rPr lang="en-US" sz="2600" dirty="0" smtClean="0"/>
              <a:t>      The King of Israel, the LORD, </a:t>
            </a:r>
            <a:r>
              <a:rPr lang="en-US" sz="2600" i="1" dirty="0" smtClean="0"/>
              <a:t>is</a:t>
            </a:r>
            <a:r>
              <a:rPr lang="en-US" sz="2600" dirty="0" smtClean="0"/>
              <a:t> in your midst; </a:t>
            </a:r>
            <a:br>
              <a:rPr lang="en-US" sz="2600" dirty="0" smtClean="0"/>
            </a:br>
            <a:r>
              <a:rPr lang="en-US" sz="2600" dirty="0" smtClean="0"/>
              <a:t>      You shall </a:t>
            </a:r>
            <a:r>
              <a:rPr lang="en-US" sz="2600" dirty="0" smtClean="0"/>
              <a:t>see disaster </a:t>
            </a:r>
            <a:r>
              <a:rPr lang="en-US" sz="2600" dirty="0" smtClean="0"/>
              <a:t>no more. </a:t>
            </a:r>
            <a:br>
              <a:rPr lang="en-US" sz="2600" dirty="0" smtClean="0"/>
            </a:br>
            <a:endParaRPr lang="en-US" sz="2600" dirty="0" smtClean="0"/>
          </a:p>
          <a:p>
            <a:r>
              <a:rPr lang="en-US" sz="2600" b="1" dirty="0" smtClean="0">
                <a:solidFill>
                  <a:srgbClr val="C00000"/>
                </a:solidFill>
              </a:rPr>
              <a:t>In </a:t>
            </a:r>
            <a:r>
              <a:rPr lang="en-US" sz="2600" b="1" dirty="0" smtClean="0">
                <a:solidFill>
                  <a:srgbClr val="C00000"/>
                </a:solidFill>
              </a:rPr>
              <a:t>that day </a:t>
            </a:r>
            <a:r>
              <a:rPr lang="en-US" sz="2600" dirty="0" smtClean="0"/>
              <a:t>it shall be said to Jerusalem: </a:t>
            </a:r>
            <a:br>
              <a:rPr lang="en-US" sz="2600" dirty="0" smtClean="0"/>
            </a:br>
            <a:r>
              <a:rPr lang="en-US" sz="2600" dirty="0" smtClean="0"/>
              <a:t/>
            </a:r>
            <a:br>
              <a:rPr lang="en-US" sz="2600" dirty="0" smtClean="0"/>
            </a:br>
            <a:r>
              <a:rPr lang="en-US" sz="2600" dirty="0" smtClean="0"/>
              <a:t>      “ Do not fear; </a:t>
            </a:r>
            <a:br>
              <a:rPr lang="en-US" sz="2600" dirty="0" smtClean="0"/>
            </a:br>
            <a:r>
              <a:rPr lang="en-US" sz="2600" dirty="0" smtClean="0"/>
              <a:t>      Zion, let not your hands be weak. </a:t>
            </a:r>
            <a:br>
              <a:rPr lang="en-US" sz="2600" dirty="0" smtClean="0"/>
            </a:br>
            <a:r>
              <a:rPr lang="en-US" sz="2600" dirty="0" smtClean="0"/>
              <a:t>      </a:t>
            </a:r>
            <a:r>
              <a:rPr lang="en-US" sz="2600" dirty="0" smtClean="0"/>
              <a:t>The </a:t>
            </a:r>
            <a:r>
              <a:rPr lang="en-US" sz="2600" dirty="0" smtClean="0"/>
              <a:t>LORD your God in your midst, </a:t>
            </a:r>
            <a:br>
              <a:rPr lang="en-US" sz="2600" dirty="0" smtClean="0"/>
            </a:br>
            <a:r>
              <a:rPr lang="en-US" sz="2600" dirty="0" smtClean="0"/>
              <a:t>      The Mighty One, will save; </a:t>
            </a:r>
            <a:br>
              <a:rPr lang="en-US" sz="2600" dirty="0" smtClean="0"/>
            </a:br>
            <a:r>
              <a:rPr lang="en-US" sz="2600" dirty="0" smtClean="0"/>
              <a:t>      </a:t>
            </a:r>
            <a:r>
              <a:rPr lang="en-US" sz="2600" b="1" dirty="0" smtClean="0">
                <a:solidFill>
                  <a:srgbClr val="C00000"/>
                </a:solidFill>
              </a:rPr>
              <a:t>He will rejoice over you with gladness, </a:t>
            </a:r>
            <a:br>
              <a:rPr lang="en-US" sz="2600" b="1" dirty="0" smtClean="0">
                <a:solidFill>
                  <a:srgbClr val="C00000"/>
                </a:solidFill>
              </a:rPr>
            </a:br>
            <a:r>
              <a:rPr lang="en-US" sz="2600" b="1" dirty="0" smtClean="0">
                <a:solidFill>
                  <a:srgbClr val="C00000"/>
                </a:solidFill>
              </a:rPr>
              <a:t>      He will quiet </a:t>
            </a:r>
            <a:r>
              <a:rPr lang="en-US" sz="2600" b="1" i="1" dirty="0" smtClean="0">
                <a:solidFill>
                  <a:srgbClr val="C00000"/>
                </a:solidFill>
              </a:rPr>
              <a:t>you</a:t>
            </a:r>
            <a:r>
              <a:rPr lang="en-US" sz="2600" b="1" dirty="0" smtClean="0">
                <a:solidFill>
                  <a:srgbClr val="C00000"/>
                </a:solidFill>
              </a:rPr>
              <a:t> with His love, </a:t>
            </a:r>
            <a:br>
              <a:rPr lang="en-US" sz="2600" b="1" dirty="0" smtClean="0">
                <a:solidFill>
                  <a:srgbClr val="C00000"/>
                </a:solidFill>
              </a:rPr>
            </a:br>
            <a:r>
              <a:rPr lang="en-US" sz="2600" b="1" dirty="0" smtClean="0">
                <a:solidFill>
                  <a:srgbClr val="C00000"/>
                </a:solidFill>
              </a:rPr>
              <a:t>      He will rejoice over you with singing</a:t>
            </a:r>
            <a:r>
              <a:rPr lang="en-US" sz="2600" dirty="0" smtClean="0"/>
              <a:t>.” </a:t>
            </a:r>
            <a:endParaRPr lang="en-US" sz="2600" dirty="0" smtClean="0"/>
          </a:p>
          <a:p>
            <a:pPr algn="ctr">
              <a:buNone/>
            </a:pPr>
            <a:r>
              <a:rPr lang="en-US" dirty="0" smtClean="0"/>
              <a:t/>
            </a:r>
            <a:br>
              <a:rPr lang="en-US" dirty="0" smtClean="0"/>
            </a:br>
            <a:r>
              <a:rPr lang="en-US" dirty="0" err="1" smtClean="0"/>
              <a:t>Zeph</a:t>
            </a:r>
            <a:r>
              <a:rPr lang="en-US" dirty="0" smtClean="0"/>
              <a:t> 3:14-17</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7467600" cy="1143000"/>
          </a:xfrm>
        </p:spPr>
        <p:txBody>
          <a:bodyPr>
            <a:normAutofit/>
          </a:bodyPr>
          <a:lstStyle/>
          <a:p>
            <a:r>
              <a:rPr lang="en-GB" sz="4000" b="1" dirty="0" smtClean="0"/>
              <a:t>St. Cyril the Great </a:t>
            </a:r>
            <a:r>
              <a:rPr lang="en-GB" dirty="0" smtClean="0"/>
              <a:t>, </a:t>
            </a:r>
            <a:r>
              <a:rPr lang="en-GB" sz="2000" b="1" dirty="0" smtClean="0">
                <a:solidFill>
                  <a:srgbClr val="FF0000"/>
                </a:solidFill>
              </a:rPr>
              <a:t>Homily 65</a:t>
            </a:r>
            <a:endParaRPr lang="en-US" b="1" dirty="0">
              <a:solidFill>
                <a:srgbClr val="FF0000"/>
              </a:solidFill>
            </a:endParaRPr>
          </a:p>
        </p:txBody>
      </p:sp>
      <p:sp>
        <p:nvSpPr>
          <p:cNvPr id="3" name="Content Placeholder 2"/>
          <p:cNvSpPr>
            <a:spLocks noGrp="1"/>
          </p:cNvSpPr>
          <p:nvPr>
            <p:ph sz="quarter" idx="1"/>
          </p:nvPr>
        </p:nvSpPr>
        <p:spPr>
          <a:xfrm>
            <a:off x="500034" y="1142984"/>
            <a:ext cx="7467600" cy="4873752"/>
          </a:xfrm>
        </p:spPr>
        <p:txBody>
          <a:bodyPr>
            <a:noAutofit/>
          </a:bodyPr>
          <a:lstStyle/>
          <a:p>
            <a:pPr algn="ctr"/>
            <a:r>
              <a:rPr lang="en-US" sz="3200" dirty="0" smtClean="0"/>
              <a:t>Whosoever then </a:t>
            </a:r>
            <a:r>
              <a:rPr lang="en-US" sz="3200" dirty="0" smtClean="0"/>
              <a:t>loves </a:t>
            </a:r>
            <a:r>
              <a:rPr lang="en-US" sz="3200" dirty="0" smtClean="0"/>
              <a:t>instruction, </a:t>
            </a:r>
            <a:r>
              <a:rPr lang="en-US" sz="3200" dirty="0" smtClean="0">
                <a:solidFill>
                  <a:srgbClr val="FF0000"/>
                </a:solidFill>
              </a:rPr>
              <a:t>must approach the words of God not carelessly, and without earnestness</a:t>
            </a:r>
            <a:r>
              <a:rPr lang="en-US" sz="3200" dirty="0" smtClean="0"/>
              <a:t>; but, on the contrary, </a:t>
            </a:r>
            <a:r>
              <a:rPr lang="en-US" sz="3200" b="1" dirty="0" smtClean="0">
                <a:solidFill>
                  <a:srgbClr val="FF0000"/>
                </a:solidFill>
              </a:rPr>
              <a:t>with eagerness: for it is written, "That for every one that </a:t>
            </a:r>
            <a:r>
              <a:rPr lang="en-US" sz="3200" b="1" dirty="0" smtClean="0">
                <a:solidFill>
                  <a:srgbClr val="FF0000"/>
                </a:solidFill>
              </a:rPr>
              <a:t>takes </a:t>
            </a:r>
            <a:r>
              <a:rPr lang="en-US" sz="3200" b="1" dirty="0" smtClean="0">
                <a:solidFill>
                  <a:srgbClr val="FF0000"/>
                </a:solidFill>
              </a:rPr>
              <a:t>care, there is something over." Let us, therefore, examine them, and especially what is meant by the expression, that He "rejoiced in the Holy Ghost."</a:t>
            </a:r>
            <a:endParaRPr lang="en-US" sz="3200"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600" b="1" dirty="0" smtClean="0">
                <a:solidFill>
                  <a:srgbClr val="FF0000"/>
                </a:solidFill>
              </a:rPr>
              <a:t>1. Restored Knowledge</a:t>
            </a:r>
            <a:endParaRPr lang="en-US" sz="3600" b="1" dirty="0">
              <a:solidFill>
                <a:srgbClr val="FF0000"/>
              </a:solidFill>
            </a:endParaRPr>
          </a:p>
        </p:txBody>
      </p:sp>
      <p:sp>
        <p:nvSpPr>
          <p:cNvPr id="3" name="Content Placeholder 2"/>
          <p:cNvSpPr>
            <a:spLocks noGrp="1"/>
          </p:cNvSpPr>
          <p:nvPr>
            <p:ph sz="quarter" idx="1"/>
          </p:nvPr>
        </p:nvSpPr>
        <p:spPr/>
        <p:txBody>
          <a:bodyPr/>
          <a:lstStyle/>
          <a:p>
            <a:pPr algn="ctr"/>
            <a:r>
              <a:rPr lang="en-US" sz="3200" dirty="0" smtClean="0"/>
              <a:t>In that hour Jesus rejoiced in the Spirit and said, “I thank You, Father, Lord of heaven and earth, that </a:t>
            </a:r>
            <a:r>
              <a:rPr lang="en-US" sz="3200" b="1" dirty="0" smtClean="0">
                <a:solidFill>
                  <a:srgbClr val="FF0000"/>
                </a:solidFill>
              </a:rPr>
              <a:t>You have hidden these things from </a:t>
            </a:r>
            <a:r>
              <a:rPr lang="en-US" sz="3200" b="1" i="1" dirty="0" smtClean="0">
                <a:solidFill>
                  <a:srgbClr val="FF0000"/>
                </a:solidFill>
              </a:rPr>
              <a:t>the</a:t>
            </a:r>
            <a:r>
              <a:rPr lang="en-US" sz="3200" b="1" dirty="0" smtClean="0">
                <a:solidFill>
                  <a:srgbClr val="FF0000"/>
                </a:solidFill>
              </a:rPr>
              <a:t> wise and prudent and revealed them to babes</a:t>
            </a:r>
            <a:r>
              <a:rPr lang="en-US" sz="3200" dirty="0" smtClean="0"/>
              <a:t>. Even so, Father, for so it seemed good in Your sight</a:t>
            </a:r>
            <a:r>
              <a:rPr lang="en-US" dirty="0" smtClean="0"/>
              <a:t>. V21</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 </a:t>
            </a:r>
            <a:r>
              <a:rPr lang="en-GB" b="1" dirty="0" smtClean="0">
                <a:solidFill>
                  <a:srgbClr val="FF0000"/>
                </a:solidFill>
              </a:rPr>
              <a:t>The Mystery </a:t>
            </a:r>
            <a:endParaRPr lang="en-US" b="1" dirty="0">
              <a:solidFill>
                <a:srgbClr val="FF0000"/>
              </a:solidFill>
            </a:endParaRPr>
          </a:p>
        </p:txBody>
      </p:sp>
      <p:sp>
        <p:nvSpPr>
          <p:cNvPr id="3" name="Content Placeholder 2"/>
          <p:cNvSpPr>
            <a:spLocks noGrp="1"/>
          </p:cNvSpPr>
          <p:nvPr>
            <p:ph sz="quarter" idx="1"/>
          </p:nvPr>
        </p:nvSpPr>
        <p:spPr/>
        <p:txBody>
          <a:bodyPr>
            <a:normAutofit fontScale="92500"/>
          </a:bodyPr>
          <a:lstStyle/>
          <a:p>
            <a:pPr algn="ctr"/>
            <a:r>
              <a:rPr lang="en-US" sz="2800" b="1" dirty="0" smtClean="0"/>
              <a:t>how that by revelation He made known to me the mystery (as I have briefly written already, </a:t>
            </a:r>
            <a:r>
              <a:rPr lang="en-US" sz="2800" b="1" dirty="0" smtClean="0"/>
              <a:t>by </a:t>
            </a:r>
            <a:r>
              <a:rPr lang="en-US" sz="2800" b="1" dirty="0" smtClean="0"/>
              <a:t>which, when you read, you may understand my knowledge in the mystery of Christ), </a:t>
            </a:r>
            <a:r>
              <a:rPr lang="en-US" sz="2800" b="1" u="sng" dirty="0" smtClean="0">
                <a:solidFill>
                  <a:srgbClr val="FF0000"/>
                </a:solidFill>
              </a:rPr>
              <a:t>which </a:t>
            </a:r>
            <a:r>
              <a:rPr lang="en-US" sz="2800" b="1" u="sng" dirty="0" smtClean="0">
                <a:solidFill>
                  <a:srgbClr val="FF0000"/>
                </a:solidFill>
              </a:rPr>
              <a:t>in other ages was not made known to the sons of men</a:t>
            </a:r>
            <a:r>
              <a:rPr lang="en-US" sz="2800" b="1" dirty="0" smtClean="0"/>
              <a:t>, as it has </a:t>
            </a:r>
            <a:r>
              <a:rPr lang="en-US" sz="2800" b="1" u="sng" dirty="0" smtClean="0">
                <a:solidFill>
                  <a:srgbClr val="FF0000"/>
                </a:solidFill>
              </a:rPr>
              <a:t>now been revealed by the Spirit to His holy apostles and prophets</a:t>
            </a:r>
            <a:r>
              <a:rPr lang="en-US" sz="2800" b="1" dirty="0" smtClean="0"/>
              <a:t>: </a:t>
            </a:r>
            <a:r>
              <a:rPr lang="en-US" sz="2800" b="1" dirty="0" smtClean="0"/>
              <a:t>that </a:t>
            </a:r>
            <a:r>
              <a:rPr lang="en-US" sz="2800" b="1" u="sng" dirty="0" smtClean="0"/>
              <a:t>the Gentiles should be fellow heirs, of the same body, and partakers of His promise in Christ through the </a:t>
            </a:r>
            <a:r>
              <a:rPr lang="en-US" sz="2800" b="1" u="sng" dirty="0" smtClean="0"/>
              <a:t>gospel</a:t>
            </a:r>
            <a:r>
              <a:rPr lang="en-US" sz="2800" u="sng" dirty="0" smtClean="0"/>
              <a:t>.</a:t>
            </a:r>
            <a:r>
              <a:rPr lang="en-US" sz="2800" dirty="0" smtClean="0"/>
              <a:t> </a:t>
            </a:r>
            <a:r>
              <a:rPr lang="en-US" sz="2800" dirty="0" smtClean="0">
                <a:solidFill>
                  <a:srgbClr val="FF0000"/>
                </a:solidFill>
              </a:rPr>
              <a:t>Eph 3:3-6</a:t>
            </a:r>
            <a:endParaRPr lang="en-US" sz="28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7467600" cy="1143000"/>
          </a:xfrm>
        </p:spPr>
        <p:txBody>
          <a:bodyPr>
            <a:normAutofit/>
          </a:bodyPr>
          <a:lstStyle/>
          <a:p>
            <a:pPr algn="ctr"/>
            <a:r>
              <a:rPr lang="en-GB" sz="3200" b="1" dirty="0" smtClean="0">
                <a:solidFill>
                  <a:srgbClr val="FF0000"/>
                </a:solidFill>
              </a:rPr>
              <a:t>2. Restored authority</a:t>
            </a:r>
            <a:endParaRPr lang="en-US" sz="3200" b="1" dirty="0">
              <a:solidFill>
                <a:srgbClr val="FF0000"/>
              </a:solidFill>
            </a:endParaRPr>
          </a:p>
        </p:txBody>
      </p:sp>
      <p:sp>
        <p:nvSpPr>
          <p:cNvPr id="3" name="Content Placeholder 2"/>
          <p:cNvSpPr>
            <a:spLocks noGrp="1"/>
          </p:cNvSpPr>
          <p:nvPr>
            <p:ph sz="quarter" idx="1"/>
          </p:nvPr>
        </p:nvSpPr>
        <p:spPr>
          <a:xfrm>
            <a:off x="457200" y="1285860"/>
            <a:ext cx="7467600" cy="5188092"/>
          </a:xfrm>
        </p:spPr>
        <p:txBody>
          <a:bodyPr>
            <a:normAutofit lnSpcReduction="10000"/>
          </a:bodyPr>
          <a:lstStyle/>
          <a:p>
            <a:pPr algn="ctr"/>
            <a:r>
              <a:rPr lang="en-US" sz="3200" dirty="0" smtClean="0"/>
              <a:t>Then the </a:t>
            </a:r>
            <a:r>
              <a:rPr lang="en-US" sz="3200" dirty="0" smtClean="0"/>
              <a:t>seventy </a:t>
            </a:r>
            <a:r>
              <a:rPr lang="en-US" sz="3200" dirty="0" smtClean="0"/>
              <a:t>returned with joy, saying, “</a:t>
            </a:r>
            <a:r>
              <a:rPr lang="en-US" sz="3200" b="1" dirty="0" smtClean="0">
                <a:solidFill>
                  <a:srgbClr val="FF0000"/>
                </a:solidFill>
              </a:rPr>
              <a:t>Lord, even the demons are subject to us in Your name</a:t>
            </a:r>
            <a:r>
              <a:rPr lang="en-US" sz="3200" dirty="0" smtClean="0"/>
              <a:t>.” </a:t>
            </a:r>
            <a:r>
              <a:rPr lang="en-US" sz="3200" dirty="0" smtClean="0"/>
              <a:t>And </a:t>
            </a:r>
            <a:r>
              <a:rPr lang="en-US" sz="3200" dirty="0" smtClean="0"/>
              <a:t>He said to them, “</a:t>
            </a:r>
            <a:r>
              <a:rPr lang="en-US" sz="3200" b="1" dirty="0" smtClean="0">
                <a:solidFill>
                  <a:srgbClr val="FF0000"/>
                </a:solidFill>
              </a:rPr>
              <a:t>I saw Satan fall like lightning from heaven. </a:t>
            </a:r>
            <a:r>
              <a:rPr lang="en-US" sz="3200" b="1" dirty="0" smtClean="0">
                <a:solidFill>
                  <a:srgbClr val="FF0000"/>
                </a:solidFill>
              </a:rPr>
              <a:t>Behold</a:t>
            </a:r>
            <a:r>
              <a:rPr lang="en-US" sz="3200" b="1" dirty="0" smtClean="0">
                <a:solidFill>
                  <a:srgbClr val="FF0000"/>
                </a:solidFill>
              </a:rPr>
              <a:t>, </a:t>
            </a:r>
            <a:r>
              <a:rPr lang="en-US" sz="3200" b="1" u="sng" dirty="0" smtClean="0">
                <a:solidFill>
                  <a:srgbClr val="FF0000"/>
                </a:solidFill>
              </a:rPr>
              <a:t>I give you the authority to trample on serpents and scorpions, and over all the power of the enemy, </a:t>
            </a:r>
            <a:r>
              <a:rPr lang="en-US" sz="3200" b="1" dirty="0" smtClean="0">
                <a:solidFill>
                  <a:srgbClr val="FF0000"/>
                </a:solidFill>
              </a:rPr>
              <a:t>and </a:t>
            </a:r>
            <a:r>
              <a:rPr lang="en-US" sz="3200" b="1" u="sng" dirty="0" smtClean="0">
                <a:solidFill>
                  <a:srgbClr val="002060"/>
                </a:solidFill>
              </a:rPr>
              <a:t>nothing shall by any means hurt you</a:t>
            </a:r>
            <a:r>
              <a:rPr lang="en-US" sz="3200" dirty="0" smtClean="0"/>
              <a:t>. V17-19</a:t>
            </a:r>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7467600" cy="1143000"/>
          </a:xfrm>
        </p:spPr>
        <p:txBody>
          <a:bodyPr/>
          <a:lstStyle/>
          <a:p>
            <a:pPr algn="ctr"/>
            <a:r>
              <a:rPr lang="en-GB" dirty="0" smtClean="0"/>
              <a:t> </a:t>
            </a:r>
            <a:r>
              <a:rPr lang="en-GB" sz="4400" b="1" dirty="0" smtClean="0">
                <a:solidFill>
                  <a:srgbClr val="C00000"/>
                </a:solidFill>
              </a:rPr>
              <a:t>the Lost authority</a:t>
            </a:r>
            <a:endParaRPr lang="en-US" b="1" dirty="0">
              <a:solidFill>
                <a:srgbClr val="C00000"/>
              </a:solidFill>
            </a:endParaRPr>
          </a:p>
        </p:txBody>
      </p:sp>
      <p:sp>
        <p:nvSpPr>
          <p:cNvPr id="3" name="Content Placeholder 2"/>
          <p:cNvSpPr>
            <a:spLocks noGrp="1"/>
          </p:cNvSpPr>
          <p:nvPr>
            <p:ph sz="quarter" idx="1"/>
          </p:nvPr>
        </p:nvSpPr>
        <p:spPr>
          <a:xfrm>
            <a:off x="457200" y="1142984"/>
            <a:ext cx="7467600" cy="5500726"/>
          </a:xfrm>
        </p:spPr>
        <p:txBody>
          <a:bodyPr>
            <a:normAutofit lnSpcReduction="10000"/>
          </a:bodyPr>
          <a:lstStyle/>
          <a:p>
            <a:r>
              <a:rPr lang="en-US" sz="2800" dirty="0" smtClean="0"/>
              <a:t>And God said, Let us make man in our image, after our likeness: and </a:t>
            </a:r>
            <a:r>
              <a:rPr lang="en-US" sz="2800" b="1" dirty="0" smtClean="0">
                <a:solidFill>
                  <a:srgbClr val="C00000"/>
                </a:solidFill>
              </a:rPr>
              <a:t>let them have dominion over the fish of the sea, and over the fowl of the air, and over the cattle, and over all the earth, and over every creeping thing that </a:t>
            </a:r>
            <a:r>
              <a:rPr lang="en-US" sz="2800" b="1" dirty="0" smtClean="0">
                <a:solidFill>
                  <a:srgbClr val="C00000"/>
                </a:solidFill>
              </a:rPr>
              <a:t>creeps </a:t>
            </a:r>
            <a:r>
              <a:rPr lang="en-US" sz="2800" b="1" dirty="0" smtClean="0">
                <a:solidFill>
                  <a:srgbClr val="C00000"/>
                </a:solidFill>
              </a:rPr>
              <a:t>upon the earth</a:t>
            </a:r>
            <a:r>
              <a:rPr lang="en-US" b="1" dirty="0" smtClean="0">
                <a:solidFill>
                  <a:srgbClr val="C00000"/>
                </a:solidFill>
              </a:rPr>
              <a:t>.</a:t>
            </a:r>
            <a:r>
              <a:rPr lang="en-US" dirty="0" smtClean="0"/>
              <a:t> Gen 1:26 </a:t>
            </a:r>
          </a:p>
          <a:p>
            <a:r>
              <a:rPr lang="en-US" sz="2800" dirty="0" smtClean="0"/>
              <a:t>The </a:t>
            </a:r>
            <a:r>
              <a:rPr lang="en-US" sz="2800" dirty="0" smtClean="0"/>
              <a:t>words were still on his lips when a voice came from heaven, "This is what is decreed for you, King Nebuchadnezzar: </a:t>
            </a:r>
            <a:r>
              <a:rPr lang="en-US" sz="2800" b="1" u="sng" dirty="0" smtClean="0">
                <a:solidFill>
                  <a:srgbClr val="C00000"/>
                </a:solidFill>
              </a:rPr>
              <a:t>Your royal authority has been taken from you</a:t>
            </a:r>
            <a:r>
              <a:rPr lang="en-US" dirty="0" smtClean="0"/>
              <a:t>. Dan 4:31</a:t>
            </a:r>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dirty="0" smtClean="0">
                <a:solidFill>
                  <a:srgbClr val="C00000"/>
                </a:solidFill>
              </a:rPr>
              <a:t>3. Restored sight and hearing</a:t>
            </a:r>
            <a:endParaRPr lang="en-US" sz="3200" b="1" dirty="0">
              <a:solidFill>
                <a:srgbClr val="C00000"/>
              </a:solidFill>
            </a:endParaRPr>
          </a:p>
        </p:txBody>
      </p:sp>
      <p:sp>
        <p:nvSpPr>
          <p:cNvPr id="3" name="Content Placeholder 2"/>
          <p:cNvSpPr>
            <a:spLocks noGrp="1"/>
          </p:cNvSpPr>
          <p:nvPr>
            <p:ph sz="quarter" idx="1"/>
          </p:nvPr>
        </p:nvSpPr>
        <p:spPr/>
        <p:txBody>
          <a:bodyPr>
            <a:normAutofit lnSpcReduction="10000"/>
          </a:bodyPr>
          <a:lstStyle/>
          <a:p>
            <a:pPr algn="ctr"/>
            <a:r>
              <a:rPr lang="en-US" sz="3600" dirty="0" smtClean="0"/>
              <a:t>Then He turned to </a:t>
            </a:r>
            <a:r>
              <a:rPr lang="en-US" sz="3600" i="1" dirty="0" smtClean="0"/>
              <a:t>His</a:t>
            </a:r>
            <a:r>
              <a:rPr lang="en-US" sz="3600" dirty="0" smtClean="0"/>
              <a:t> disciples and said privately, “</a:t>
            </a:r>
            <a:r>
              <a:rPr lang="en-US" sz="3600" b="1" dirty="0" smtClean="0">
                <a:solidFill>
                  <a:srgbClr val="C00000"/>
                </a:solidFill>
              </a:rPr>
              <a:t>Blessed </a:t>
            </a:r>
            <a:r>
              <a:rPr lang="en-US" sz="3600" b="1" i="1" dirty="0" smtClean="0">
                <a:solidFill>
                  <a:srgbClr val="C00000"/>
                </a:solidFill>
              </a:rPr>
              <a:t>are</a:t>
            </a:r>
            <a:r>
              <a:rPr lang="en-US" sz="3600" b="1" dirty="0" smtClean="0">
                <a:solidFill>
                  <a:srgbClr val="C00000"/>
                </a:solidFill>
              </a:rPr>
              <a:t> the eyes which see the things you see</a:t>
            </a:r>
            <a:r>
              <a:rPr lang="en-US" sz="3600" b="1" dirty="0" smtClean="0">
                <a:solidFill>
                  <a:srgbClr val="C00000"/>
                </a:solidFill>
              </a:rPr>
              <a:t>;</a:t>
            </a:r>
            <a:r>
              <a:rPr lang="en-US" sz="3600" dirty="0" smtClean="0"/>
              <a:t> </a:t>
            </a:r>
            <a:r>
              <a:rPr lang="en-US" sz="3600" dirty="0" smtClean="0"/>
              <a:t>for I tell you that many prophets and kings have desired </a:t>
            </a:r>
            <a:r>
              <a:rPr lang="en-US" sz="3600" b="1" dirty="0" smtClean="0">
                <a:solidFill>
                  <a:srgbClr val="C00000"/>
                </a:solidFill>
              </a:rPr>
              <a:t>to see what you see</a:t>
            </a:r>
            <a:r>
              <a:rPr lang="en-US" sz="3600" dirty="0" smtClean="0"/>
              <a:t>, and have not seen </a:t>
            </a:r>
            <a:r>
              <a:rPr lang="en-US" sz="3600" i="1" dirty="0" smtClean="0"/>
              <a:t>it,</a:t>
            </a:r>
            <a:r>
              <a:rPr lang="en-US" sz="3600" dirty="0" smtClean="0"/>
              <a:t> and </a:t>
            </a:r>
            <a:r>
              <a:rPr lang="en-US" sz="3600" b="1" dirty="0" smtClean="0">
                <a:solidFill>
                  <a:srgbClr val="C00000"/>
                </a:solidFill>
              </a:rPr>
              <a:t>to hear what you hear</a:t>
            </a:r>
            <a:r>
              <a:rPr lang="en-US" sz="3600" dirty="0" smtClean="0"/>
              <a:t>, and have not heard </a:t>
            </a:r>
            <a:r>
              <a:rPr lang="en-US" sz="3600" i="1" dirty="0" smtClean="0"/>
              <a:t>it</a:t>
            </a:r>
            <a:r>
              <a:rPr lang="en-US" sz="3600" i="1" dirty="0" smtClean="0"/>
              <a:t>.</a:t>
            </a:r>
            <a:r>
              <a:rPr lang="en-US" sz="3600" dirty="0" smtClean="0"/>
              <a:t>” </a:t>
            </a:r>
            <a:r>
              <a:rPr lang="en-US" dirty="0" smtClean="0"/>
              <a:t>V23,24</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b="1" dirty="0" smtClean="0">
                <a:solidFill>
                  <a:srgbClr val="C00000"/>
                </a:solidFill>
              </a:rPr>
              <a:t>Who is the blind and deaf</a:t>
            </a:r>
            <a:endParaRPr lang="en-US" sz="4000" b="1" dirty="0">
              <a:solidFill>
                <a:srgbClr val="C00000"/>
              </a:solidFill>
            </a:endParaRPr>
          </a:p>
        </p:txBody>
      </p:sp>
      <p:sp>
        <p:nvSpPr>
          <p:cNvPr id="3" name="Content Placeholder 2"/>
          <p:cNvSpPr>
            <a:spLocks noGrp="1"/>
          </p:cNvSpPr>
          <p:nvPr>
            <p:ph sz="quarter" idx="1"/>
          </p:nvPr>
        </p:nvSpPr>
        <p:spPr/>
        <p:txBody>
          <a:bodyPr>
            <a:normAutofit lnSpcReduction="10000"/>
          </a:bodyPr>
          <a:lstStyle/>
          <a:p>
            <a:r>
              <a:rPr lang="en-US" sz="2800" dirty="0" smtClean="0"/>
              <a:t>"</a:t>
            </a:r>
            <a:r>
              <a:rPr lang="en-US" sz="2800" b="1" dirty="0" smtClean="0">
                <a:solidFill>
                  <a:srgbClr val="C00000"/>
                </a:solidFill>
              </a:rPr>
              <a:t>Hear, you deaf; </a:t>
            </a:r>
            <a:br>
              <a:rPr lang="en-US" sz="2800" b="1" dirty="0" smtClean="0">
                <a:solidFill>
                  <a:srgbClr val="C00000"/>
                </a:solidFill>
              </a:rPr>
            </a:br>
            <a:r>
              <a:rPr lang="en-US" sz="2800" b="1" dirty="0" smtClean="0">
                <a:solidFill>
                  <a:srgbClr val="C00000"/>
                </a:solidFill>
              </a:rPr>
              <a:t>       look, you blind, and see</a:t>
            </a:r>
            <a:r>
              <a:rPr lang="en-US" sz="2800" dirty="0" smtClean="0"/>
              <a:t>!  </a:t>
            </a:r>
            <a:endParaRPr lang="en-US" sz="2800" baseline="30000" dirty="0" smtClean="0"/>
          </a:p>
          <a:p>
            <a:pPr>
              <a:buNone/>
            </a:pPr>
            <a:r>
              <a:rPr lang="en-US" sz="2800" baseline="30000" dirty="0" smtClean="0"/>
              <a:t>	</a:t>
            </a:r>
            <a:r>
              <a:rPr lang="en-US" sz="2800" dirty="0" smtClean="0"/>
              <a:t> </a:t>
            </a:r>
            <a:r>
              <a:rPr lang="en-US" sz="2800" dirty="0" smtClean="0"/>
              <a:t>Who is blind but my servant, </a:t>
            </a:r>
            <a:br>
              <a:rPr lang="en-US" sz="2800" dirty="0" smtClean="0"/>
            </a:br>
            <a:r>
              <a:rPr lang="en-US" sz="2800" dirty="0" smtClean="0"/>
              <a:t>  </a:t>
            </a:r>
            <a:r>
              <a:rPr lang="en-US" sz="2800" dirty="0" smtClean="0"/>
              <a:t>and </a:t>
            </a:r>
            <a:r>
              <a:rPr lang="en-US" sz="2800" dirty="0" smtClean="0"/>
              <a:t>deaf like the messenger I send? </a:t>
            </a:r>
            <a:br>
              <a:rPr lang="en-US" sz="2800" dirty="0" smtClean="0"/>
            </a:br>
            <a:r>
              <a:rPr lang="en-US" sz="2800" dirty="0" smtClean="0"/>
              <a:t>  </a:t>
            </a:r>
            <a:r>
              <a:rPr lang="en-US" sz="2800" dirty="0" smtClean="0"/>
              <a:t>Who </a:t>
            </a:r>
            <a:r>
              <a:rPr lang="en-US" sz="2800" dirty="0" smtClean="0"/>
              <a:t>is blind like the one committed </a:t>
            </a:r>
            <a:r>
              <a:rPr lang="en-US" sz="2800" dirty="0" smtClean="0"/>
              <a:t>  </a:t>
            </a:r>
          </a:p>
          <a:p>
            <a:pPr>
              <a:buNone/>
            </a:pPr>
            <a:r>
              <a:rPr lang="en-US" sz="2800" dirty="0" smtClean="0"/>
              <a:t> </a:t>
            </a:r>
            <a:r>
              <a:rPr lang="en-US" sz="2800" dirty="0" smtClean="0"/>
              <a:t>    to </a:t>
            </a:r>
            <a:r>
              <a:rPr lang="en-US" sz="2800" dirty="0" smtClean="0"/>
              <a:t>me, </a:t>
            </a:r>
            <a:r>
              <a:rPr lang="en-US" sz="2800" dirty="0" smtClean="0"/>
              <a:t>blind </a:t>
            </a:r>
            <a:r>
              <a:rPr lang="en-US" sz="2800" dirty="0" smtClean="0"/>
              <a:t>like the servant of the </a:t>
            </a:r>
            <a:r>
              <a:rPr lang="en-US" sz="2800" dirty="0" smtClean="0"/>
              <a:t>  </a:t>
            </a:r>
          </a:p>
          <a:p>
            <a:pPr>
              <a:buNone/>
            </a:pPr>
            <a:r>
              <a:rPr lang="en-US" sz="2800" dirty="0" smtClean="0"/>
              <a:t> </a:t>
            </a:r>
            <a:r>
              <a:rPr lang="en-US" sz="2800" dirty="0" smtClean="0"/>
              <a:t>    LORD </a:t>
            </a:r>
            <a:r>
              <a:rPr lang="en-US" sz="2800" dirty="0" smtClean="0"/>
              <a:t>? </a:t>
            </a:r>
          </a:p>
          <a:p>
            <a:pPr>
              <a:buNone/>
            </a:pPr>
            <a:r>
              <a:rPr lang="en-US" sz="2800" dirty="0" smtClean="0"/>
              <a:t>	 </a:t>
            </a:r>
            <a:r>
              <a:rPr lang="en-US" sz="2800" b="1" dirty="0" smtClean="0">
                <a:solidFill>
                  <a:srgbClr val="C00000"/>
                </a:solidFill>
              </a:rPr>
              <a:t>You have seen many things, but have paid no attention; </a:t>
            </a:r>
            <a:r>
              <a:rPr lang="en-US" sz="2800" b="1" dirty="0" smtClean="0">
                <a:solidFill>
                  <a:srgbClr val="C00000"/>
                </a:solidFill>
              </a:rPr>
              <a:t>your </a:t>
            </a:r>
            <a:r>
              <a:rPr lang="en-US" sz="2800" b="1" dirty="0" smtClean="0">
                <a:solidFill>
                  <a:srgbClr val="C00000"/>
                </a:solidFill>
              </a:rPr>
              <a:t>ears are open, but you hear nothing</a:t>
            </a:r>
            <a:r>
              <a:rPr lang="en-US" dirty="0" smtClean="0"/>
              <a:t>." </a:t>
            </a:r>
            <a:endParaRPr lang="en-US" dirty="0" smtClean="0"/>
          </a:p>
          <a:p>
            <a:pPr algn="ctr">
              <a:buNone/>
            </a:pPr>
            <a:r>
              <a:rPr lang="en-GB" dirty="0" smtClean="0"/>
              <a:t>Isa 42: 18-20</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38</TotalTime>
  <Words>565</Words>
  <Application>Microsoft Office PowerPoint</Application>
  <PresentationFormat>On-screen Show (4:3)</PresentationFormat>
  <Paragraphs>27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Oriel</vt:lpstr>
      <vt:lpstr>Our Lord rejoices for our restoration</vt:lpstr>
      <vt:lpstr>Slide 2</vt:lpstr>
      <vt:lpstr>St. Cyril the Great , Homily 65</vt:lpstr>
      <vt:lpstr>1. Restored Knowledge</vt:lpstr>
      <vt:lpstr> The Mystery </vt:lpstr>
      <vt:lpstr>2. Restored authority</vt:lpstr>
      <vt:lpstr> the Lost authority</vt:lpstr>
      <vt:lpstr>3. Restored sight and hearing</vt:lpstr>
      <vt:lpstr>Who is the blind and deaf</vt:lpstr>
      <vt:lpstr>St. Augustine</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Lord rejoices for our restoration</dc:title>
  <dc:creator>Aziz Family</dc:creator>
  <cp:lastModifiedBy>Aziz Family</cp:lastModifiedBy>
  <cp:revision>6</cp:revision>
  <dcterms:created xsi:type="dcterms:W3CDTF">2009-09-20T06:51:11Z</dcterms:created>
  <dcterms:modified xsi:type="dcterms:W3CDTF">2009-09-20T07:30:08Z</dcterms:modified>
</cp:coreProperties>
</file>