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handoutMasterIdLst>
    <p:handoutMasterId r:id="rId20"/>
  </p:handoutMasterIdLst>
  <p:sldIdLst>
    <p:sldId id="256" r:id="rId4"/>
    <p:sldId id="272" r:id="rId5"/>
    <p:sldId id="259" r:id="rId6"/>
    <p:sldId id="270" r:id="rId7"/>
    <p:sldId id="261" r:id="rId8"/>
    <p:sldId id="260" r:id="rId9"/>
    <p:sldId id="271" r:id="rId10"/>
    <p:sldId id="258" r:id="rId11"/>
    <p:sldId id="262" r:id="rId12"/>
    <p:sldId id="263" r:id="rId13"/>
    <p:sldId id="264" r:id="rId14"/>
    <p:sldId id="265" r:id="rId15"/>
    <p:sldId id="267" r:id="rId16"/>
    <p:sldId id="268" r:id="rId17"/>
    <p:sldId id="273" r:id="rId18"/>
    <p:sldId id="269"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90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3684F56-57B7-4049-8897-DDF19EDA4854}" type="datetimeFigureOut">
              <a:rPr lang="en-US" smtClean="0"/>
              <a:t>11/29/2017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5260739-9E8B-4BEB-88C4-5DA8C5426686}" type="slidenum">
              <a:rPr lang="en-US" smtClean="0"/>
              <a:t>‹#›</a:t>
            </a:fld>
            <a:endParaRPr lang="en-US"/>
          </a:p>
        </p:txBody>
      </p:sp>
    </p:spTree>
    <p:extLst>
      <p:ext uri="{BB962C8B-B14F-4D97-AF65-F5344CB8AC3E}">
        <p14:creationId xmlns:p14="http://schemas.microsoft.com/office/powerpoint/2010/main" val="200160903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440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44036" name="Rectangle 4"/>
          <p:cNvSpPr>
            <a:spLocks noGrp="1" noChangeArrowheads="1"/>
          </p:cNvSpPr>
          <p:nvPr>
            <p:ph type="dt" sz="half" idx="2"/>
          </p:nvPr>
        </p:nvSpPr>
        <p:spPr>
          <a:xfrm>
            <a:off x="457200" y="6245225"/>
            <a:ext cx="2133600" cy="476250"/>
          </a:xfrm>
        </p:spPr>
        <p:txBody>
          <a:bodyPr/>
          <a:lstStyle>
            <a:lvl1pPr>
              <a:defRPr/>
            </a:lvl1pPr>
          </a:lstStyle>
          <a:p>
            <a:fld id="{7F9572B9-C2E4-4901-96D1-78D91D526786}" type="datetimeFigureOut">
              <a:rPr lang="en-US" smtClean="0"/>
              <a:t>11/21/2017</a:t>
            </a:fld>
            <a:endParaRPr lang="en-US"/>
          </a:p>
        </p:txBody>
      </p:sp>
      <p:sp>
        <p:nvSpPr>
          <p:cNvPr id="44037"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44038" name="Rectangle 6"/>
          <p:cNvSpPr>
            <a:spLocks noGrp="1" noChangeArrowheads="1"/>
          </p:cNvSpPr>
          <p:nvPr>
            <p:ph type="sldNum" sz="quarter" idx="4"/>
          </p:nvPr>
        </p:nvSpPr>
        <p:spPr>
          <a:xfrm>
            <a:off x="6553200" y="6245225"/>
            <a:ext cx="2133600" cy="476250"/>
          </a:xfrm>
        </p:spPr>
        <p:txBody>
          <a:bodyPr/>
          <a:lstStyle>
            <a:lvl1pPr>
              <a:defRPr/>
            </a:lvl1pPr>
          </a:lstStyle>
          <a:p>
            <a:fld id="{97A69B55-47F5-4035-BB9E-219CBABF73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1480331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274638"/>
            <a:ext cx="18097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274638"/>
            <a:ext cx="52768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2346811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D5AC555-8BEC-4E4E-B6AB-96D9AAE39C22}" type="slidenum">
              <a:rPr lang="en-US" altLang="en-US"/>
              <a:pPr/>
              <a:t>‹#›</a:t>
            </a:fld>
            <a:endParaRPr lang="en-US" altLang="en-US"/>
          </a:p>
        </p:txBody>
      </p:sp>
    </p:spTree>
    <p:extLst>
      <p:ext uri="{BB962C8B-B14F-4D97-AF65-F5344CB8AC3E}">
        <p14:creationId xmlns:p14="http://schemas.microsoft.com/office/powerpoint/2010/main" val="2598455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B48E402-197B-48AB-BA63-1BE0DB01040E}" type="slidenum">
              <a:rPr lang="en-US" altLang="en-US"/>
              <a:pPr/>
              <a:t>‹#›</a:t>
            </a:fld>
            <a:endParaRPr lang="en-US" altLang="en-US"/>
          </a:p>
        </p:txBody>
      </p:sp>
    </p:spTree>
    <p:extLst>
      <p:ext uri="{BB962C8B-B14F-4D97-AF65-F5344CB8AC3E}">
        <p14:creationId xmlns:p14="http://schemas.microsoft.com/office/powerpoint/2010/main" val="3178205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575E5DC-926E-4D8E-9045-460EDC59F6D6}" type="slidenum">
              <a:rPr lang="en-US" altLang="en-US"/>
              <a:pPr/>
              <a:t>‹#›</a:t>
            </a:fld>
            <a:endParaRPr lang="en-US" altLang="en-US"/>
          </a:p>
        </p:txBody>
      </p:sp>
    </p:spTree>
    <p:extLst>
      <p:ext uri="{BB962C8B-B14F-4D97-AF65-F5344CB8AC3E}">
        <p14:creationId xmlns:p14="http://schemas.microsoft.com/office/powerpoint/2010/main" val="985718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3A46DE4-0CF8-4C55-889F-2D46BCC8BE9A}" type="slidenum">
              <a:rPr lang="en-US" altLang="en-US"/>
              <a:pPr/>
              <a:t>‹#›</a:t>
            </a:fld>
            <a:endParaRPr lang="en-US" altLang="en-US"/>
          </a:p>
        </p:txBody>
      </p:sp>
    </p:spTree>
    <p:extLst>
      <p:ext uri="{BB962C8B-B14F-4D97-AF65-F5344CB8AC3E}">
        <p14:creationId xmlns:p14="http://schemas.microsoft.com/office/powerpoint/2010/main" val="571386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FDF0C42-280F-4241-AD55-F4501EBDF3A7}" type="slidenum">
              <a:rPr lang="en-US" altLang="en-US"/>
              <a:pPr/>
              <a:t>‹#›</a:t>
            </a:fld>
            <a:endParaRPr lang="en-US" altLang="en-US"/>
          </a:p>
        </p:txBody>
      </p:sp>
    </p:spTree>
    <p:extLst>
      <p:ext uri="{BB962C8B-B14F-4D97-AF65-F5344CB8AC3E}">
        <p14:creationId xmlns:p14="http://schemas.microsoft.com/office/powerpoint/2010/main" val="2085870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F42A9E1-FDAE-47D3-8FD9-F3AE33F60B98}" type="slidenum">
              <a:rPr lang="en-US" altLang="en-US"/>
              <a:pPr/>
              <a:t>‹#›</a:t>
            </a:fld>
            <a:endParaRPr lang="en-US" altLang="en-US"/>
          </a:p>
        </p:txBody>
      </p:sp>
    </p:spTree>
    <p:extLst>
      <p:ext uri="{BB962C8B-B14F-4D97-AF65-F5344CB8AC3E}">
        <p14:creationId xmlns:p14="http://schemas.microsoft.com/office/powerpoint/2010/main" val="867190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C8100BF-A5B9-4D9C-9681-2D3145520285}" type="slidenum">
              <a:rPr lang="en-US" altLang="en-US"/>
              <a:pPr/>
              <a:t>‹#›</a:t>
            </a:fld>
            <a:endParaRPr lang="en-US" altLang="en-US"/>
          </a:p>
        </p:txBody>
      </p:sp>
    </p:spTree>
    <p:extLst>
      <p:ext uri="{BB962C8B-B14F-4D97-AF65-F5344CB8AC3E}">
        <p14:creationId xmlns:p14="http://schemas.microsoft.com/office/powerpoint/2010/main" val="3180695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7922915-D009-44A6-8672-047D1B5B5A2F}" type="slidenum">
              <a:rPr lang="en-US" altLang="en-US"/>
              <a:pPr/>
              <a:t>‹#›</a:t>
            </a:fld>
            <a:endParaRPr lang="en-US" altLang="en-US"/>
          </a:p>
        </p:txBody>
      </p:sp>
    </p:spTree>
    <p:extLst>
      <p:ext uri="{BB962C8B-B14F-4D97-AF65-F5344CB8AC3E}">
        <p14:creationId xmlns:p14="http://schemas.microsoft.com/office/powerpoint/2010/main" val="192525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4291953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4D895EE-BA15-430F-9EF7-FFA172736BB8}" type="slidenum">
              <a:rPr lang="en-US" altLang="en-US"/>
              <a:pPr/>
              <a:t>‹#›</a:t>
            </a:fld>
            <a:endParaRPr lang="en-US" altLang="en-US"/>
          </a:p>
        </p:txBody>
      </p:sp>
    </p:spTree>
    <p:extLst>
      <p:ext uri="{BB962C8B-B14F-4D97-AF65-F5344CB8AC3E}">
        <p14:creationId xmlns:p14="http://schemas.microsoft.com/office/powerpoint/2010/main" val="1285645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7E5E4B6-7EDE-420D-8906-69B394A1F9CB}" type="slidenum">
              <a:rPr lang="en-US" altLang="en-US"/>
              <a:pPr/>
              <a:t>‹#›</a:t>
            </a:fld>
            <a:endParaRPr lang="en-US" altLang="en-US"/>
          </a:p>
        </p:txBody>
      </p:sp>
    </p:spTree>
    <p:extLst>
      <p:ext uri="{BB962C8B-B14F-4D97-AF65-F5344CB8AC3E}">
        <p14:creationId xmlns:p14="http://schemas.microsoft.com/office/powerpoint/2010/main" val="4213370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D71590B-AEAC-44C2-80EB-824E00B3792C}" type="slidenum">
              <a:rPr lang="en-US" altLang="en-US"/>
              <a:pPr/>
              <a:t>‹#›</a:t>
            </a:fld>
            <a:endParaRPr lang="en-US" altLang="en-US"/>
          </a:p>
        </p:txBody>
      </p:sp>
    </p:spTree>
    <p:extLst>
      <p:ext uri="{BB962C8B-B14F-4D97-AF65-F5344CB8AC3E}">
        <p14:creationId xmlns:p14="http://schemas.microsoft.com/office/powerpoint/2010/main" val="4284056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F9572B9-C2E4-4901-96D1-78D91D526786}" type="datetimeFigureOut">
              <a:rPr lang="en-US" smtClean="0"/>
              <a:t>11/21/2017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7A69B55-47F5-4035-BB9E-219CBABF737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F9572B9-C2E4-4901-96D1-78D91D526786}" type="datetimeFigureOut">
              <a:rPr lang="en-US" smtClean="0"/>
              <a:t>11/21/2017</a:t>
            </a:fld>
            <a:endParaRPr lang="en-US"/>
          </a:p>
        </p:txBody>
      </p:sp>
      <p:sp>
        <p:nvSpPr>
          <p:cNvPr id="9" name="Slide Number Placeholder 8"/>
          <p:cNvSpPr>
            <a:spLocks noGrp="1"/>
          </p:cNvSpPr>
          <p:nvPr>
            <p:ph type="sldNum" sz="quarter" idx="15"/>
          </p:nvPr>
        </p:nvSpPr>
        <p:spPr/>
        <p:txBody>
          <a:bodyPr rtlCol="0"/>
          <a:lstStyle/>
          <a:p>
            <a:fld id="{97A69B55-47F5-4035-BB9E-219CBABF737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7A69B55-47F5-4035-BB9E-219CBABF737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9572B9-C2E4-4901-96D1-78D91D526786}" type="datetimeFigureOut">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69B55-47F5-4035-BB9E-219CBABF737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F9572B9-C2E4-4901-96D1-78D91D526786}" type="datetimeFigureOut">
              <a:rPr lang="en-US" smtClean="0"/>
              <a:t>11/21/2017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69B55-47F5-4035-BB9E-219CBABF737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F9572B9-C2E4-4901-96D1-78D91D526786}" type="datetimeFigureOut">
              <a:rPr lang="en-US" smtClean="0"/>
              <a:t>11/21/2017</a:t>
            </a:fld>
            <a:endParaRPr lang="en-US"/>
          </a:p>
        </p:txBody>
      </p:sp>
      <p:sp>
        <p:nvSpPr>
          <p:cNvPr id="7" name="Slide Number Placeholder 6"/>
          <p:cNvSpPr>
            <a:spLocks noGrp="1"/>
          </p:cNvSpPr>
          <p:nvPr>
            <p:ph type="sldNum" sz="quarter" idx="11"/>
          </p:nvPr>
        </p:nvSpPr>
        <p:spPr/>
        <p:txBody>
          <a:bodyPr rtlCol="0"/>
          <a:lstStyle/>
          <a:p>
            <a:fld id="{97A69B55-47F5-4035-BB9E-219CBABF737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572B9-C2E4-4901-96D1-78D91D526786}" type="datetimeFigureOut">
              <a:rPr lang="en-US" smtClean="0"/>
              <a:t>11/21/2017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A69B55-47F5-4035-BB9E-219CBABF73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17730164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F9572B9-C2E4-4901-96D1-78D91D526786}" type="datetimeFigureOut">
              <a:rPr lang="en-US" smtClean="0"/>
              <a:t>11/21/2017</a:t>
            </a:fld>
            <a:endParaRPr lang="en-US"/>
          </a:p>
        </p:txBody>
      </p:sp>
      <p:sp>
        <p:nvSpPr>
          <p:cNvPr id="22" name="Slide Number Placeholder 21"/>
          <p:cNvSpPr>
            <a:spLocks noGrp="1"/>
          </p:cNvSpPr>
          <p:nvPr>
            <p:ph type="sldNum" sz="quarter" idx="15"/>
          </p:nvPr>
        </p:nvSpPr>
        <p:spPr/>
        <p:txBody>
          <a:bodyPr rtlCol="0"/>
          <a:lstStyle/>
          <a:p>
            <a:fld id="{97A69B55-47F5-4035-BB9E-219CBABF737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F9572B9-C2E4-4901-96D1-78D91D526786}" type="datetimeFigureOut">
              <a:rPr lang="en-US" smtClean="0"/>
              <a:t>11/21/2017</a:t>
            </a:fld>
            <a:endParaRPr lang="en-US"/>
          </a:p>
        </p:txBody>
      </p:sp>
      <p:sp>
        <p:nvSpPr>
          <p:cNvPr id="18" name="Slide Number Placeholder 17"/>
          <p:cNvSpPr>
            <a:spLocks noGrp="1"/>
          </p:cNvSpPr>
          <p:nvPr>
            <p:ph type="sldNum" sz="quarter" idx="11"/>
          </p:nvPr>
        </p:nvSpPr>
        <p:spPr/>
        <p:txBody>
          <a:bodyPr rtlCol="0"/>
          <a:lstStyle/>
          <a:p>
            <a:fld id="{97A69B55-47F5-4035-BB9E-219CBABF737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69B55-47F5-4035-BB9E-219CBABF7379}"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9572B9-C2E4-4901-96D1-78D91D526786}" type="datetimeFigureOut">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69B55-47F5-4035-BB9E-219CBABF73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111348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2263097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2898454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6903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63801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F9572B9-C2E4-4901-96D1-78D91D526786}" type="datetimeFigureOut">
              <a:rPr lang="en-US" smtClean="0"/>
              <a:t>11/21/2017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A69B55-47F5-4035-BB9E-219CBABF7379}" type="slidenum">
              <a:rPr lang="en-US" smtClean="0"/>
              <a:t>‹#›</a:t>
            </a:fld>
            <a:endParaRPr lang="en-US"/>
          </a:p>
        </p:txBody>
      </p:sp>
    </p:spTree>
    <p:extLst>
      <p:ext uri="{BB962C8B-B14F-4D97-AF65-F5344CB8AC3E}">
        <p14:creationId xmlns:p14="http://schemas.microsoft.com/office/powerpoint/2010/main" val="330145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1447800" y="274638"/>
            <a:ext cx="7239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28675" name="Rectangle 3"/>
          <p:cNvSpPr>
            <a:spLocks noGrp="1" noChangeArrowheads="1"/>
          </p:cNvSpPr>
          <p:nvPr>
            <p:ph type="body" idx="1"/>
          </p:nvPr>
        </p:nvSpPr>
        <p:spPr bwMode="auto">
          <a:xfrm>
            <a:off x="1447800" y="1600200"/>
            <a:ext cx="7239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28676" name="Rectangle 4"/>
          <p:cNvSpPr>
            <a:spLocks noGrp="1" noChangeArrowheads="1"/>
          </p:cNvSpPr>
          <p:nvPr>
            <p:ph type="dt" sz="half" idx="2"/>
          </p:nvPr>
        </p:nvSpPr>
        <p:spPr bwMode="auto">
          <a:xfrm>
            <a:off x="14478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7F9572B9-C2E4-4901-96D1-78D91D526786}" type="datetimeFigureOut">
              <a:rPr lang="en-US" smtClean="0"/>
              <a:t>11/21/2017</a:t>
            </a:fld>
            <a:endParaRPr lang="en-US"/>
          </a:p>
        </p:txBody>
      </p:sp>
      <p:sp>
        <p:nvSpPr>
          <p:cNvPr id="28677" name="Rectangle 5"/>
          <p:cNvSpPr>
            <a:spLocks noGrp="1" noChangeArrowheads="1"/>
          </p:cNvSpPr>
          <p:nvPr>
            <p:ph type="ftr" sz="quarter" idx="3"/>
          </p:nvPr>
        </p:nvSpPr>
        <p:spPr bwMode="auto">
          <a:xfrm>
            <a:off x="4267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28678" name="Rectangle 6"/>
          <p:cNvSpPr>
            <a:spLocks noGrp="1" noChangeArrowheads="1"/>
          </p:cNvSpPr>
          <p:nvPr>
            <p:ph type="sldNum" sz="quarter" idx="4"/>
          </p:nvPr>
        </p:nvSpPr>
        <p:spPr bwMode="auto">
          <a:xfrm>
            <a:off x="7086600" y="6245225"/>
            <a:ext cx="1600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97A69B55-47F5-4035-BB9E-219CBABF73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Black" pitchFamily="34" charset="0"/>
        </a:defRPr>
      </a:lvl2pPr>
      <a:lvl3pPr algn="ctr" rtl="0" eaLnBrk="1" fontAlgn="base" hangingPunct="1">
        <a:spcBef>
          <a:spcPct val="0"/>
        </a:spcBef>
        <a:spcAft>
          <a:spcPct val="0"/>
        </a:spcAft>
        <a:defRPr sz="4000">
          <a:solidFill>
            <a:schemeClr val="tx2"/>
          </a:solidFill>
          <a:latin typeface="Arial Black" pitchFamily="34" charset="0"/>
        </a:defRPr>
      </a:lvl3pPr>
      <a:lvl4pPr algn="ctr" rtl="0" eaLnBrk="1" fontAlgn="base" hangingPunct="1">
        <a:spcBef>
          <a:spcPct val="0"/>
        </a:spcBef>
        <a:spcAft>
          <a:spcPct val="0"/>
        </a:spcAft>
        <a:defRPr sz="4000">
          <a:solidFill>
            <a:schemeClr val="tx2"/>
          </a:solidFill>
          <a:latin typeface="Arial Black" pitchFamily="34" charset="0"/>
        </a:defRPr>
      </a:lvl4pPr>
      <a:lvl5pPr algn="ctr" rtl="0" eaLnBrk="1" fontAlgn="base" hangingPunct="1">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4198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4198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9EABDBE1-1C58-494E-A65C-DF59E7E71D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9572B9-C2E4-4901-96D1-78D91D526786}" type="datetimeFigureOut">
              <a:rPr lang="en-US" smtClean="0"/>
              <a:t>11/21/2017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7A69B55-47F5-4035-BB9E-219CBABF73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ope_Fabian" TargetMode="External"/><Relationship Id="rId2" Type="http://schemas.openxmlformats.org/officeDocument/2006/relationships/hyperlink" Target="https://en.wikipedia.org/wiki/Martyrdom" TargetMode="External"/><Relationship Id="rId1" Type="http://schemas.openxmlformats.org/officeDocument/2006/relationships/slideLayout" Target="../slideLayouts/slideLayout24.xml"/><Relationship Id="rId6" Type="http://schemas.openxmlformats.org/officeDocument/2006/relationships/hyperlink" Target="https://en.wikipedia.org/wiki/Emperor_Valerian_I" TargetMode="External"/><Relationship Id="rId5" Type="http://schemas.openxmlformats.org/officeDocument/2006/relationships/hyperlink" Target="https://en.wikipedia.org/wiki/Pope_Cornelius" TargetMode="External"/><Relationship Id="rId4" Type="http://schemas.openxmlformats.org/officeDocument/2006/relationships/hyperlink" Target="https://en.wikipedia.org/wiki/Decian_persecu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600" dirty="0" smtClean="0">
                <a:solidFill>
                  <a:srgbClr val="C00000"/>
                </a:solidFill>
              </a:rPr>
              <a:t>On the Unity of the Church</a:t>
            </a:r>
            <a:r>
              <a:rPr lang="en-US" dirty="0" smtClean="0">
                <a:solidFill>
                  <a:srgbClr val="C00000"/>
                </a:solidFill>
              </a:rPr>
              <a:t/>
            </a:r>
            <a:br>
              <a:rPr lang="en-US" dirty="0" smtClean="0">
                <a:solidFill>
                  <a:srgbClr val="C00000"/>
                </a:solidFill>
              </a:rPr>
            </a:br>
            <a:r>
              <a:rPr lang="en-US" sz="2700" u="sng" dirty="0" smtClean="0">
                <a:solidFill>
                  <a:srgbClr val="C00000"/>
                </a:solidFill>
              </a:rPr>
              <a:t>According to </a:t>
            </a:r>
            <a:r>
              <a:rPr lang="en-US" sz="2200" u="sng" dirty="0" smtClean="0">
                <a:solidFill>
                  <a:srgbClr val="C00000"/>
                </a:solidFill>
              </a:rPr>
              <a:t>St Cyprian of Carthage </a:t>
            </a:r>
            <a:endParaRPr lang="en-US" u="sng" dirty="0">
              <a:solidFill>
                <a:srgbClr val="C00000"/>
              </a:solidFill>
            </a:endParaRPr>
          </a:p>
        </p:txBody>
      </p:sp>
      <p:sp>
        <p:nvSpPr>
          <p:cNvPr id="3" name="Subtitle 2"/>
          <p:cNvSpPr>
            <a:spLocks noGrp="1"/>
          </p:cNvSpPr>
          <p:nvPr>
            <p:ph type="subTitle" idx="1"/>
          </p:nvPr>
        </p:nvSpPr>
        <p:spPr/>
        <p:txBody>
          <a:bodyPr/>
          <a:lstStyle/>
          <a:p>
            <a:pPr algn="ctr"/>
            <a:r>
              <a:rPr lang="en-US" u="sng" dirty="0" smtClean="0">
                <a:solidFill>
                  <a:srgbClr val="00B050"/>
                </a:solidFill>
              </a:rPr>
              <a:t>Servants meeting 11/29/2017</a:t>
            </a:r>
            <a:endParaRPr lang="en-US" u="sng" dirty="0">
              <a:solidFill>
                <a:srgbClr val="00B050"/>
              </a:solidFill>
            </a:endParaRPr>
          </a:p>
        </p:txBody>
      </p:sp>
      <p:pic>
        <p:nvPicPr>
          <p:cNvPr id="1028" name="Picture 4" descr="Image result for coptic icon of jesus and the groom  church"/>
          <p:cNvPicPr>
            <a:picLocks noChangeAspect="1" noChangeArrowheads="1"/>
          </p:cNvPicPr>
          <p:nvPr/>
        </p:nvPicPr>
        <p:blipFill rotWithShape="1">
          <a:blip r:embed="rId2">
            <a:extLst>
              <a:ext uri="{28A0092B-C50C-407E-A947-70E740481C1C}">
                <a14:useLocalDpi xmlns:a14="http://schemas.microsoft.com/office/drawing/2010/main" val="0"/>
              </a:ext>
            </a:extLst>
          </a:blip>
          <a:srcRect b="9731"/>
          <a:stretch/>
        </p:blipFill>
        <p:spPr bwMode="auto">
          <a:xfrm>
            <a:off x="3421177" y="533400"/>
            <a:ext cx="3217887" cy="2888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007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002060"/>
                </a:solidFill>
                <a:latin typeface="Times New Roman" panose="02020603050405020304" pitchFamily="18" charset="0"/>
                <a:cs typeface="Times New Roman" panose="02020603050405020304" pitchFamily="18" charset="0"/>
              </a:rPr>
              <a:t>Christological Unity</a:t>
            </a:r>
            <a:br>
              <a:rPr lang="en-US" b="1" dirty="0" smtClean="0">
                <a:solidFill>
                  <a:srgbClr val="002060"/>
                </a:solidFill>
                <a:latin typeface="Times New Roman" panose="02020603050405020304" pitchFamily="18" charset="0"/>
                <a:cs typeface="Times New Roman" panose="02020603050405020304" pitchFamily="18" charset="0"/>
              </a:rPr>
            </a:br>
            <a:r>
              <a:rPr lang="en-US" sz="1200" b="1" dirty="0">
                <a:solidFill>
                  <a:srgbClr val="C00000"/>
                </a:solidFill>
              </a:rPr>
              <a:t>The Theology of St. Cyprian of Carthage: The Unity of the Church and the </a:t>
            </a:r>
            <a:r>
              <a:rPr lang="en-US" sz="1200" b="1" u="sng" dirty="0">
                <a:solidFill>
                  <a:srgbClr val="C00000"/>
                </a:solidFill>
              </a:rPr>
              <a:t>Role of the Bishop Theodor Damian, </a:t>
            </a:r>
            <a:r>
              <a:rPr lang="en-US" sz="1200" b="1" u="sng" dirty="0" smtClean="0">
                <a:solidFill>
                  <a:srgbClr val="C00000"/>
                </a:solidFill>
              </a:rPr>
              <a:t>p96</a:t>
            </a:r>
            <a:r>
              <a:rPr lang="en-US" sz="1100" b="1" dirty="0" smtClean="0">
                <a:solidFill>
                  <a:srgbClr val="C00000"/>
                </a:solidFill>
                <a:latin typeface="Times New Roman" panose="02020603050405020304" pitchFamily="18" charset="0"/>
                <a:cs typeface="Times New Roman" panose="02020603050405020304" pitchFamily="18" charset="0"/>
              </a:rPr>
              <a:t> </a:t>
            </a:r>
            <a:endParaRPr lang="en-US" sz="11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lnSpcReduction="10000"/>
          </a:bodyPr>
          <a:lstStyle/>
          <a:p>
            <a:pPr algn="just"/>
            <a:r>
              <a:rPr lang="en-US" sz="3200" dirty="0">
                <a:latin typeface="Times New Roman" panose="02020603050405020304" pitchFamily="18" charset="0"/>
                <a:cs typeface="Times New Roman" panose="02020603050405020304" pitchFamily="18" charset="0"/>
              </a:rPr>
              <a:t>The Church is profoundly </a:t>
            </a:r>
            <a:r>
              <a:rPr lang="en-US" sz="3200" b="1" u="sng" dirty="0">
                <a:solidFill>
                  <a:srgbClr val="C00000"/>
                </a:solidFill>
                <a:latin typeface="Times New Roman" panose="02020603050405020304" pitchFamily="18" charset="0"/>
                <a:cs typeface="Times New Roman" panose="02020603050405020304" pitchFamily="18" charset="0"/>
              </a:rPr>
              <a:t>Christological</a:t>
            </a:r>
            <a:r>
              <a:rPr lang="en-US" sz="3200" dirty="0">
                <a:latin typeface="Times New Roman" panose="02020603050405020304" pitchFamily="18" charset="0"/>
                <a:cs typeface="Times New Roman" panose="02020603050405020304" pitchFamily="18" charset="0"/>
              </a:rPr>
              <a:t>: one Christ, one </a:t>
            </a:r>
            <a:r>
              <a:rPr lang="en-US" sz="3200" dirty="0" smtClean="0">
                <a:latin typeface="Times New Roman" panose="02020603050405020304" pitchFamily="18" charset="0"/>
                <a:cs typeface="Times New Roman" panose="02020603050405020304" pitchFamily="18" charset="0"/>
              </a:rPr>
              <a:t>Church, </a:t>
            </a:r>
            <a:r>
              <a:rPr lang="en-US" sz="3200" b="1" dirty="0">
                <a:solidFill>
                  <a:srgbClr val="C00000"/>
                </a:solidFill>
                <a:latin typeface="Times New Roman" panose="02020603050405020304" pitchFamily="18" charset="0"/>
                <a:cs typeface="Times New Roman" panose="02020603050405020304" pitchFamily="18" charset="0"/>
              </a:rPr>
              <a:t>one divine unity under the authority of the One </a:t>
            </a:r>
            <a:r>
              <a:rPr lang="en-US" sz="3200" b="1" dirty="0" smtClean="0">
                <a:solidFill>
                  <a:srgbClr val="C00000"/>
                </a:solidFill>
                <a:latin typeface="Times New Roman" panose="02020603050405020304" pitchFamily="18" charset="0"/>
                <a:cs typeface="Times New Roman" panose="02020603050405020304" pitchFamily="18" charset="0"/>
              </a:rPr>
              <a:t>Lord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Nobody and nothing can separate the Church, </a:t>
            </a:r>
            <a:r>
              <a:rPr lang="en-US" sz="3200" b="1" u="sng" dirty="0">
                <a:solidFill>
                  <a:srgbClr val="C00000"/>
                </a:solidFill>
                <a:latin typeface="Times New Roman" panose="02020603050405020304" pitchFamily="18" charset="0"/>
                <a:cs typeface="Times New Roman" panose="02020603050405020304" pitchFamily="18" charset="0"/>
              </a:rPr>
              <a:t>the people who faithfully believed in what they received from </a:t>
            </a:r>
            <a:r>
              <a:rPr lang="en-US" sz="3200" b="1" u="sng" dirty="0" smtClean="0">
                <a:solidFill>
                  <a:srgbClr val="C00000"/>
                </a:solidFill>
                <a:latin typeface="Times New Roman" panose="02020603050405020304" pitchFamily="18" charset="0"/>
                <a:cs typeface="Times New Roman" panose="02020603050405020304" pitchFamily="18" charset="0"/>
              </a:rPr>
              <a:t>Christ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If the unity of the Church is the unity of Christ, </a:t>
            </a:r>
            <a:r>
              <a:rPr lang="en-US" sz="3200" b="1" dirty="0">
                <a:solidFill>
                  <a:srgbClr val="C00000"/>
                </a:solidFill>
                <a:latin typeface="Times New Roman" panose="02020603050405020304" pitchFamily="18" charset="0"/>
                <a:cs typeface="Times New Roman" panose="02020603050405020304" pitchFamily="18" charset="0"/>
              </a:rPr>
              <a:t>to break the Church's unity is to violate Christ's love for His Church</a:t>
            </a:r>
            <a:r>
              <a:rPr lang="en-US" sz="3200" b="1" dirty="0" smtClean="0">
                <a:solidFill>
                  <a:srgbClr val="C00000"/>
                </a:solidFill>
                <a:latin typeface="Times New Roman" panose="02020603050405020304" pitchFamily="18" charset="0"/>
                <a:cs typeface="Times New Roman" panose="02020603050405020304" pitchFamily="18" charset="0"/>
              </a:rPr>
              <a:t>.</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690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1143000"/>
          </a:xfrm>
        </p:spPr>
        <p:txBody>
          <a:bodyPr>
            <a:noAutofit/>
          </a:bodyPr>
          <a:lstStyle/>
          <a:p>
            <a:pPr algn="ctr"/>
            <a:r>
              <a:rPr lang="en-US" sz="3200" b="1" u="sng" dirty="0" smtClean="0">
                <a:solidFill>
                  <a:srgbClr val="002060"/>
                </a:solidFill>
                <a:latin typeface="Times New Roman" panose="02020603050405020304" pitchFamily="18" charset="0"/>
                <a:cs typeface="Times New Roman" panose="02020603050405020304" pitchFamily="18" charset="0"/>
              </a:rPr>
              <a:t>Mutual Obedience in Love</a:t>
            </a:r>
            <a:r>
              <a:rPr lang="en-US" sz="1100" b="1" u="sng" dirty="0" smtClean="0">
                <a:solidFill>
                  <a:srgbClr val="002060"/>
                </a:solidFill>
                <a:latin typeface="Times New Roman" panose="02020603050405020304" pitchFamily="18" charset="0"/>
                <a:cs typeface="Times New Roman" panose="02020603050405020304" pitchFamily="18" charset="0"/>
              </a:rPr>
              <a:t/>
            </a:r>
            <a:br>
              <a:rPr lang="en-US" sz="1100" b="1" u="sng" dirty="0" smtClean="0">
                <a:solidFill>
                  <a:srgbClr val="002060"/>
                </a:solidFill>
                <a:latin typeface="Times New Roman" panose="02020603050405020304" pitchFamily="18" charset="0"/>
                <a:cs typeface="Times New Roman" panose="02020603050405020304" pitchFamily="18" charset="0"/>
              </a:rPr>
            </a:br>
            <a:r>
              <a:rPr lang="en-US" sz="1200" b="1" dirty="0">
                <a:solidFill>
                  <a:srgbClr val="C00000"/>
                </a:solidFill>
              </a:rPr>
              <a:t>The Theology of St. Cyprian of Carthage: The Unity of the Church and the </a:t>
            </a:r>
            <a:r>
              <a:rPr lang="en-US" sz="1200" b="1" u="sng" dirty="0">
                <a:solidFill>
                  <a:srgbClr val="C00000"/>
                </a:solidFill>
              </a:rPr>
              <a:t>Role of the Bishop Theodor Damian, p96</a:t>
            </a:r>
            <a:r>
              <a:rPr lang="en-US" sz="1100" b="1" dirty="0">
                <a:solidFill>
                  <a:srgbClr val="C00000"/>
                </a:solidFill>
                <a:latin typeface="Times New Roman" panose="02020603050405020304" pitchFamily="18" charset="0"/>
                <a:cs typeface="Times New Roman" panose="02020603050405020304" pitchFamily="18" charset="0"/>
              </a:rPr>
              <a:t> </a:t>
            </a:r>
            <a:endParaRPr lang="en-US" sz="11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447800"/>
            <a:ext cx="7467600" cy="5026152"/>
          </a:xfrm>
        </p:spPr>
        <p:txBody>
          <a:bodyPr>
            <a:noAutofit/>
          </a:bodyPr>
          <a:lstStyle/>
          <a:p>
            <a:pPr algn="just"/>
            <a:r>
              <a:rPr lang="en-US" sz="3200" b="1" dirty="0">
                <a:solidFill>
                  <a:srgbClr val="C00000"/>
                </a:solidFill>
                <a:latin typeface="Times New Roman" panose="02020603050405020304" pitchFamily="18" charset="0"/>
                <a:cs typeface="Times New Roman" panose="02020603050405020304" pitchFamily="18" charset="0"/>
              </a:rPr>
              <a:t>To obey the great commandment of Jesus, the love for God and for neighbor</a:t>
            </a:r>
            <a:r>
              <a:rPr lang="en-US" sz="3200" b="1" u="sng" dirty="0">
                <a:solidFill>
                  <a:srgbClr val="C00000"/>
                </a:solidFill>
                <a:latin typeface="Times New Roman" panose="02020603050405020304" pitchFamily="18" charset="0"/>
                <a:cs typeface="Times New Roman" panose="02020603050405020304" pitchFamily="18" charset="0"/>
              </a:rPr>
              <a:t>, means to be in the unity of the body of Christ</a:t>
            </a:r>
            <a:r>
              <a:rPr lang="en-US" sz="3200" dirty="0">
                <a:latin typeface="Times New Roman" panose="02020603050405020304" pitchFamily="18" charset="0"/>
                <a:cs typeface="Times New Roman" panose="02020603050405020304" pitchFamily="18" charset="0"/>
              </a:rPr>
              <a:t>. </a:t>
            </a:r>
            <a:r>
              <a:rPr lang="en-US" sz="3200" b="1" dirty="0">
                <a:solidFill>
                  <a:srgbClr val="00B050"/>
                </a:solidFill>
                <a:latin typeface="Times New Roman" panose="02020603050405020304" pitchFamily="18" charset="0"/>
                <a:cs typeface="Times New Roman" panose="02020603050405020304" pitchFamily="18" charset="0"/>
              </a:rPr>
              <a:t>There is no unity without mutual obedience in love</a:t>
            </a:r>
            <a:r>
              <a:rPr lang="en-US" sz="3200" dirty="0">
                <a:latin typeface="Times New Roman" panose="02020603050405020304" pitchFamily="18" charset="0"/>
                <a:cs typeface="Times New Roman" panose="02020603050405020304" pitchFamily="18" charset="0"/>
              </a:rPr>
              <a:t>. The love of neighbor commended to us by Jesus is a basis for the unity of the </a:t>
            </a:r>
            <a:r>
              <a:rPr lang="en-US" sz="3200" dirty="0" smtClean="0">
                <a:latin typeface="Times New Roman" panose="02020603050405020304" pitchFamily="18" charset="0"/>
                <a:cs typeface="Times New Roman" panose="02020603050405020304" pitchFamily="18" charset="0"/>
              </a:rPr>
              <a:t>Church. </a:t>
            </a:r>
            <a:r>
              <a:rPr lang="en-US" sz="3200" b="1" dirty="0">
                <a:solidFill>
                  <a:srgbClr val="C00000"/>
                </a:solidFill>
                <a:latin typeface="Times New Roman" panose="02020603050405020304" pitchFamily="18" charset="0"/>
                <a:cs typeface="Times New Roman" panose="02020603050405020304" pitchFamily="18" charset="0"/>
              </a:rPr>
              <a:t>Division in the Church comes when people do not seek the source of truth, the Head, the Christ, the Heavenly Master</a:t>
            </a:r>
            <a:r>
              <a:rPr lang="en-US" sz="3200" b="1" dirty="0" smtClean="0">
                <a:solidFill>
                  <a:srgbClr val="C00000"/>
                </a:solidFill>
                <a:latin typeface="Times New Roman" panose="02020603050405020304" pitchFamily="18" charset="0"/>
                <a:cs typeface="Times New Roman" panose="02020603050405020304" pitchFamily="18" charset="0"/>
              </a:rPr>
              <a:t>.</a:t>
            </a:r>
            <a:endParaRPr lang="en-US"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157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b="1" u="sng" dirty="0" smtClean="0">
                <a:solidFill>
                  <a:srgbClr val="002060"/>
                </a:solidFill>
                <a:latin typeface="Times New Roman" panose="02020603050405020304" pitchFamily="18" charset="0"/>
                <a:cs typeface="Times New Roman" panose="02020603050405020304" pitchFamily="18" charset="0"/>
              </a:rPr>
              <a:t>Personal qualities inside the communion</a:t>
            </a:r>
            <a:r>
              <a:rPr lang="en-US" sz="2800" b="1" u="sng" dirty="0">
                <a:solidFill>
                  <a:srgbClr val="002060"/>
                </a:solidFill>
                <a:latin typeface="Times New Roman" panose="02020603050405020304" pitchFamily="18" charset="0"/>
                <a:cs typeface="Times New Roman" panose="02020603050405020304" pitchFamily="18" charset="0"/>
              </a:rPr>
              <a:t/>
            </a:r>
            <a:br>
              <a:rPr lang="en-US" sz="2800" b="1" u="sng" dirty="0">
                <a:solidFill>
                  <a:srgbClr val="002060"/>
                </a:solidFill>
                <a:latin typeface="Times New Roman" panose="02020603050405020304" pitchFamily="18" charset="0"/>
                <a:cs typeface="Times New Roman" panose="02020603050405020304" pitchFamily="18" charset="0"/>
              </a:rPr>
            </a:br>
            <a:r>
              <a:rPr lang="en-US" sz="1300" b="1" dirty="0">
                <a:solidFill>
                  <a:srgbClr val="C00000"/>
                </a:solidFill>
              </a:rPr>
              <a:t>The Theology of St. Cyprian of Carthage: The Unity of the Church and the </a:t>
            </a:r>
            <a:r>
              <a:rPr lang="en-US" sz="1300" b="1" u="sng" dirty="0">
                <a:solidFill>
                  <a:srgbClr val="C00000"/>
                </a:solidFill>
              </a:rPr>
              <a:t>Role of the Bishop Theodor Damian, p96</a:t>
            </a:r>
            <a:r>
              <a:rPr lang="en-US" sz="1200" b="1" dirty="0">
                <a:solidFill>
                  <a:srgbClr val="C00000"/>
                </a:solidFill>
                <a:latin typeface="Times New Roman" panose="02020603050405020304" pitchFamily="18" charset="0"/>
                <a:cs typeface="Times New Roman" panose="02020603050405020304" pitchFamily="18" charset="0"/>
              </a:rPr>
              <a:t> </a:t>
            </a:r>
            <a:endParaRPr lang="en-US" sz="1200" dirty="0"/>
          </a:p>
        </p:txBody>
      </p:sp>
      <p:sp>
        <p:nvSpPr>
          <p:cNvPr id="3" name="Content Placeholder 2"/>
          <p:cNvSpPr>
            <a:spLocks noGrp="1"/>
          </p:cNvSpPr>
          <p:nvPr>
            <p:ph sz="quarter" idx="1"/>
          </p:nvPr>
        </p:nvSpPr>
        <p:spPr/>
        <p:txBody>
          <a:bodyPr>
            <a:noAutofit/>
          </a:bodyPr>
          <a:lstStyle/>
          <a:p>
            <a:pPr algn="just"/>
            <a:r>
              <a:rPr lang="en-US" sz="3000" dirty="0">
                <a:latin typeface="Times New Roman" panose="02020603050405020304" pitchFamily="18" charset="0"/>
                <a:cs typeface="Times New Roman" panose="02020603050405020304" pitchFamily="18" charset="0"/>
              </a:rPr>
              <a:t>For Cyprian rank, dignity, or social position do not matter. The word “Christian” cannot be applied to anyone who is not in the </a:t>
            </a:r>
            <a:r>
              <a:rPr lang="en-US" sz="3000" dirty="0" smtClean="0">
                <a:latin typeface="Times New Roman" panose="02020603050405020304" pitchFamily="18" charset="0"/>
                <a:cs typeface="Times New Roman" panose="02020603050405020304" pitchFamily="18" charset="0"/>
              </a:rPr>
              <a:t>Church. </a:t>
            </a:r>
            <a:r>
              <a:rPr lang="en-US" sz="3000" b="1" dirty="0">
                <a:solidFill>
                  <a:srgbClr val="C00000"/>
                </a:solidFill>
                <a:latin typeface="Times New Roman" panose="02020603050405020304" pitchFamily="18" charset="0"/>
                <a:cs typeface="Times New Roman" panose="02020603050405020304" pitchFamily="18" charset="0"/>
              </a:rPr>
              <a:t>He specifies that the prayers and sacrifice, even a martyrdom which is not made in the unity of the Church are of no </a:t>
            </a:r>
            <a:r>
              <a:rPr lang="en-US" sz="3000" b="1" dirty="0" smtClean="0">
                <a:solidFill>
                  <a:srgbClr val="C00000"/>
                </a:solidFill>
                <a:latin typeface="Times New Roman" panose="02020603050405020304" pitchFamily="18" charset="0"/>
                <a:cs typeface="Times New Roman" panose="02020603050405020304" pitchFamily="18" charset="0"/>
              </a:rPr>
              <a:t>use</a:t>
            </a:r>
            <a:r>
              <a:rPr lang="en-US" sz="3000" dirty="0" smtClean="0">
                <a:latin typeface="Times New Roman" panose="02020603050405020304" pitchFamily="18" charset="0"/>
                <a:cs typeface="Times New Roman" panose="02020603050405020304" pitchFamily="18" charset="0"/>
              </a:rPr>
              <a:t>. </a:t>
            </a:r>
            <a:r>
              <a:rPr lang="en-US" sz="3000" b="1" u="sng" dirty="0">
                <a:solidFill>
                  <a:srgbClr val="C00000"/>
                </a:solidFill>
                <a:latin typeface="Times New Roman" panose="02020603050405020304" pitchFamily="18" charset="0"/>
                <a:cs typeface="Times New Roman" panose="02020603050405020304" pitchFamily="18" charset="0"/>
              </a:rPr>
              <a:t>The quality of the Christian is given by the communion with the whole body of Christ, </a:t>
            </a:r>
            <a:r>
              <a:rPr lang="en-US" sz="3000" b="1" u="sng" dirty="0">
                <a:solidFill>
                  <a:srgbClr val="002060"/>
                </a:solidFill>
                <a:latin typeface="Times New Roman" panose="02020603050405020304" pitchFamily="18" charset="0"/>
                <a:cs typeface="Times New Roman" panose="02020603050405020304" pitchFamily="18" charset="0"/>
              </a:rPr>
              <a:t>it is not given by the personal qualities outside of this </a:t>
            </a:r>
            <a:r>
              <a:rPr lang="en-US" sz="3000" b="1" u="sng" dirty="0" smtClean="0">
                <a:solidFill>
                  <a:srgbClr val="002060"/>
                </a:solidFill>
                <a:latin typeface="Times New Roman" panose="02020603050405020304" pitchFamily="18" charset="0"/>
                <a:cs typeface="Times New Roman" panose="02020603050405020304" pitchFamily="18" charset="0"/>
              </a:rPr>
              <a:t>communion</a:t>
            </a:r>
            <a:r>
              <a:rPr lang="en-US" sz="3000"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62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2060"/>
                </a:solidFill>
              </a:rPr>
              <a:t>The bishops are cemented in the same life and teaching</a:t>
            </a:r>
            <a:r>
              <a:rPr lang="en-US" dirty="0" smtClean="0"/>
              <a:t/>
            </a:r>
            <a:br>
              <a:rPr lang="en-US" dirty="0" smtClean="0"/>
            </a:br>
            <a:r>
              <a:rPr lang="en-US" sz="1100" b="1" dirty="0">
                <a:solidFill>
                  <a:srgbClr val="C00000"/>
                </a:solidFill>
              </a:rPr>
              <a:t>The Theology of St. Cyprian of Carthage: The Unity of the Church and the </a:t>
            </a:r>
            <a:r>
              <a:rPr lang="en-US" sz="1100" b="1" u="sng" dirty="0">
                <a:solidFill>
                  <a:srgbClr val="C00000"/>
                </a:solidFill>
              </a:rPr>
              <a:t>Role of the Bishop Theodor Damian, </a:t>
            </a:r>
            <a:r>
              <a:rPr lang="en-US" sz="1100" b="1" u="sng" dirty="0" smtClean="0">
                <a:solidFill>
                  <a:srgbClr val="C00000"/>
                </a:solidFill>
              </a:rPr>
              <a:t>p96</a:t>
            </a:r>
            <a:endParaRPr lang="en-US" dirty="0"/>
          </a:p>
        </p:txBody>
      </p:sp>
      <p:sp>
        <p:nvSpPr>
          <p:cNvPr id="3" name="Content Placeholder 2"/>
          <p:cNvSpPr>
            <a:spLocks noGrp="1"/>
          </p:cNvSpPr>
          <p:nvPr>
            <p:ph sz="quarter" idx="1"/>
          </p:nvPr>
        </p:nvSpPr>
        <p:spPr>
          <a:xfrm>
            <a:off x="457200" y="1600200"/>
            <a:ext cx="7772400" cy="4873752"/>
          </a:xfrm>
        </p:spPr>
        <p:txBody>
          <a:bodyPr>
            <a:noAutofit/>
          </a:bodyPr>
          <a:lstStyle/>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whole body of bishops are </a:t>
            </a:r>
            <a:r>
              <a:rPr lang="en-US" sz="2800" b="1" dirty="0">
                <a:solidFill>
                  <a:srgbClr val="FF0000"/>
                </a:solidFill>
                <a:latin typeface="Times New Roman" panose="02020603050405020304" pitchFamily="18" charset="0"/>
                <a:cs typeface="Times New Roman" panose="02020603050405020304" pitchFamily="18" charset="0"/>
              </a:rPr>
              <a:t>in communion when they teach and initiate actions in the Church of </a:t>
            </a:r>
            <a:r>
              <a:rPr lang="en-US" sz="2800" b="1" dirty="0" smtClean="0">
                <a:solidFill>
                  <a:srgbClr val="FF0000"/>
                </a:solidFill>
                <a:latin typeface="Times New Roman" panose="02020603050405020304" pitchFamily="18" charset="0"/>
                <a:cs typeface="Times New Roman" panose="02020603050405020304" pitchFamily="18" charset="0"/>
              </a:rPr>
              <a:t>Christ </a:t>
            </a:r>
            <a:r>
              <a:rPr lang="en-US" sz="2800" b="1" dirty="0">
                <a:solidFill>
                  <a:srgbClr val="FF0000"/>
                </a:solidFill>
                <a:latin typeface="Times New Roman" panose="02020603050405020304" pitchFamily="18" charset="0"/>
                <a:cs typeface="Times New Roman" panose="02020603050405020304" pitchFamily="18" charset="0"/>
              </a:rPr>
              <a:t>and this is the way in which they remain firmly in “the unity and charity of the Catholic Church</a:t>
            </a:r>
            <a:r>
              <a:rPr lang="en-US" sz="2800" b="1" dirty="0" smtClean="0">
                <a:solidFill>
                  <a:srgbClr val="FF0000"/>
                </a:solidFill>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bishops are so strongly </a:t>
            </a:r>
            <a:r>
              <a:rPr lang="en-US" sz="2800" b="1" u="sng" dirty="0">
                <a:solidFill>
                  <a:srgbClr val="00B050"/>
                </a:solidFill>
                <a:latin typeface="Times New Roman" panose="02020603050405020304" pitchFamily="18" charset="0"/>
                <a:cs typeface="Times New Roman" panose="02020603050405020304" pitchFamily="18" charset="0"/>
              </a:rPr>
              <a:t>cemented together in the same life and teaching</a:t>
            </a:r>
            <a:r>
              <a:rPr lang="en-US" sz="2800" dirty="0">
                <a:latin typeface="Times New Roman" panose="02020603050405020304" pitchFamily="18" charset="0"/>
                <a:cs typeface="Times New Roman" panose="02020603050405020304" pitchFamily="18" charset="0"/>
              </a:rPr>
              <a:t> that if one of them would be inclined to heretical teaching or to do whatever would divide the flock of Christ, </a:t>
            </a:r>
            <a:r>
              <a:rPr lang="en-US" sz="2800" b="1" dirty="0">
                <a:solidFill>
                  <a:srgbClr val="FF0000"/>
                </a:solidFill>
                <a:latin typeface="Times New Roman" panose="02020603050405020304" pitchFamily="18" charset="0"/>
                <a:cs typeface="Times New Roman" panose="02020603050405020304" pitchFamily="18" charset="0"/>
              </a:rPr>
              <a:t>all other bishops would step in to help him to stay in the communion of the </a:t>
            </a:r>
            <a:r>
              <a:rPr lang="en-US" sz="2800" b="1" dirty="0" smtClean="0">
                <a:solidFill>
                  <a:srgbClr val="FF0000"/>
                </a:solidFill>
                <a:latin typeface="Times New Roman" panose="02020603050405020304" pitchFamily="18" charset="0"/>
                <a:cs typeface="Times New Roman" panose="02020603050405020304" pitchFamily="18" charset="0"/>
              </a:rPr>
              <a:t>Church.</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131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b="1" u="sng" dirty="0" smtClean="0">
                <a:solidFill>
                  <a:srgbClr val="002060"/>
                </a:solidFill>
              </a:rPr>
              <a:t>Christ is the primal truth who brings liberation </a:t>
            </a:r>
            <a:r>
              <a:rPr lang="en-US" sz="1200" b="1" u="sng" dirty="0" smtClean="0">
                <a:solidFill>
                  <a:srgbClr val="FF0000"/>
                </a:solidFill>
              </a:rPr>
              <a:t/>
            </a:r>
            <a:br>
              <a:rPr lang="en-US" sz="1200" b="1" u="sng" dirty="0" smtClean="0">
                <a:solidFill>
                  <a:srgbClr val="FF0000"/>
                </a:solidFill>
              </a:rPr>
            </a:br>
            <a:r>
              <a:rPr lang="en-US" sz="1100" b="1" u="sng" dirty="0" smtClean="0">
                <a:solidFill>
                  <a:srgbClr val="FF0000"/>
                </a:solidFill>
              </a:rPr>
              <a:t>Joseph </a:t>
            </a:r>
            <a:r>
              <a:rPr lang="en-US" sz="1100" b="1" u="sng" dirty="0">
                <a:solidFill>
                  <a:srgbClr val="FF0000"/>
                </a:solidFill>
              </a:rPr>
              <a:t>T. </a:t>
            </a:r>
            <a:r>
              <a:rPr lang="en-US" sz="1100" b="1" u="sng" dirty="0" err="1">
                <a:solidFill>
                  <a:srgbClr val="FF0000"/>
                </a:solidFill>
              </a:rPr>
              <a:t>Lienhard</a:t>
            </a:r>
            <a:r>
              <a:rPr lang="en-US" sz="1100" b="1" u="sng" dirty="0">
                <a:solidFill>
                  <a:srgbClr val="FF0000"/>
                </a:solidFill>
              </a:rPr>
              <a:t>. The Bible, the Church, and Authority. (Collegeville, MN: The Liturgical Press, 1995), 75.</a:t>
            </a:r>
          </a:p>
        </p:txBody>
      </p:sp>
      <p:sp>
        <p:nvSpPr>
          <p:cNvPr id="3" name="Content Placeholder 2"/>
          <p:cNvSpPr>
            <a:spLocks noGrp="1"/>
          </p:cNvSpPr>
          <p:nvPr>
            <p:ph sz="quarter" idx="1"/>
          </p:nvPr>
        </p:nvSpPr>
        <p:spPr/>
        <p:txBody>
          <a:bodyPr>
            <a:normAutofit/>
          </a:bodyPr>
          <a:lstStyle/>
          <a:p>
            <a:pPr algn="just"/>
            <a:r>
              <a:rPr lang="en-US" sz="3200" dirty="0" smtClean="0">
                <a:solidFill>
                  <a:srgbClr val="C00000"/>
                </a:solidFill>
                <a:latin typeface="Times New Roman" panose="02020603050405020304" pitchFamily="18" charset="0"/>
                <a:cs typeface="Times New Roman" panose="02020603050405020304" pitchFamily="18" charset="0"/>
              </a:rPr>
              <a:t>Real </a:t>
            </a:r>
            <a:r>
              <a:rPr lang="en-US" sz="3200" dirty="0">
                <a:solidFill>
                  <a:srgbClr val="C00000"/>
                </a:solidFill>
                <a:latin typeface="Times New Roman" panose="02020603050405020304" pitchFamily="18" charset="0"/>
                <a:cs typeface="Times New Roman" panose="02020603050405020304" pitchFamily="18" charset="0"/>
              </a:rPr>
              <a:t>authority </a:t>
            </a:r>
            <a:r>
              <a:rPr lang="en-US" sz="3200" dirty="0">
                <a:latin typeface="Times New Roman" panose="02020603050405020304" pitchFamily="18" charset="0"/>
                <a:cs typeface="Times New Roman" panose="02020603050405020304" pitchFamily="18" charset="0"/>
              </a:rPr>
              <a:t>is not an arbitrary exercise of power since </a:t>
            </a:r>
            <a:r>
              <a:rPr lang="en-US" sz="3200" b="1" u="sng" dirty="0">
                <a:solidFill>
                  <a:srgbClr val="C00000"/>
                </a:solidFill>
                <a:latin typeface="Times New Roman" panose="02020603050405020304" pitchFamily="18" charset="0"/>
                <a:cs typeface="Times New Roman" panose="02020603050405020304" pitchFamily="18" charset="0"/>
              </a:rPr>
              <a:t>it is generated by truth</a:t>
            </a:r>
            <a:r>
              <a:rPr lang="en-US" sz="3200" dirty="0">
                <a:latin typeface="Times New Roman" panose="02020603050405020304" pitchFamily="18" charset="0"/>
                <a:cs typeface="Times New Roman" panose="02020603050405020304" pitchFamily="18" charset="0"/>
              </a:rPr>
              <a:t>; that is why it is not an end in itself but a </a:t>
            </a:r>
            <a:r>
              <a:rPr lang="en-US" sz="3200" b="1" u="sng" dirty="0">
                <a:solidFill>
                  <a:srgbClr val="C00000"/>
                </a:solidFill>
                <a:latin typeface="Times New Roman" panose="02020603050405020304" pitchFamily="18" charset="0"/>
                <a:cs typeface="Times New Roman" panose="02020603050405020304" pitchFamily="18" charset="0"/>
              </a:rPr>
              <a:t>means to achieve </a:t>
            </a:r>
            <a:r>
              <a:rPr lang="en-US" sz="3200" b="1" u="sng" dirty="0" smtClean="0">
                <a:solidFill>
                  <a:srgbClr val="C00000"/>
                </a:solidFill>
                <a:latin typeface="Times New Roman" panose="02020603050405020304" pitchFamily="18" charset="0"/>
                <a:cs typeface="Times New Roman" panose="02020603050405020304" pitchFamily="18" charset="0"/>
              </a:rPr>
              <a:t>freedom</a:t>
            </a:r>
            <a:r>
              <a:rPr lang="en-US" sz="3200" dirty="0" smtClean="0">
                <a:latin typeface="Times New Roman" panose="02020603050405020304" pitchFamily="18" charset="0"/>
                <a:cs typeface="Times New Roman" panose="02020603050405020304" pitchFamily="18" charset="0"/>
              </a:rPr>
              <a:t>. </a:t>
            </a:r>
            <a:r>
              <a:rPr lang="en-US" sz="3200" b="1" dirty="0">
                <a:solidFill>
                  <a:srgbClr val="00B050"/>
                </a:solidFill>
                <a:latin typeface="Times New Roman" panose="02020603050405020304" pitchFamily="18" charset="0"/>
                <a:cs typeface="Times New Roman" panose="02020603050405020304" pitchFamily="18" charset="0"/>
              </a:rPr>
              <a:t>The primal truth in the Christian Church is Jesus Christ who brings about liberation and who is the source of all ecclesial authority</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43029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u="sng" dirty="0" smtClean="0">
                <a:solidFill>
                  <a:srgbClr val="002060"/>
                </a:solidFill>
                <a:latin typeface="Times New Roman" panose="02020603050405020304" pitchFamily="18" charset="0"/>
                <a:cs typeface="Times New Roman" panose="02020603050405020304" pitchFamily="18" charset="0"/>
              </a:rPr>
              <a:t>Liturgy OF St Basil </a:t>
            </a:r>
            <a:endParaRPr lang="en-US" sz="44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Make us all worthy, O our Master, to partake of Your holies, unto the purification of our souls, our bodies, and our spirits; </a:t>
            </a:r>
            <a:r>
              <a:rPr lang="en-US" sz="3600" b="1" dirty="0">
                <a:solidFill>
                  <a:srgbClr val="C00000"/>
                </a:solidFill>
                <a:latin typeface="Times New Roman" panose="02020603050405020304" pitchFamily="18" charset="0"/>
                <a:cs typeface="Times New Roman" panose="02020603050405020304" pitchFamily="18" charset="0"/>
              </a:rPr>
              <a:t>That we become one body and one spirit, and may have a share and an inheritance with all the saints</a:t>
            </a:r>
            <a:r>
              <a:rPr lang="en-US" sz="3600" dirty="0">
                <a:latin typeface="Times New Roman" panose="02020603050405020304" pitchFamily="18" charset="0"/>
                <a:cs typeface="Times New Roman" panose="02020603050405020304" pitchFamily="18" charset="0"/>
              </a:rPr>
              <a:t> who have pleased You since the beginning. </a:t>
            </a:r>
          </a:p>
        </p:txBody>
      </p:sp>
    </p:spTree>
    <p:extLst>
      <p:ext uri="{BB962C8B-B14F-4D97-AF65-F5344CB8AC3E}">
        <p14:creationId xmlns:p14="http://schemas.microsoft.com/office/powerpoint/2010/main" val="339779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solidFill>
                  <a:srgbClr val="C00000"/>
                </a:solidFill>
                <a:latin typeface="Times New Roman" panose="02020603050405020304" pitchFamily="18" charset="0"/>
                <a:cs typeface="Times New Roman" panose="02020603050405020304" pitchFamily="18" charset="0"/>
              </a:rPr>
              <a:t>St Cyprian</a:t>
            </a:r>
            <a:r>
              <a:rPr lang="en-US" sz="1000" dirty="0" smtClean="0">
                <a:latin typeface="Times New Roman" panose="02020603050405020304" pitchFamily="18" charset="0"/>
                <a:cs typeface="Times New Roman" panose="02020603050405020304" pitchFamily="18" charset="0"/>
              </a:rPr>
              <a:t/>
            </a:r>
            <a:br>
              <a:rPr lang="en-US" sz="1000" dirty="0" smtClean="0">
                <a:latin typeface="Times New Roman" panose="02020603050405020304" pitchFamily="18" charset="0"/>
                <a:cs typeface="Times New Roman" panose="02020603050405020304" pitchFamily="18" charset="0"/>
              </a:rPr>
            </a:br>
            <a:r>
              <a:rPr lang="en-US" sz="1000" u="sng" dirty="0" smtClean="0">
                <a:solidFill>
                  <a:schemeClr val="tx1"/>
                </a:solidFill>
                <a:latin typeface="Times New Roman" panose="02020603050405020304" pitchFamily="18" charset="0"/>
                <a:cs typeface="Times New Roman" panose="02020603050405020304" pitchFamily="18" charset="0"/>
              </a:rPr>
              <a:t>A</a:t>
            </a:r>
            <a:r>
              <a:rPr lang="en-US" sz="1000" u="sng" dirty="0">
                <a:solidFill>
                  <a:schemeClr val="tx1"/>
                </a:solidFill>
                <a:latin typeface="Times New Roman" panose="02020603050405020304" pitchFamily="18" charset="0"/>
                <a:cs typeface="Times New Roman" panose="02020603050405020304" pitchFamily="18" charset="0"/>
              </a:rPr>
              <a:t>. Roberts and Y. Donaldson, ed., The Ante-Nicene Fathers, vol. V (Grand Rapids, MI: Wm. B. Eerdmans Publishing Company, 1986), 289</a:t>
            </a:r>
          </a:p>
        </p:txBody>
      </p:sp>
      <p:sp>
        <p:nvSpPr>
          <p:cNvPr id="3" name="Content Placeholder 2"/>
          <p:cNvSpPr>
            <a:spLocks noGrp="1"/>
          </p:cNvSpPr>
          <p:nvPr>
            <p:ph sz="quarter"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“O, </a:t>
            </a:r>
            <a:r>
              <a:rPr lang="en-US" sz="3600" b="1" dirty="0">
                <a:solidFill>
                  <a:srgbClr val="C00000"/>
                </a:solidFill>
                <a:latin typeface="Times New Roman" panose="02020603050405020304" pitchFamily="18" charset="0"/>
                <a:cs typeface="Times New Roman" panose="02020603050405020304" pitchFamily="18" charset="0"/>
              </a:rPr>
              <a:t>blessed Church of ours</a:t>
            </a:r>
            <a:r>
              <a:rPr lang="en-US" sz="3600" dirty="0">
                <a:latin typeface="Times New Roman" panose="02020603050405020304" pitchFamily="18" charset="0"/>
                <a:cs typeface="Times New Roman" panose="02020603050405020304" pitchFamily="18" charset="0"/>
              </a:rPr>
              <a:t>, which the honor of the divine condescension </a:t>
            </a:r>
            <a:r>
              <a:rPr lang="en-US" sz="3600" b="1" dirty="0">
                <a:solidFill>
                  <a:srgbClr val="C00000"/>
                </a:solidFill>
                <a:latin typeface="Times New Roman" panose="02020603050405020304" pitchFamily="18" charset="0"/>
                <a:cs typeface="Times New Roman" panose="02020603050405020304" pitchFamily="18" charset="0"/>
              </a:rPr>
              <a:t>illuminates</a:t>
            </a:r>
            <a:r>
              <a:rPr lang="en-US" sz="3600" dirty="0">
                <a:latin typeface="Times New Roman" panose="02020603050405020304" pitchFamily="18" charset="0"/>
                <a:cs typeface="Times New Roman" panose="02020603050405020304" pitchFamily="18" charset="0"/>
              </a:rPr>
              <a:t>, which in our own times the </a:t>
            </a:r>
            <a:r>
              <a:rPr lang="en-US" sz="3600" b="1" dirty="0">
                <a:solidFill>
                  <a:srgbClr val="C00000"/>
                </a:solidFill>
                <a:latin typeface="Times New Roman" panose="02020603050405020304" pitchFamily="18" charset="0"/>
                <a:cs typeface="Times New Roman" panose="02020603050405020304" pitchFamily="18" charset="0"/>
              </a:rPr>
              <a:t>glorious blood of martyrs renders illustrious!</a:t>
            </a:r>
            <a:r>
              <a:rPr lang="en-US" sz="3600" dirty="0">
                <a:latin typeface="Times New Roman" panose="02020603050405020304" pitchFamily="18" charset="0"/>
                <a:cs typeface="Times New Roman" panose="02020603050405020304" pitchFamily="18" charset="0"/>
              </a:rPr>
              <a:t> She was white before in the work of the brethren, now </a:t>
            </a:r>
            <a:r>
              <a:rPr lang="en-US" sz="3600" b="1" u="sng" dirty="0">
                <a:solidFill>
                  <a:srgbClr val="C00000"/>
                </a:solidFill>
                <a:latin typeface="Times New Roman" panose="02020603050405020304" pitchFamily="18" charset="0"/>
                <a:cs typeface="Times New Roman" panose="02020603050405020304" pitchFamily="18" charset="0"/>
              </a:rPr>
              <a:t>she has become purple in the blood of the martyrs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7925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en-US" sz="4800" b="1" u="sng" dirty="0" err="1" smtClean="0">
                <a:solidFill>
                  <a:srgbClr val="C00000"/>
                </a:solidFill>
                <a:latin typeface="Times New Roman" panose="02020603050405020304" pitchFamily="18" charset="0"/>
                <a:cs typeface="Times New Roman" panose="02020603050405020304" pitchFamily="18" charset="0"/>
              </a:rPr>
              <a:t>Novatian</a:t>
            </a:r>
            <a:r>
              <a:rPr lang="en-US" sz="4800" b="1" u="sng" dirty="0" smtClean="0">
                <a:solidFill>
                  <a:srgbClr val="C00000"/>
                </a:solidFill>
                <a:latin typeface="Times New Roman" panose="02020603050405020304" pitchFamily="18" charset="0"/>
                <a:cs typeface="Times New Roman" panose="02020603050405020304" pitchFamily="18" charset="0"/>
              </a:rPr>
              <a:t> </a:t>
            </a:r>
            <a:endParaRPr lang="en-US" sz="4800"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371600"/>
            <a:ext cx="7467600" cy="5102352"/>
          </a:xfrm>
        </p:spPr>
        <p:txBody>
          <a:bodyPr>
            <a:normAutofit/>
          </a:bodyPr>
          <a:lstStyle/>
          <a:p>
            <a:pPr algn="just"/>
            <a:r>
              <a:rPr lang="en-US" dirty="0">
                <a:latin typeface="Times New Roman" panose="02020603050405020304" pitchFamily="18" charset="0"/>
                <a:cs typeface="Times New Roman" panose="02020603050405020304" pitchFamily="18" charset="0"/>
              </a:rPr>
              <a:t>After the </a:t>
            </a:r>
            <a:r>
              <a:rPr lang="en-US" dirty="0">
                <a:latin typeface="Times New Roman" panose="02020603050405020304" pitchFamily="18" charset="0"/>
                <a:cs typeface="Times New Roman" panose="02020603050405020304" pitchFamily="18" charset="0"/>
                <a:hlinkClick r:id="rId2" tooltip="Martyrdom"/>
              </a:rPr>
              <a:t>martyrdom</a:t>
            </a:r>
            <a:r>
              <a:rPr lang="en-US" dirty="0">
                <a:latin typeface="Times New Roman" panose="02020603050405020304" pitchFamily="18" charset="0"/>
                <a:cs typeface="Times New Roman" panose="02020603050405020304" pitchFamily="18" charset="0"/>
              </a:rPr>
              <a:t> of </a:t>
            </a:r>
            <a:r>
              <a:rPr lang="en-US" dirty="0">
                <a:latin typeface="Times New Roman" panose="02020603050405020304" pitchFamily="18" charset="0"/>
                <a:cs typeface="Times New Roman" panose="02020603050405020304" pitchFamily="18" charset="0"/>
                <a:hlinkClick r:id="rId3" tooltip="Pope Fabian"/>
              </a:rPr>
              <a:t>Pope Fabian</a:t>
            </a:r>
            <a:r>
              <a:rPr lang="en-US" dirty="0">
                <a:latin typeface="Times New Roman" panose="02020603050405020304" pitchFamily="18" charset="0"/>
                <a:cs typeface="Times New Roman" panose="02020603050405020304" pitchFamily="18" charset="0"/>
              </a:rPr>
              <a:t> during the </a:t>
            </a:r>
            <a:r>
              <a:rPr lang="en-US" dirty="0" err="1">
                <a:latin typeface="Times New Roman" panose="02020603050405020304" pitchFamily="18" charset="0"/>
                <a:cs typeface="Times New Roman" panose="02020603050405020304" pitchFamily="18" charset="0"/>
                <a:hlinkClick r:id="rId4" tooltip="Decian persecution"/>
              </a:rPr>
              <a:t>Decian</a:t>
            </a:r>
            <a:r>
              <a:rPr lang="en-US" dirty="0">
                <a:latin typeface="Times New Roman" panose="02020603050405020304" pitchFamily="18" charset="0"/>
                <a:cs typeface="Times New Roman" panose="02020603050405020304" pitchFamily="18" charset="0"/>
                <a:hlinkClick r:id="rId4" tooltip="Decian persecution"/>
              </a:rPr>
              <a:t> persecution</a:t>
            </a:r>
            <a:r>
              <a:rPr lang="en-US" dirty="0">
                <a:latin typeface="Times New Roman" panose="02020603050405020304" pitchFamily="18" charset="0"/>
                <a:cs typeface="Times New Roman" panose="02020603050405020304" pitchFamily="18" charset="0"/>
              </a:rPr>
              <a:t>, a Roman priest, </a:t>
            </a:r>
            <a:r>
              <a:rPr lang="en-US" dirty="0" err="1">
                <a:latin typeface="Times New Roman" panose="02020603050405020304" pitchFamily="18" charset="0"/>
                <a:cs typeface="Times New Roman" panose="02020603050405020304" pitchFamily="18" charset="0"/>
              </a:rPr>
              <a:t>Novatian</a:t>
            </a:r>
            <a:r>
              <a:rPr lang="en-US" dirty="0">
                <a:latin typeface="Times New Roman" panose="02020603050405020304" pitchFamily="18" charset="0"/>
                <a:cs typeface="Times New Roman" panose="02020603050405020304" pitchFamily="18" charset="0"/>
              </a:rPr>
              <a:t>, opposed the election of </a:t>
            </a:r>
            <a:r>
              <a:rPr lang="en-US" dirty="0">
                <a:latin typeface="Times New Roman" panose="02020603050405020304" pitchFamily="18" charset="0"/>
                <a:cs typeface="Times New Roman" panose="02020603050405020304" pitchFamily="18" charset="0"/>
                <a:hlinkClick r:id="rId5" tooltip="Pope Cornelius"/>
              </a:rPr>
              <a:t>Pope Cornelius</a:t>
            </a:r>
            <a:r>
              <a:rPr lang="en-US" dirty="0">
                <a:latin typeface="Times New Roman" panose="02020603050405020304" pitchFamily="18" charset="0"/>
                <a:cs typeface="Times New Roman" panose="02020603050405020304" pitchFamily="18" charset="0"/>
              </a:rPr>
              <a:t> in 251, </a:t>
            </a:r>
            <a:r>
              <a:rPr lang="en-US" b="1" dirty="0">
                <a:solidFill>
                  <a:srgbClr val="C00000"/>
                </a:solidFill>
                <a:latin typeface="Times New Roman" panose="02020603050405020304" pitchFamily="18" charset="0"/>
                <a:cs typeface="Times New Roman" panose="02020603050405020304" pitchFamily="18" charset="0"/>
              </a:rPr>
              <a:t>on the grounds that Cornelius was too liberal in accepting lapsed Christians</a:t>
            </a:r>
            <a:r>
              <a:rPr lang="en-US" dirty="0">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Novatian</a:t>
            </a:r>
            <a:r>
              <a:rPr lang="en-US" b="1" dirty="0">
                <a:solidFill>
                  <a:srgbClr val="002060"/>
                </a:solidFill>
                <a:latin typeface="Times New Roman" panose="02020603050405020304" pitchFamily="18" charset="0"/>
                <a:cs typeface="Times New Roman" panose="02020603050405020304" pitchFamily="18" charset="0"/>
              </a:rPr>
              <a:t> held that lapsed Christians, who had not maintained their confession of faith under persecution, may not be received again into communion with the church.</a:t>
            </a:r>
            <a:r>
              <a:rPr lang="en-US" dirty="0">
                <a:latin typeface="Times New Roman" panose="02020603050405020304" pitchFamily="18" charset="0"/>
                <a:cs typeface="Times New Roman" panose="02020603050405020304" pitchFamily="18" charset="0"/>
              </a:rPr>
              <a:t> He was consecrated bishop by three bishops of Italy and presented himself as Bishop of Rome. He and his followers were excommunicated by a synod held at Rome in October of the same year</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Novatian</a:t>
            </a:r>
            <a:r>
              <a:rPr lang="en-US" dirty="0">
                <a:latin typeface="Times New Roman" panose="02020603050405020304" pitchFamily="18" charset="0"/>
                <a:cs typeface="Times New Roman" panose="02020603050405020304" pitchFamily="18" charset="0"/>
              </a:rPr>
              <a:t> is said to have suffered martyrdom under the </a:t>
            </a:r>
            <a:r>
              <a:rPr lang="en-US" dirty="0">
                <a:latin typeface="Times New Roman" panose="02020603050405020304" pitchFamily="18" charset="0"/>
                <a:cs typeface="Times New Roman" panose="02020603050405020304" pitchFamily="18" charset="0"/>
                <a:hlinkClick r:id="rId6" tooltip="Emperor Valerian I"/>
              </a:rPr>
              <a:t>Emperor Valerian I</a:t>
            </a:r>
            <a:r>
              <a:rPr lang="en-US" dirty="0">
                <a:latin typeface="Times New Roman" panose="02020603050405020304" pitchFamily="18" charset="0"/>
                <a:cs typeface="Times New Roman" panose="02020603050405020304" pitchFamily="18" charset="0"/>
              </a:rPr>
              <a:t> (253–60).</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87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smtClean="0">
                <a:solidFill>
                  <a:srgbClr val="002060"/>
                </a:solidFill>
                <a:latin typeface="Times New Roman" panose="02020603050405020304" pitchFamily="18" charset="0"/>
                <a:cs typeface="Times New Roman" panose="02020603050405020304" pitchFamily="18" charset="0"/>
              </a:rPr>
              <a:t>The Unity of the spirit</a:t>
            </a:r>
            <a:endParaRPr lang="en-US" sz="36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447800"/>
            <a:ext cx="7848600" cy="4873752"/>
          </a:xfrm>
        </p:spPr>
        <p:txBody>
          <a:bodyPr>
            <a:noAutofit/>
          </a:bodyPr>
          <a:lstStyle/>
          <a:p>
            <a:pPr algn="just"/>
            <a:r>
              <a:rPr lang="en-US" sz="3000" b="1" baseline="30000" dirty="0" smtClean="0">
                <a:latin typeface="Times New Roman" panose="02020603050405020304" pitchFamily="18" charset="0"/>
                <a:cs typeface="Times New Roman" panose="02020603050405020304" pitchFamily="18" charset="0"/>
              </a:rPr>
              <a:t>1</a:t>
            </a:r>
            <a:r>
              <a:rPr lang="en-US" sz="3000" b="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I</a:t>
            </a:r>
            <a:r>
              <a:rPr lang="en-US" sz="3000" dirty="0">
                <a:latin typeface="Times New Roman" panose="02020603050405020304" pitchFamily="18" charset="0"/>
                <a:cs typeface="Times New Roman" panose="02020603050405020304" pitchFamily="18" charset="0"/>
              </a:rPr>
              <a:t>, therefore, the prisoner of the Lord, </a:t>
            </a:r>
            <a:r>
              <a:rPr lang="en-US" sz="3000" dirty="0">
                <a:solidFill>
                  <a:srgbClr val="C00000"/>
                </a:solidFill>
                <a:latin typeface="Times New Roman" panose="02020603050405020304" pitchFamily="18" charset="0"/>
                <a:cs typeface="Times New Roman" panose="02020603050405020304" pitchFamily="18" charset="0"/>
              </a:rPr>
              <a:t>beseech you to walk worthy of the calling with which you were called,</a:t>
            </a:r>
            <a:r>
              <a:rPr lang="en-US" sz="3000" dirty="0">
                <a:latin typeface="Times New Roman" panose="02020603050405020304" pitchFamily="18" charset="0"/>
                <a:cs typeface="Times New Roman" panose="02020603050405020304" pitchFamily="18" charset="0"/>
              </a:rPr>
              <a:t> </a:t>
            </a:r>
            <a:r>
              <a:rPr lang="en-US" sz="3000" b="1" baseline="30000" dirty="0">
                <a:latin typeface="Times New Roman" panose="02020603050405020304" pitchFamily="18" charset="0"/>
                <a:cs typeface="Times New Roman" panose="02020603050405020304" pitchFamily="18" charset="0"/>
              </a:rPr>
              <a:t>2 </a:t>
            </a:r>
            <a:r>
              <a:rPr lang="en-US" sz="3000" dirty="0">
                <a:latin typeface="Times New Roman" panose="02020603050405020304" pitchFamily="18" charset="0"/>
                <a:cs typeface="Times New Roman" panose="02020603050405020304" pitchFamily="18" charset="0"/>
              </a:rPr>
              <a:t>with </a:t>
            </a:r>
            <a:r>
              <a:rPr lang="en-US" sz="3000" dirty="0">
                <a:solidFill>
                  <a:srgbClr val="C00000"/>
                </a:solidFill>
                <a:latin typeface="Times New Roman" panose="02020603050405020304" pitchFamily="18" charset="0"/>
                <a:cs typeface="Times New Roman" panose="02020603050405020304" pitchFamily="18" charset="0"/>
              </a:rPr>
              <a:t>all lowliness and gentleness, with longsuffering, bearing with one another in love</a:t>
            </a:r>
            <a:r>
              <a:rPr lang="en-US" sz="3000" dirty="0">
                <a:latin typeface="Times New Roman" panose="02020603050405020304" pitchFamily="18" charset="0"/>
                <a:cs typeface="Times New Roman" panose="02020603050405020304" pitchFamily="18" charset="0"/>
              </a:rPr>
              <a:t>, </a:t>
            </a:r>
            <a:r>
              <a:rPr lang="en-US" sz="3000" b="1" baseline="30000" dirty="0">
                <a:latin typeface="Times New Roman" panose="02020603050405020304" pitchFamily="18" charset="0"/>
                <a:cs typeface="Times New Roman" panose="02020603050405020304" pitchFamily="18" charset="0"/>
              </a:rPr>
              <a:t>3 </a:t>
            </a:r>
            <a:r>
              <a:rPr lang="en-US" sz="3000" dirty="0">
                <a:latin typeface="Times New Roman" panose="02020603050405020304" pitchFamily="18" charset="0"/>
                <a:cs typeface="Times New Roman" panose="02020603050405020304" pitchFamily="18" charset="0"/>
              </a:rPr>
              <a:t>endeavoring </a:t>
            </a:r>
            <a:r>
              <a:rPr lang="en-US" sz="3000" b="1" u="sng" dirty="0">
                <a:solidFill>
                  <a:srgbClr val="C00000"/>
                </a:solidFill>
                <a:latin typeface="Times New Roman" panose="02020603050405020304" pitchFamily="18" charset="0"/>
                <a:cs typeface="Times New Roman" panose="02020603050405020304" pitchFamily="18" charset="0"/>
              </a:rPr>
              <a:t>to keep the unity of the Spirit in the bond of peace</a:t>
            </a:r>
            <a:r>
              <a:rPr lang="en-US" sz="3000" dirty="0">
                <a:latin typeface="Times New Roman" panose="02020603050405020304" pitchFamily="18" charset="0"/>
                <a:cs typeface="Times New Roman" panose="02020603050405020304" pitchFamily="18" charset="0"/>
              </a:rPr>
              <a:t>. </a:t>
            </a:r>
            <a:r>
              <a:rPr lang="en-US" sz="3000" b="1" baseline="30000" dirty="0">
                <a:latin typeface="Times New Roman" panose="02020603050405020304" pitchFamily="18" charset="0"/>
                <a:cs typeface="Times New Roman" panose="02020603050405020304" pitchFamily="18" charset="0"/>
              </a:rPr>
              <a:t>4 </a:t>
            </a:r>
            <a:r>
              <a:rPr lang="en-US" sz="3000" i="1" dirty="0">
                <a:latin typeface="Times New Roman" panose="02020603050405020304" pitchFamily="18" charset="0"/>
                <a:cs typeface="Times New Roman" panose="02020603050405020304" pitchFamily="18" charset="0"/>
              </a:rPr>
              <a:t>There is</a:t>
            </a:r>
            <a:r>
              <a:rPr lang="en-US" sz="3000" dirty="0">
                <a:latin typeface="Times New Roman" panose="02020603050405020304" pitchFamily="18" charset="0"/>
                <a:cs typeface="Times New Roman" panose="02020603050405020304" pitchFamily="18" charset="0"/>
              </a:rPr>
              <a:t>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body and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Spirit, just as you were called in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hope of your calling; </a:t>
            </a:r>
            <a:r>
              <a:rPr lang="en-US" sz="3000" b="1" baseline="30000" dirty="0">
                <a:latin typeface="Times New Roman" panose="02020603050405020304" pitchFamily="18" charset="0"/>
                <a:cs typeface="Times New Roman" panose="02020603050405020304" pitchFamily="18" charset="0"/>
              </a:rPr>
              <a:t>5 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Lord,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faith,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baptism; </a:t>
            </a:r>
            <a:r>
              <a:rPr lang="en-US" sz="3000" b="1" baseline="30000" dirty="0">
                <a:latin typeface="Times New Roman" panose="02020603050405020304" pitchFamily="18" charset="0"/>
                <a:cs typeface="Times New Roman" panose="02020603050405020304" pitchFamily="18" charset="0"/>
              </a:rPr>
              <a:t>6 </a:t>
            </a:r>
            <a:r>
              <a:rPr lang="en-US" sz="3000" b="1" dirty="0">
                <a:solidFill>
                  <a:srgbClr val="C00000"/>
                </a:solidFill>
                <a:latin typeface="Times New Roman" panose="02020603050405020304" pitchFamily="18" charset="0"/>
                <a:cs typeface="Times New Roman" panose="02020603050405020304" pitchFamily="18" charset="0"/>
              </a:rPr>
              <a:t>one</a:t>
            </a:r>
            <a:r>
              <a:rPr lang="en-US" sz="3000" dirty="0">
                <a:latin typeface="Times New Roman" panose="02020603050405020304" pitchFamily="18" charset="0"/>
                <a:cs typeface="Times New Roman" panose="02020603050405020304" pitchFamily="18" charset="0"/>
              </a:rPr>
              <a:t> God and Father of all, who </a:t>
            </a:r>
            <a:r>
              <a:rPr lang="en-US" sz="3000" i="1" dirty="0">
                <a:latin typeface="Times New Roman" panose="02020603050405020304" pitchFamily="18" charset="0"/>
                <a:cs typeface="Times New Roman" panose="02020603050405020304" pitchFamily="18" charset="0"/>
              </a:rPr>
              <a:t>is</a:t>
            </a:r>
            <a:r>
              <a:rPr lang="en-US" sz="3000" dirty="0">
                <a:latin typeface="Times New Roman" panose="02020603050405020304" pitchFamily="18" charset="0"/>
                <a:cs typeface="Times New Roman" panose="02020603050405020304" pitchFamily="18" charset="0"/>
              </a:rPr>
              <a:t> above all, and through all, and in </a:t>
            </a:r>
            <a:r>
              <a:rPr lang="en-US" sz="3000" dirty="0" smtClean="0">
                <a:latin typeface="Times New Roman" panose="02020603050405020304" pitchFamily="18" charset="0"/>
                <a:cs typeface="Times New Roman" panose="02020603050405020304" pitchFamily="18" charset="0"/>
              </a:rPr>
              <a:t>you</a:t>
            </a:r>
            <a:r>
              <a:rPr lang="en-US" sz="3000" dirty="0">
                <a:latin typeface="Times New Roman" panose="02020603050405020304" pitchFamily="18" charset="0"/>
                <a:cs typeface="Times New Roman" panose="02020603050405020304" pitchFamily="18" charset="0"/>
              </a:rPr>
              <a:t> all</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Eph</a:t>
            </a:r>
            <a:r>
              <a:rPr lang="en-US" sz="3000" dirty="0" smtClean="0">
                <a:latin typeface="Times New Roman" panose="02020603050405020304" pitchFamily="18" charset="0"/>
                <a:cs typeface="Times New Roman" panose="02020603050405020304" pitchFamily="18" charset="0"/>
              </a:rPr>
              <a:t> 4:1-4</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729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2060"/>
                </a:solidFill>
                <a:latin typeface="Times New Roman" panose="02020603050405020304" pitchFamily="18" charset="0"/>
                <a:cs typeface="Times New Roman" panose="02020603050405020304" pitchFamily="18" charset="0"/>
              </a:rPr>
              <a:t>Who is the Church</a:t>
            </a:r>
            <a:r>
              <a:rPr lang="en-US" dirty="0" smtClean="0"/>
              <a:t/>
            </a:r>
            <a:br>
              <a:rPr lang="en-US" dirty="0" smtClean="0"/>
            </a:br>
            <a:r>
              <a:rPr lang="en-US" sz="2000" b="1" u="sng" dirty="0">
                <a:solidFill>
                  <a:srgbClr val="C00000"/>
                </a:solidFill>
              </a:rPr>
              <a:t>St Cyprian , ANF V., 305.</a:t>
            </a:r>
          </a:p>
        </p:txBody>
      </p:sp>
      <p:sp>
        <p:nvSpPr>
          <p:cNvPr id="3" name="Content Placeholder 2"/>
          <p:cNvSpPr>
            <a:spLocks noGrp="1"/>
          </p:cNvSpPr>
          <p:nvPr>
            <p:ph sz="quarter" idx="1"/>
          </p:nvPr>
        </p:nvSpPr>
        <p:spPr/>
        <p:txBody>
          <a:bodyPr>
            <a:normAutofit/>
          </a:bodyPr>
          <a:lstStyle/>
          <a:p>
            <a:pPr algn="just"/>
            <a:r>
              <a:rPr lang="en-US" sz="4000" dirty="0" smtClean="0"/>
              <a:t>The </a:t>
            </a:r>
            <a:r>
              <a:rPr lang="en-US" sz="4000" dirty="0"/>
              <a:t>Church is founded upon the </a:t>
            </a:r>
            <a:r>
              <a:rPr lang="en-US" sz="4000" b="1" u="sng" dirty="0">
                <a:solidFill>
                  <a:srgbClr val="FF0000"/>
                </a:solidFill>
              </a:rPr>
              <a:t>bishop</a:t>
            </a:r>
            <a:r>
              <a:rPr lang="en-US" sz="4000" dirty="0"/>
              <a:t> and established upon the </a:t>
            </a:r>
            <a:r>
              <a:rPr lang="en-US" sz="4000" b="1" u="sng" dirty="0">
                <a:solidFill>
                  <a:srgbClr val="FF0000"/>
                </a:solidFill>
              </a:rPr>
              <a:t>clergy</a:t>
            </a:r>
            <a:r>
              <a:rPr lang="en-US" sz="4000" dirty="0"/>
              <a:t> and </a:t>
            </a:r>
            <a:r>
              <a:rPr lang="en-US" sz="4000" b="1" u="sng" dirty="0">
                <a:solidFill>
                  <a:srgbClr val="FF0000"/>
                </a:solidFill>
              </a:rPr>
              <a:t>all those who stand fast in the faith</a:t>
            </a:r>
            <a:r>
              <a:rPr lang="en-US" sz="4000" dirty="0" smtClean="0"/>
              <a:t>.</a:t>
            </a:r>
          </a:p>
          <a:p>
            <a:pPr algn="just"/>
            <a:endParaRPr lang="en-US" sz="4000" dirty="0"/>
          </a:p>
        </p:txBody>
      </p:sp>
    </p:spTree>
    <p:extLst>
      <p:ext uri="{BB962C8B-B14F-4D97-AF65-F5344CB8AC3E}">
        <p14:creationId xmlns:p14="http://schemas.microsoft.com/office/powerpoint/2010/main" val="432336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002060"/>
                </a:solidFill>
                <a:latin typeface="Times New Roman" panose="02020603050405020304" pitchFamily="18" charset="0"/>
                <a:cs typeface="Times New Roman" panose="02020603050405020304" pitchFamily="18" charset="0"/>
              </a:rPr>
              <a:t>Trinitarian unity</a:t>
            </a:r>
            <a:br>
              <a:rPr lang="en-US" sz="3600" b="1" dirty="0" smtClean="0">
                <a:solidFill>
                  <a:srgbClr val="002060"/>
                </a:solidFill>
                <a:latin typeface="Times New Roman" panose="02020603050405020304" pitchFamily="18" charset="0"/>
                <a:cs typeface="Times New Roman" panose="02020603050405020304" pitchFamily="18" charset="0"/>
              </a:rPr>
            </a:br>
            <a:r>
              <a:rPr lang="fr-FR" sz="1200" b="1" u="sng" dirty="0">
                <a:solidFill>
                  <a:srgbClr val="C00000"/>
                </a:solidFill>
              </a:rPr>
              <a:t>A. d' Alès. La Théologie de St. Cyprien (Paris: Gabriel Beauchesne, 1922), 100</a:t>
            </a:r>
            <a:endParaRPr lang="en-US" sz="1200" b="1" u="sng" dirty="0">
              <a:solidFill>
                <a:srgbClr val="C00000"/>
              </a:solidFill>
            </a:endParaRPr>
          </a:p>
        </p:txBody>
      </p:sp>
      <p:sp>
        <p:nvSpPr>
          <p:cNvPr id="3" name="Content Placeholder 2"/>
          <p:cNvSpPr>
            <a:spLocks noGrp="1"/>
          </p:cNvSpPr>
          <p:nvPr>
            <p:ph sz="quarter" idx="1"/>
          </p:nvPr>
        </p:nvSpPr>
        <p:spPr/>
        <p:txBody>
          <a:bodyPr>
            <a:normAutofit/>
          </a:bodyPr>
          <a:lstStyle/>
          <a:p>
            <a:pPr algn="just"/>
            <a:r>
              <a:rPr lang="en-US" sz="4800" dirty="0">
                <a:latin typeface="Times New Roman" panose="02020603050405020304" pitchFamily="18" charset="0"/>
                <a:cs typeface="Times New Roman" panose="02020603050405020304" pitchFamily="18" charset="0"/>
              </a:rPr>
              <a:t>“to break the peace and the concord of Christ (in the Church) </a:t>
            </a:r>
            <a:r>
              <a:rPr lang="en-US" sz="4800" b="1" dirty="0">
                <a:solidFill>
                  <a:srgbClr val="C00000"/>
                </a:solidFill>
                <a:latin typeface="Times New Roman" panose="02020603050405020304" pitchFamily="18" charset="0"/>
                <a:cs typeface="Times New Roman" panose="02020603050405020304" pitchFamily="18" charset="0"/>
              </a:rPr>
              <a:t>is to try to break the unity of the divine Trinity itself</a:t>
            </a:r>
            <a:r>
              <a:rPr lang="en-US" sz="4800" dirty="0" smtClean="0">
                <a:latin typeface="Times New Roman" panose="02020603050405020304" pitchFamily="18" charset="0"/>
                <a:cs typeface="Times New Roman" panose="02020603050405020304" pitchFamily="18" charset="0"/>
              </a:rPr>
              <a:t>.”</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15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b="1" dirty="0" smtClean="0">
                <a:solidFill>
                  <a:srgbClr val="002060"/>
                </a:solidFill>
                <a:latin typeface="Times New Roman" panose="02020603050405020304" pitchFamily="18" charset="0"/>
                <a:cs typeface="Times New Roman" panose="02020603050405020304" pitchFamily="18" charset="0"/>
              </a:rPr>
              <a:t>Sacramental unity</a:t>
            </a:r>
            <a:r>
              <a:rPr lang="en-US" b="1" dirty="0">
                <a:solidFill>
                  <a:srgbClr val="C00000"/>
                </a:solidFill>
                <a:latin typeface="Times New Roman" panose="02020603050405020304" pitchFamily="18" charset="0"/>
                <a:cs typeface="Times New Roman" panose="02020603050405020304" pitchFamily="18" charset="0"/>
              </a:rPr>
              <a:t/>
            </a:r>
            <a:br>
              <a:rPr lang="en-US" b="1" dirty="0">
                <a:solidFill>
                  <a:srgbClr val="C00000"/>
                </a:solidFill>
                <a:latin typeface="Times New Roman" panose="02020603050405020304" pitchFamily="18" charset="0"/>
                <a:cs typeface="Times New Roman" panose="02020603050405020304" pitchFamily="18" charset="0"/>
              </a:rPr>
            </a:br>
            <a:r>
              <a:rPr lang="en-US" b="1" u="sng" dirty="0" smtClean="0">
                <a:solidFill>
                  <a:srgbClr val="C00000"/>
                </a:solidFill>
                <a:latin typeface="Times New Roman" panose="02020603050405020304" pitchFamily="18" charset="0"/>
                <a:cs typeface="Times New Roman" panose="02020603050405020304" pitchFamily="18" charset="0"/>
              </a:rPr>
              <a:t> </a:t>
            </a:r>
            <a:r>
              <a:rPr lang="en-US" sz="2400" b="1" u="sng" dirty="0" smtClean="0">
                <a:solidFill>
                  <a:srgbClr val="C00000"/>
                </a:solidFill>
                <a:latin typeface="Times New Roman" panose="02020603050405020304" pitchFamily="18" charset="0"/>
                <a:cs typeface="Times New Roman" panose="02020603050405020304" pitchFamily="18" charset="0"/>
              </a:rPr>
              <a:t>St Cyprian , ANF </a:t>
            </a:r>
            <a:r>
              <a:rPr lang="en-US" sz="2400" b="1" u="sng" dirty="0">
                <a:solidFill>
                  <a:srgbClr val="C00000"/>
                </a:solidFill>
                <a:latin typeface="Times New Roman" panose="02020603050405020304" pitchFamily="18" charset="0"/>
                <a:cs typeface="Times New Roman" panose="02020603050405020304" pitchFamily="18" charset="0"/>
              </a:rPr>
              <a:t>V.,423,6.</a:t>
            </a:r>
            <a:endParaRPr lang="en-US" b="1" u="sng"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The unity of the Church comes from the </a:t>
            </a:r>
            <a:r>
              <a:rPr lang="en-US" sz="3600" b="1" dirty="0">
                <a:solidFill>
                  <a:srgbClr val="C00000"/>
                </a:solidFill>
                <a:latin typeface="Times New Roman" panose="02020603050405020304" pitchFamily="18" charset="0"/>
                <a:cs typeface="Times New Roman" panose="02020603050405020304" pitchFamily="18" charset="0"/>
              </a:rPr>
              <a:t>divine strength and coheres in celestial sacraments,</a:t>
            </a:r>
            <a:r>
              <a:rPr lang="en-US" sz="3600" dirty="0">
                <a:latin typeface="Times New Roman" panose="02020603050405020304" pitchFamily="18" charset="0"/>
                <a:cs typeface="Times New Roman" panose="02020603050405020304" pitchFamily="18" charset="0"/>
              </a:rPr>
              <a:t> that is why, </a:t>
            </a:r>
            <a:r>
              <a:rPr lang="en-US" sz="3600" b="1" dirty="0">
                <a:solidFill>
                  <a:srgbClr val="C00000"/>
                </a:solidFill>
                <a:latin typeface="Times New Roman" panose="02020603050405020304" pitchFamily="18" charset="0"/>
                <a:cs typeface="Times New Roman" panose="02020603050405020304" pitchFamily="18" charset="0"/>
              </a:rPr>
              <a:t>whoever does not hold this unity, does not hold God's law, does not hold the faith of the Father and of the Son, does not hold life and salvation</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228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pPr algn="ctr"/>
            <a:r>
              <a:rPr lang="en-US" sz="4000" b="1" u="sng" dirty="0" smtClean="0">
                <a:solidFill>
                  <a:srgbClr val="002060"/>
                </a:solidFill>
                <a:latin typeface="Times New Roman" panose="02020603050405020304" pitchFamily="18" charset="0"/>
                <a:cs typeface="Times New Roman" panose="02020603050405020304" pitchFamily="18" charset="0"/>
              </a:rPr>
              <a:t>Repentance</a:t>
            </a:r>
            <a:r>
              <a:rPr lang="en-US" b="1" u="sng" dirty="0" smtClean="0">
                <a:solidFill>
                  <a:srgbClr val="002060"/>
                </a:solidFill>
                <a:latin typeface="Times New Roman" panose="02020603050405020304" pitchFamily="18" charset="0"/>
                <a:cs typeface="Times New Roman" panose="02020603050405020304" pitchFamily="18" charset="0"/>
              </a:rPr>
              <a:t/>
            </a:r>
            <a:br>
              <a:rPr lang="en-US" b="1" u="sng" dirty="0" smtClean="0">
                <a:solidFill>
                  <a:srgbClr val="002060"/>
                </a:solidFill>
                <a:latin typeface="Times New Roman" panose="02020603050405020304" pitchFamily="18" charset="0"/>
                <a:cs typeface="Times New Roman" panose="02020603050405020304" pitchFamily="18" charset="0"/>
              </a:rPr>
            </a:br>
            <a:r>
              <a:rPr lang="en-US" b="1" u="sng" dirty="0" smtClean="0">
                <a:solidFill>
                  <a:srgbClr val="002060"/>
                </a:solidFill>
                <a:latin typeface="Times New Roman" panose="02020603050405020304" pitchFamily="18" charset="0"/>
                <a:cs typeface="Times New Roman" panose="02020603050405020304" pitchFamily="18" charset="0"/>
              </a:rPr>
              <a:t>St</a:t>
            </a:r>
            <a:r>
              <a:rPr lang="en-US" b="1" u="sng" dirty="0">
                <a:solidFill>
                  <a:srgbClr val="002060"/>
                </a:solidFill>
                <a:latin typeface="Times New Roman" panose="02020603050405020304" pitchFamily="18" charset="0"/>
                <a:cs typeface="Times New Roman" panose="02020603050405020304" pitchFamily="18" charset="0"/>
              </a:rPr>
              <a:t>. </a:t>
            </a:r>
            <a:r>
              <a:rPr lang="en-US" b="1" u="sng" dirty="0" smtClean="0">
                <a:solidFill>
                  <a:srgbClr val="002060"/>
                </a:solidFill>
                <a:latin typeface="Times New Roman" panose="02020603050405020304" pitchFamily="18" charset="0"/>
                <a:cs typeface="Times New Roman" panose="02020603050405020304" pitchFamily="18" charset="0"/>
              </a:rPr>
              <a:t>Cyprian</a:t>
            </a:r>
            <a:endParaRPr lang="en-US"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57200" y="1143000"/>
            <a:ext cx="7467600" cy="5330952"/>
          </a:xfrm>
        </p:spPr>
        <p:txBody>
          <a:bodyPr>
            <a:noAutofit/>
          </a:bodyPr>
          <a:lstStyle/>
          <a:p>
            <a:pPr algn="just"/>
            <a:r>
              <a:rPr lang="en-US" sz="3200" dirty="0">
                <a:latin typeface="Times New Roman" panose="02020603050405020304" pitchFamily="18" charset="0"/>
                <a:cs typeface="Times New Roman" panose="02020603050405020304" pitchFamily="18" charset="0"/>
              </a:rPr>
              <a:t>“</a:t>
            </a:r>
            <a:r>
              <a:rPr lang="en-US" sz="3200" b="1" dirty="0">
                <a:solidFill>
                  <a:srgbClr val="FF0000"/>
                </a:solidFill>
                <a:latin typeface="Times New Roman" panose="02020603050405020304" pitchFamily="18" charset="0"/>
                <a:cs typeface="Times New Roman" panose="02020603050405020304" pitchFamily="18" charset="0"/>
              </a:rPr>
              <a:t>When once you have departed this life, there is no longer any place for repentance</a:t>
            </a:r>
            <a:r>
              <a:rPr lang="en-US" sz="3200" dirty="0">
                <a:latin typeface="Times New Roman" panose="02020603050405020304" pitchFamily="18" charset="0"/>
                <a:cs typeface="Times New Roman" panose="02020603050405020304" pitchFamily="18" charset="0"/>
              </a:rPr>
              <a:t>, no way of making satisfaction. </a:t>
            </a:r>
            <a:r>
              <a:rPr lang="en-US" sz="3200" b="1" dirty="0">
                <a:solidFill>
                  <a:srgbClr val="FF0000"/>
                </a:solidFill>
                <a:latin typeface="Times New Roman" panose="02020603050405020304" pitchFamily="18" charset="0"/>
                <a:cs typeface="Times New Roman" panose="02020603050405020304" pitchFamily="18" charset="0"/>
              </a:rPr>
              <a:t>Here, life is either lost or kept. Here</a:t>
            </a:r>
            <a:r>
              <a:rPr lang="en-US" sz="3200" dirty="0">
                <a:latin typeface="Times New Roman" panose="02020603050405020304" pitchFamily="18" charset="0"/>
                <a:cs typeface="Times New Roman" panose="02020603050405020304" pitchFamily="18" charset="0"/>
              </a:rPr>
              <a:t>, by the worship of God and by the fruit of faith, provision is made for eternal salvation. Let no one be kept back either by his sins or by his years from coming to obtain salvation. </a:t>
            </a:r>
            <a:r>
              <a:rPr lang="en-US" sz="3200" b="1" dirty="0">
                <a:solidFill>
                  <a:srgbClr val="FF0000"/>
                </a:solidFill>
                <a:latin typeface="Times New Roman" panose="02020603050405020304" pitchFamily="18" charset="0"/>
                <a:cs typeface="Times New Roman" panose="02020603050405020304" pitchFamily="18" charset="0"/>
              </a:rPr>
              <a:t>To him who still remains in this world, there is no repentance that is too late. </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842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002060"/>
                </a:solidFill>
                <a:latin typeface="Times New Roman" panose="02020603050405020304" pitchFamily="18" charset="0"/>
                <a:cs typeface="Times New Roman" panose="02020603050405020304" pitchFamily="18" charset="0"/>
              </a:rPr>
              <a:t>Eucharistic Unity</a:t>
            </a:r>
            <a:r>
              <a:rPr lang="en-US" b="1" dirty="0" smtClean="0">
                <a:solidFill>
                  <a:srgbClr val="C00000"/>
                </a:solidFill>
              </a:rPr>
              <a:t/>
            </a:r>
            <a:br>
              <a:rPr lang="en-US" b="1" dirty="0" smtClean="0">
                <a:solidFill>
                  <a:srgbClr val="C00000"/>
                </a:solidFill>
              </a:rPr>
            </a:br>
            <a:r>
              <a:rPr lang="en-US" sz="1800" b="1" u="sng" dirty="0" smtClean="0">
                <a:solidFill>
                  <a:srgbClr val="C00000"/>
                </a:solidFill>
              </a:rPr>
              <a:t>(</a:t>
            </a:r>
            <a:r>
              <a:rPr lang="en-US" sz="1800" b="1" i="1" u="sng" dirty="0" smtClean="0">
                <a:solidFill>
                  <a:srgbClr val="C00000"/>
                </a:solidFill>
              </a:rPr>
              <a:t>On </a:t>
            </a:r>
            <a:r>
              <a:rPr lang="en-US" sz="1800" b="1" i="1" u="sng" dirty="0">
                <a:solidFill>
                  <a:srgbClr val="C00000"/>
                </a:solidFill>
              </a:rPr>
              <a:t>the Lord's Prayer</a:t>
            </a:r>
            <a:r>
              <a:rPr lang="en-US" sz="1800" b="1" u="sng" dirty="0">
                <a:solidFill>
                  <a:srgbClr val="C00000"/>
                </a:solidFill>
              </a:rPr>
              <a:t>, 18</a:t>
            </a:r>
            <a:r>
              <a:rPr lang="en-US" sz="1800" b="1" u="sng" dirty="0" smtClean="0">
                <a:solidFill>
                  <a:srgbClr val="C00000"/>
                </a:solidFill>
              </a:rPr>
              <a:t>)</a:t>
            </a:r>
            <a:endParaRPr lang="en-US" sz="1800" b="1" u="sng" dirty="0">
              <a:solidFill>
                <a:srgbClr val="C00000"/>
              </a:solidFill>
            </a:endParaRPr>
          </a:p>
        </p:txBody>
      </p:sp>
      <p:sp>
        <p:nvSpPr>
          <p:cNvPr id="3" name="Content Placeholder 2"/>
          <p:cNvSpPr>
            <a:spLocks noGrp="1"/>
          </p:cNvSpPr>
          <p:nvPr>
            <p:ph sz="quarter" idx="1"/>
          </p:nvPr>
        </p:nvSpPr>
        <p:spPr>
          <a:xfrm>
            <a:off x="533400" y="1447800"/>
            <a:ext cx="7467600" cy="4873752"/>
          </a:xfrm>
        </p:spPr>
        <p:txBody>
          <a:bodyPr>
            <a:noAutofit/>
          </a:bodyPr>
          <a:lstStyle/>
          <a:p>
            <a:pPr algn="just"/>
            <a:r>
              <a:rPr lang="en-US" sz="2700" dirty="0">
                <a:latin typeface="Times New Roman" panose="02020603050405020304" pitchFamily="18" charset="0"/>
                <a:cs typeface="Times New Roman" panose="02020603050405020304" pitchFamily="18" charset="0"/>
              </a:rPr>
              <a:t>"</a:t>
            </a:r>
            <a:r>
              <a:rPr lang="en-US" sz="2700" b="1" dirty="0">
                <a:solidFill>
                  <a:srgbClr val="C00000"/>
                </a:solidFill>
                <a:latin typeface="Times New Roman" panose="02020603050405020304" pitchFamily="18" charset="0"/>
                <a:cs typeface="Times New Roman" panose="02020603050405020304" pitchFamily="18" charset="0"/>
              </a:rPr>
              <a:t>Christ is the bread of those who are in union with His body. And we ask that this bread should be given to us daily</a:t>
            </a:r>
            <a:r>
              <a:rPr lang="en-US" sz="2700" dirty="0">
                <a:latin typeface="Times New Roman" panose="02020603050405020304" pitchFamily="18" charset="0"/>
                <a:cs typeface="Times New Roman" panose="02020603050405020304" pitchFamily="18" charset="0"/>
              </a:rPr>
              <a:t>, that we who are in Christ, and </a:t>
            </a:r>
            <a:r>
              <a:rPr lang="en-US" sz="2700" b="1" u="sng" dirty="0">
                <a:solidFill>
                  <a:srgbClr val="C00000"/>
                </a:solidFill>
                <a:latin typeface="Times New Roman" panose="02020603050405020304" pitchFamily="18" charset="0"/>
                <a:cs typeface="Times New Roman" panose="02020603050405020304" pitchFamily="18" charset="0"/>
              </a:rPr>
              <a:t>daily receive the Eucharist for the food of salvation</a:t>
            </a:r>
            <a:r>
              <a:rPr lang="en-US" sz="2700" dirty="0">
                <a:latin typeface="Times New Roman" panose="02020603050405020304" pitchFamily="18" charset="0"/>
                <a:cs typeface="Times New Roman" panose="02020603050405020304" pitchFamily="18" charset="0"/>
              </a:rPr>
              <a:t>, may not, by the interposition of some heinous sin, by being prevented, as withheld and </a:t>
            </a:r>
            <a:r>
              <a:rPr lang="en-US" sz="2700" b="1" dirty="0">
                <a:solidFill>
                  <a:srgbClr val="002060"/>
                </a:solidFill>
                <a:latin typeface="Times New Roman" panose="02020603050405020304" pitchFamily="18" charset="0"/>
                <a:cs typeface="Times New Roman" panose="02020603050405020304" pitchFamily="18" charset="0"/>
              </a:rPr>
              <a:t>not communicating</a:t>
            </a:r>
            <a:r>
              <a:rPr lang="en-US" sz="2700" dirty="0">
                <a:latin typeface="Times New Roman" panose="02020603050405020304" pitchFamily="18" charset="0"/>
                <a:cs typeface="Times New Roman" panose="02020603050405020304" pitchFamily="18" charset="0"/>
              </a:rPr>
              <a:t>, </a:t>
            </a:r>
            <a:r>
              <a:rPr lang="en-US" sz="2700" b="1" u="sng" dirty="0">
                <a:solidFill>
                  <a:srgbClr val="C00000"/>
                </a:solidFill>
                <a:latin typeface="Times New Roman" panose="02020603050405020304" pitchFamily="18" charset="0"/>
                <a:cs typeface="Times New Roman" panose="02020603050405020304" pitchFamily="18" charset="0"/>
              </a:rPr>
              <a:t>from partaking of the heavenly bread, be separated from Christ's body</a:t>
            </a:r>
            <a:r>
              <a:rPr lang="en-US" sz="2700" dirty="0">
                <a:latin typeface="Times New Roman" panose="02020603050405020304" pitchFamily="18" charset="0"/>
                <a:cs typeface="Times New Roman" panose="02020603050405020304" pitchFamily="18" charset="0"/>
              </a:rPr>
              <a:t>, </a:t>
            </a:r>
            <a:r>
              <a:rPr lang="en-US" sz="2700" dirty="0" smtClean="0">
                <a:latin typeface="Times New Roman" panose="02020603050405020304" pitchFamily="18" charset="0"/>
                <a:cs typeface="Times New Roman" panose="02020603050405020304" pitchFamily="18" charset="0"/>
              </a:rPr>
              <a:t>….And </a:t>
            </a:r>
            <a:r>
              <a:rPr lang="en-US" sz="2700" dirty="0">
                <a:latin typeface="Times New Roman" panose="02020603050405020304" pitchFamily="18" charset="0"/>
                <a:cs typeface="Times New Roman" panose="02020603050405020304" pitchFamily="18" charset="0"/>
              </a:rPr>
              <a:t>therefore we ask that our bread— that is, Christ— may be given to us daily, that </a:t>
            </a:r>
            <a:r>
              <a:rPr lang="en-US" sz="2700" b="1" u="sng" dirty="0">
                <a:solidFill>
                  <a:srgbClr val="C00000"/>
                </a:solidFill>
                <a:latin typeface="Times New Roman" panose="02020603050405020304" pitchFamily="18" charset="0"/>
                <a:cs typeface="Times New Roman" panose="02020603050405020304" pitchFamily="18" charset="0"/>
              </a:rPr>
              <a:t>we who abide and live in Christ may not depart </a:t>
            </a:r>
            <a:r>
              <a:rPr lang="en-US" sz="2700" b="1" u="sng" dirty="0">
                <a:solidFill>
                  <a:srgbClr val="C00000"/>
                </a:solidFill>
              </a:rPr>
              <a:t>from His sanctification and body</a:t>
            </a:r>
            <a:r>
              <a:rPr lang="en-US" sz="2700" dirty="0" smtClean="0"/>
              <a:t>"</a:t>
            </a:r>
            <a:endParaRPr lang="en-US" sz="2700" dirty="0"/>
          </a:p>
        </p:txBody>
      </p:sp>
    </p:spTree>
    <p:extLst>
      <p:ext uri="{BB962C8B-B14F-4D97-AF65-F5344CB8AC3E}">
        <p14:creationId xmlns:p14="http://schemas.microsoft.com/office/powerpoint/2010/main" val="308467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rgbClr val="002060"/>
                </a:solidFill>
                <a:latin typeface="Times New Roman" panose="02020603050405020304" pitchFamily="18" charset="0"/>
                <a:cs typeface="Times New Roman" panose="02020603050405020304" pitchFamily="18" charset="0"/>
              </a:rPr>
              <a:t>Harmony, concord and Charity </a:t>
            </a:r>
            <a:r>
              <a:rPr lang="en-US" sz="1400" dirty="0" smtClean="0"/>
              <a:t/>
            </a:r>
            <a:br>
              <a:rPr lang="en-US" sz="1400" dirty="0" smtClean="0"/>
            </a:br>
            <a:r>
              <a:rPr lang="en-US" sz="1400" dirty="0" smtClean="0"/>
              <a:t>The </a:t>
            </a:r>
            <a:r>
              <a:rPr lang="en-US" sz="1400" dirty="0"/>
              <a:t>Theology of St. Cyprian of Carthage: The Unity of the Church and the </a:t>
            </a:r>
            <a:r>
              <a:rPr lang="en-US" sz="1400" u="sng" dirty="0"/>
              <a:t>Role of the Bishop Theodor </a:t>
            </a:r>
            <a:r>
              <a:rPr lang="en-US" sz="1400" u="sng" dirty="0" smtClean="0"/>
              <a:t>Damian, p95</a:t>
            </a:r>
            <a:endParaRPr lang="en-US" sz="1400" u="sng" dirty="0"/>
          </a:p>
        </p:txBody>
      </p:sp>
      <p:sp>
        <p:nvSpPr>
          <p:cNvPr id="3" name="Content Placeholder 2"/>
          <p:cNvSpPr>
            <a:spLocks noGrp="1"/>
          </p:cNvSpPr>
          <p:nvPr>
            <p:ph sz="quarter" idx="1"/>
          </p:nvPr>
        </p:nvSpPr>
        <p:spPr>
          <a:xfrm>
            <a:off x="457200" y="1447800"/>
            <a:ext cx="7924800" cy="5029200"/>
          </a:xfrm>
        </p:spPr>
        <p:txBody>
          <a:bodyPr>
            <a:noAutofit/>
          </a:bodyPr>
          <a:lstStyle/>
          <a:p>
            <a:pPr algn="just"/>
            <a:r>
              <a:rPr lang="en-US" sz="3200" b="1" u="sng" dirty="0">
                <a:solidFill>
                  <a:srgbClr val="FF0000"/>
                </a:solidFill>
                <a:latin typeface="Times New Roman" panose="02020603050405020304" pitchFamily="18" charset="0"/>
                <a:cs typeface="Times New Roman" panose="02020603050405020304" pitchFamily="18" charset="0"/>
              </a:rPr>
              <a:t>Harmony is a fundamental characteristic of the Church</a:t>
            </a:r>
            <a:r>
              <a:rPr lang="en-US" sz="3200" dirty="0">
                <a:latin typeface="Times New Roman" panose="02020603050405020304" pitchFamily="18" charset="0"/>
                <a:cs typeface="Times New Roman" panose="02020603050405020304" pitchFamily="18" charset="0"/>
              </a:rPr>
              <a:t>. This is harmony, </a:t>
            </a:r>
            <a:r>
              <a:rPr lang="en-US" sz="3200" b="1" dirty="0">
                <a:solidFill>
                  <a:srgbClr val="C00000"/>
                </a:solidFill>
                <a:latin typeface="Times New Roman" panose="02020603050405020304" pitchFamily="18" charset="0"/>
                <a:cs typeface="Times New Roman" panose="02020603050405020304" pitchFamily="18" charset="0"/>
              </a:rPr>
              <a:t>concord, and simplicity between flock and shepherd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also between the people of God, who dwell in one mind and one heart in the house of God</a:t>
            </a:r>
            <a:r>
              <a:rPr lang="en-US" sz="3200" dirty="0" smtClean="0">
                <a:latin typeface="Times New Roman" panose="02020603050405020304" pitchFamily="18" charset="0"/>
                <a:cs typeface="Times New Roman" panose="02020603050405020304" pitchFamily="18" charset="0"/>
              </a:rPr>
              <a:t>. </a:t>
            </a:r>
            <a:r>
              <a:rPr lang="en-US" sz="3200" b="1" dirty="0">
                <a:solidFill>
                  <a:srgbClr val="C00000"/>
                </a:solidFill>
                <a:latin typeface="Times New Roman" panose="02020603050405020304" pitchFamily="18" charset="0"/>
                <a:cs typeface="Times New Roman" panose="02020603050405020304" pitchFamily="18" charset="0"/>
              </a:rPr>
              <a:t>One of the important means of the unity of the Church is charity</a:t>
            </a:r>
            <a:r>
              <a:rPr lang="en-US" sz="3200" dirty="0">
                <a:latin typeface="Times New Roman" panose="02020603050405020304" pitchFamily="18" charset="0"/>
                <a:cs typeface="Times New Roman" panose="02020603050405020304" pitchFamily="18" charset="0"/>
              </a:rPr>
              <a:t>. Charity, according to St. Cyprian, is </a:t>
            </a:r>
            <a:r>
              <a:rPr lang="en-US" sz="3200" b="1" dirty="0">
                <a:solidFill>
                  <a:srgbClr val="C00000"/>
                </a:solidFill>
                <a:latin typeface="Times New Roman" panose="02020603050405020304" pitchFamily="18" charset="0"/>
                <a:cs typeface="Times New Roman" panose="02020603050405020304" pitchFamily="18" charset="0"/>
              </a:rPr>
              <a:t>solidarity and recapitulation of the divine mystery of the Holy </a:t>
            </a:r>
            <a:r>
              <a:rPr lang="en-US" sz="3200" b="1" dirty="0" smtClean="0">
                <a:solidFill>
                  <a:srgbClr val="C00000"/>
                </a:solidFill>
                <a:latin typeface="Times New Roman" panose="02020603050405020304" pitchFamily="18" charset="0"/>
                <a:cs typeface="Times New Roman" panose="02020603050405020304" pitchFamily="18" charset="0"/>
              </a:rPr>
              <a:t>Trinity</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987412"/>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Rainbow collage design template">
  <a:themeElements>
    <a:clrScheme name="Office Theme 11">
      <a:dk1>
        <a:srgbClr val="B80000"/>
      </a:dk1>
      <a:lt1>
        <a:srgbClr val="FFF5D9"/>
      </a:lt1>
      <a:dk2>
        <a:srgbClr val="EA3800"/>
      </a:dk2>
      <a:lt2>
        <a:srgbClr val="777777"/>
      </a:lt2>
      <a:accent1>
        <a:srgbClr val="FFFFF7"/>
      </a:accent1>
      <a:accent2>
        <a:srgbClr val="CC3399"/>
      </a:accent2>
      <a:accent3>
        <a:srgbClr val="FFF9E9"/>
      </a:accent3>
      <a:accent4>
        <a:srgbClr val="9D0000"/>
      </a:accent4>
      <a:accent5>
        <a:srgbClr val="FFFFFA"/>
      </a:accent5>
      <a:accent6>
        <a:srgbClr val="B92D8A"/>
      </a:accent6>
      <a:hlink>
        <a:srgbClr val="FF6600"/>
      </a:hlink>
      <a:folHlink>
        <a:srgbClr val="800080"/>
      </a:folHlink>
    </a:clrScheme>
    <a:fontScheme name="Office The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800000"/>
        </a:dk1>
        <a:lt1>
          <a:srgbClr val="FFCC99"/>
        </a:lt1>
        <a:dk2>
          <a:srgbClr val="000000"/>
        </a:dk2>
        <a:lt2>
          <a:srgbClr val="808080"/>
        </a:lt2>
        <a:accent1>
          <a:srgbClr val="FEC09A"/>
        </a:accent1>
        <a:accent2>
          <a:srgbClr val="CC99FF"/>
        </a:accent2>
        <a:accent3>
          <a:srgbClr val="FFE2CA"/>
        </a:accent3>
        <a:accent4>
          <a:srgbClr val="6C0000"/>
        </a:accent4>
        <a:accent5>
          <a:srgbClr val="FEDCCA"/>
        </a:accent5>
        <a:accent6>
          <a:srgbClr val="B98AE7"/>
        </a:accent6>
        <a:hlink>
          <a:srgbClr val="CC3300"/>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clrMap bg1="lt1" tx1="dk1" bg2="lt2" tx2="dk2" accent1="accent1" accent2="accent2" accent3="accent3" accent4="accent4" accent5="accent5" accent6="accent6" hlink="hlink" folHlink="folHlink"/>
    </a:extraClrScheme>
    <a:extraClrScheme>
      <a:clrScheme name="Office Theme 3">
        <a:dk1>
          <a:srgbClr val="9933FF"/>
        </a:dk1>
        <a:lt1>
          <a:srgbClr val="FFFFFF"/>
        </a:lt1>
        <a:dk2>
          <a:srgbClr val="9900CC"/>
        </a:dk2>
        <a:lt2>
          <a:srgbClr val="808080"/>
        </a:lt2>
        <a:accent1>
          <a:srgbClr val="DACEEE"/>
        </a:accent1>
        <a:accent2>
          <a:srgbClr val="800080"/>
        </a:accent2>
        <a:accent3>
          <a:srgbClr val="FFFFFF"/>
        </a:accent3>
        <a:accent4>
          <a:srgbClr val="822ADA"/>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Office Theme 4">
        <a:dk1>
          <a:srgbClr val="996633"/>
        </a:dk1>
        <a:lt1>
          <a:srgbClr val="FFFFFF"/>
        </a:lt1>
        <a:dk2>
          <a:srgbClr val="CC3300"/>
        </a:dk2>
        <a:lt2>
          <a:srgbClr val="969696"/>
        </a:lt2>
        <a:accent1>
          <a:srgbClr val="FBDF53"/>
        </a:accent1>
        <a:accent2>
          <a:srgbClr val="FF9966"/>
        </a:accent2>
        <a:accent3>
          <a:srgbClr val="FFFFFF"/>
        </a:accent3>
        <a:accent4>
          <a:srgbClr val="82562A"/>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
      <a:clrScheme name="Office Theme 5">
        <a:dk1>
          <a:srgbClr val="990099"/>
        </a:dk1>
        <a:lt1>
          <a:srgbClr val="CC3399"/>
        </a:lt1>
        <a:dk2>
          <a:srgbClr val="FF9966"/>
        </a:dk2>
        <a:lt2>
          <a:srgbClr val="336699"/>
        </a:lt2>
        <a:accent1>
          <a:srgbClr val="FF9933"/>
        </a:accent1>
        <a:accent2>
          <a:srgbClr val="CC0099"/>
        </a:accent2>
        <a:accent3>
          <a:srgbClr val="E2ADCA"/>
        </a:accent3>
        <a:accent4>
          <a:srgbClr val="820082"/>
        </a:accent4>
        <a:accent5>
          <a:srgbClr val="FFCAAD"/>
        </a:accent5>
        <a:accent6>
          <a:srgbClr val="B9008A"/>
        </a:accent6>
        <a:hlink>
          <a:srgbClr val="CC6600"/>
        </a:hlink>
        <a:folHlink>
          <a:srgbClr val="F0E500"/>
        </a:folHlink>
      </a:clrScheme>
      <a:clrMap bg1="lt1" tx1="dk1" bg2="lt2" tx2="dk2" accent1="accent1" accent2="accent2" accent3="accent3" accent4="accent4" accent5="accent5" accent6="accent6" hlink="hlink" folHlink="folHlink"/>
    </a:extraClrScheme>
    <a:extraClrScheme>
      <a:clrScheme name="Office Theme 6">
        <a:dk1>
          <a:srgbClr val="3E3E5C"/>
        </a:dk1>
        <a:lt1>
          <a:srgbClr val="FF6600"/>
        </a:lt1>
        <a:dk2>
          <a:srgbClr val="666699"/>
        </a:dk2>
        <a:lt2>
          <a:srgbClr val="FF5050"/>
        </a:lt2>
        <a:accent1>
          <a:srgbClr val="A559A5"/>
        </a:accent1>
        <a:accent2>
          <a:srgbClr val="FF9933"/>
        </a:accent2>
        <a:accent3>
          <a:srgbClr val="B8B8CA"/>
        </a:accent3>
        <a:accent4>
          <a:srgbClr val="DA5600"/>
        </a:accent4>
        <a:accent5>
          <a:srgbClr val="CFB5CF"/>
        </a:accent5>
        <a:accent6>
          <a:srgbClr val="E78A2D"/>
        </a:accent6>
        <a:hlink>
          <a:srgbClr val="99CCFF"/>
        </a:hlink>
        <a:folHlink>
          <a:srgbClr val="FFE4C9"/>
        </a:folHlink>
      </a:clrScheme>
      <a:clrMap bg1="dk2" tx1="lt1" bg2="dk1" tx2="lt2" accent1="accent1" accent2="accent2" accent3="accent3" accent4="accent4" accent5="accent5" accent6="accent6" hlink="hlink" folHlink="folHlink"/>
    </a:extraClrScheme>
    <a:extraClrScheme>
      <a:clrScheme name="Office Theme 7">
        <a:dk1>
          <a:srgbClr val="C40000"/>
        </a:dk1>
        <a:lt1>
          <a:srgbClr val="9F7849"/>
        </a:lt1>
        <a:dk2>
          <a:srgbClr val="F6A776"/>
        </a:dk2>
        <a:lt2>
          <a:srgbClr val="2D2015"/>
        </a:lt2>
        <a:accent1>
          <a:srgbClr val="FCE5CC"/>
        </a:accent1>
        <a:accent2>
          <a:srgbClr val="DC8052"/>
        </a:accent2>
        <a:accent3>
          <a:srgbClr val="CDBEB1"/>
        </a:accent3>
        <a:accent4>
          <a:srgbClr val="A70000"/>
        </a:accent4>
        <a:accent5>
          <a:srgbClr val="FDF0E2"/>
        </a:accent5>
        <a:accent6>
          <a:srgbClr val="C77349"/>
        </a:accent6>
        <a:hlink>
          <a:srgbClr val="FBBA01"/>
        </a:hlink>
        <a:folHlink>
          <a:srgbClr val="CC3399"/>
        </a:folHlink>
      </a:clrScheme>
      <a:clrMap bg1="lt1" tx1="dk1" bg2="lt2" tx2="dk2" accent1="accent1" accent2="accent2" accent3="accent3" accent4="accent4" accent5="accent5" accent6="accent6" hlink="hlink" folHlink="folHlink"/>
    </a:extraClrScheme>
    <a:extraClrScheme>
      <a:clrScheme name="Office Theme 8">
        <a:dk1>
          <a:srgbClr val="CC00CC"/>
        </a:dk1>
        <a:lt1>
          <a:srgbClr val="988999"/>
        </a:lt1>
        <a:dk2>
          <a:srgbClr val="CC3300"/>
        </a:dk2>
        <a:lt2>
          <a:srgbClr val="777777"/>
        </a:lt2>
        <a:accent1>
          <a:srgbClr val="B3A7B3"/>
        </a:accent1>
        <a:accent2>
          <a:srgbClr val="F77331"/>
        </a:accent2>
        <a:accent3>
          <a:srgbClr val="CAC4CA"/>
        </a:accent3>
        <a:accent4>
          <a:srgbClr val="AE00AE"/>
        </a:accent4>
        <a:accent5>
          <a:srgbClr val="D6D0D6"/>
        </a:accent5>
        <a:accent6>
          <a:srgbClr val="E0682B"/>
        </a:accent6>
        <a:hlink>
          <a:srgbClr val="FFCC00"/>
        </a:hlink>
        <a:folHlink>
          <a:srgbClr val="FFE9D3"/>
        </a:folHlink>
      </a:clrScheme>
      <a:clrMap bg1="lt1" tx1="dk1" bg2="lt2" tx2="dk2" accent1="accent1" accent2="accent2" accent3="accent3" accent4="accent4" accent5="accent5" accent6="accent6" hlink="hlink" folHlink="folHlink"/>
    </a:extraClrScheme>
    <a:extraClrScheme>
      <a:clrScheme name="Office Theme 9">
        <a:dk1>
          <a:srgbClr val="336699"/>
        </a:dk1>
        <a:lt1>
          <a:srgbClr val="FF6699"/>
        </a:lt1>
        <a:dk2>
          <a:srgbClr val="CC3399"/>
        </a:dk2>
        <a:lt2>
          <a:srgbClr val="9900CC"/>
        </a:lt2>
        <a:accent1>
          <a:srgbClr val="FFCC99"/>
        </a:accent1>
        <a:accent2>
          <a:srgbClr val="CC0099"/>
        </a:accent2>
        <a:accent3>
          <a:srgbClr val="E2ADCA"/>
        </a:accent3>
        <a:accent4>
          <a:srgbClr val="DA5682"/>
        </a:accent4>
        <a:accent5>
          <a:srgbClr val="FFE2CA"/>
        </a:accent5>
        <a:accent6>
          <a:srgbClr val="B9008A"/>
        </a:accent6>
        <a:hlink>
          <a:srgbClr val="CC6600"/>
        </a:hlink>
        <a:folHlink>
          <a:srgbClr val="FF5050"/>
        </a:folHlink>
      </a:clrScheme>
      <a:clrMap bg1="dk2" tx1="lt1" bg2="dk1" tx2="lt2" accent1="accent1" accent2="accent2" accent3="accent3" accent4="accent4" accent5="accent5" accent6="accent6" hlink="hlink" folHlink="folHlink"/>
    </a:extraClrScheme>
    <a:extraClrScheme>
      <a:clrScheme name="Office Theme 10">
        <a:dk1>
          <a:srgbClr val="800000"/>
        </a:dk1>
        <a:lt1>
          <a:srgbClr val="A606B2"/>
        </a:lt1>
        <a:dk2>
          <a:srgbClr val="FF9966"/>
        </a:dk2>
        <a:lt2>
          <a:srgbClr val="005A58"/>
        </a:lt2>
        <a:accent1>
          <a:srgbClr val="D284BE"/>
        </a:accent1>
        <a:accent2>
          <a:srgbClr val="E3C0E8"/>
        </a:accent2>
        <a:accent3>
          <a:srgbClr val="D0AAD5"/>
        </a:accent3>
        <a:accent4>
          <a:srgbClr val="6C0000"/>
        </a:accent4>
        <a:accent5>
          <a:srgbClr val="E5C2DB"/>
        </a:accent5>
        <a:accent6>
          <a:srgbClr val="CEAED2"/>
        </a:accent6>
        <a:hlink>
          <a:srgbClr val="FABC6A"/>
        </a:hlink>
        <a:folHlink>
          <a:srgbClr val="FFCCFF"/>
        </a:folHlink>
      </a:clrScheme>
      <a:clrMap bg1="lt1" tx1="dk1" bg2="lt2" tx2="dk2" accent1="accent1" accent2="accent2" accent3="accent3" accent4="accent4" accent5="accent5" accent6="accent6" hlink="hlink" folHlink="folHlink"/>
    </a:extraClrScheme>
    <a:extraClrScheme>
      <a:clrScheme name="Office Theme 11">
        <a:dk1>
          <a:srgbClr val="B80000"/>
        </a:dk1>
        <a:lt1>
          <a:srgbClr val="FFF5D9"/>
        </a:lt1>
        <a:dk2>
          <a:srgbClr val="EA3800"/>
        </a:dk2>
        <a:lt2>
          <a:srgbClr val="777777"/>
        </a:lt2>
        <a:accent1>
          <a:srgbClr val="FFFFF7"/>
        </a:accent1>
        <a:accent2>
          <a:srgbClr val="CC3399"/>
        </a:accent2>
        <a:accent3>
          <a:srgbClr val="FFF9E9"/>
        </a:accent3>
        <a:accent4>
          <a:srgbClr val="9D0000"/>
        </a:accent4>
        <a:accent5>
          <a:srgbClr val="FFFFFA"/>
        </a:accent5>
        <a:accent6>
          <a:srgbClr val="B92D8A"/>
        </a:accent6>
        <a:hlink>
          <a:srgbClr val="FF6600"/>
        </a:hlink>
        <a:folHlink>
          <a:srgbClr val="800080"/>
        </a:folHlink>
      </a:clrScheme>
      <a:clrMap bg1="lt1" tx1="dk1" bg2="lt2" tx2="dk2" accent1="accent1" accent2="accent2" accent3="accent3" accent4="accent4" accent5="accent5" accent6="accent6" hlink="hlink" folHlink="folHlink"/>
    </a:extraClrScheme>
    <a:extraClrScheme>
      <a:clrScheme name="Office Theme 12">
        <a:dk1>
          <a:srgbClr val="B40000"/>
        </a:dk1>
        <a:lt1>
          <a:srgbClr val="CC66FF"/>
        </a:lt1>
        <a:dk2>
          <a:srgbClr val="CC0099"/>
        </a:dk2>
        <a:lt2>
          <a:srgbClr val="003366"/>
        </a:lt2>
        <a:accent1>
          <a:srgbClr val="CCCCFF"/>
        </a:accent1>
        <a:accent2>
          <a:srgbClr val="FFCC99"/>
        </a:accent2>
        <a:accent3>
          <a:srgbClr val="E2B8FF"/>
        </a:accent3>
        <a:accent4>
          <a:srgbClr val="990000"/>
        </a:accent4>
        <a:accent5>
          <a:srgbClr val="E2E2FF"/>
        </a:accent5>
        <a:accent6>
          <a:srgbClr val="E7B98A"/>
        </a:accent6>
        <a:hlink>
          <a:srgbClr val="FF6600"/>
        </a:hlink>
        <a:folHlink>
          <a:srgbClr val="CC0066"/>
        </a:folHlink>
      </a:clrScheme>
      <a:clrMap bg1="lt1" tx1="dk1" bg2="lt2" tx2="dk2" accent1="accent1" accent2="accent2" accent3="accent3" accent4="accent4" accent5="accent5" accent6="accent6" hlink="hlink" folHlink="folHlink"/>
    </a:extraClrScheme>
    <a:extraClrScheme>
      <a:clrScheme name="Office Theme 13">
        <a:dk1>
          <a:srgbClr val="CC00CC"/>
        </a:dk1>
        <a:lt1>
          <a:srgbClr val="CC3300"/>
        </a:lt1>
        <a:dk2>
          <a:srgbClr val="F89042"/>
        </a:dk2>
        <a:lt2>
          <a:srgbClr val="5C1F00"/>
        </a:lt2>
        <a:accent1>
          <a:srgbClr val="FFCC66"/>
        </a:accent1>
        <a:accent2>
          <a:srgbClr val="BE7960"/>
        </a:accent2>
        <a:accent3>
          <a:srgbClr val="E2ADAA"/>
        </a:accent3>
        <a:accent4>
          <a:srgbClr val="AE00AE"/>
        </a:accent4>
        <a:accent5>
          <a:srgbClr val="FFE2B8"/>
        </a:accent5>
        <a:accent6>
          <a:srgbClr val="AC6D56"/>
        </a:accent6>
        <a:hlink>
          <a:srgbClr val="C92FD1"/>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4">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5">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7">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8">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9">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0">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1">
        <a:dk1>
          <a:srgbClr val="000000"/>
        </a:dk1>
        <a:lt1>
          <a:srgbClr val="FFFFFF"/>
        </a:lt1>
        <a:dk2>
          <a:srgbClr val="000000"/>
        </a:dk2>
        <a:lt2>
          <a:srgbClr val="808080"/>
        </a:lt2>
        <a:accent1>
          <a:srgbClr val="99CCFF"/>
        </a:accent1>
        <a:accent2>
          <a:srgbClr val="CC99FF"/>
        </a:accent2>
        <a:accent3>
          <a:srgbClr val="FFFFFF"/>
        </a:accent3>
        <a:accent4>
          <a:srgbClr val="000000"/>
        </a:accent4>
        <a:accent5>
          <a:srgbClr val="CAE2FF"/>
        </a:accent5>
        <a:accent6>
          <a:srgbClr val="B98A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2">
        <a:dk1>
          <a:srgbClr val="000000"/>
        </a:dk1>
        <a:lt1>
          <a:srgbClr val="FFFFFF"/>
        </a:lt1>
        <a:dk2>
          <a:srgbClr val="000000"/>
        </a:dk2>
        <a:lt2>
          <a:srgbClr val="808080"/>
        </a:lt2>
        <a:accent1>
          <a:srgbClr val="DACEEE"/>
        </a:accent1>
        <a:accent2>
          <a:srgbClr val="800080"/>
        </a:accent2>
        <a:accent3>
          <a:srgbClr val="FFFFFF"/>
        </a:accent3>
        <a:accent4>
          <a:srgbClr val="000000"/>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
      <a:clrScheme name="1_Custom Design 14">
        <a:dk1>
          <a:srgbClr val="FF85AE"/>
        </a:dk1>
        <a:lt1>
          <a:srgbClr val="FFE9D3"/>
        </a:lt1>
        <a:dk2>
          <a:srgbClr val="9301D5"/>
        </a:dk2>
        <a:lt2>
          <a:srgbClr val="969696"/>
        </a:lt2>
        <a:accent1>
          <a:srgbClr val="FDE8CF"/>
        </a:accent1>
        <a:accent2>
          <a:srgbClr val="CE8DFF"/>
        </a:accent2>
        <a:accent3>
          <a:srgbClr val="FFF2E6"/>
        </a:accent3>
        <a:accent4>
          <a:srgbClr val="DA7194"/>
        </a:accent4>
        <a:accent5>
          <a:srgbClr val="FEF2E4"/>
        </a:accent5>
        <a:accent6>
          <a:srgbClr val="BA7FE7"/>
        </a:accent6>
        <a:hlink>
          <a:srgbClr val="993366"/>
        </a:hlink>
        <a:folHlink>
          <a:srgbClr val="990099"/>
        </a:folHlink>
      </a:clrScheme>
      <a:clrMap bg1="lt1" tx1="dk1" bg2="lt2" tx2="dk2" accent1="accent1" accent2="accent2" accent3="accent3" accent4="accent4" accent5="accent5" accent6="accent6" hlink="hlink" folHlink="folHlink"/>
    </a:extraClrScheme>
    <a:extraClrScheme>
      <a:clrScheme name="1_Custom Design 15">
        <a:dk1>
          <a:srgbClr val="9933FF"/>
        </a:dk1>
        <a:lt1>
          <a:srgbClr val="FFFFFF"/>
        </a:lt1>
        <a:dk2>
          <a:srgbClr val="9900CC"/>
        </a:dk2>
        <a:lt2>
          <a:srgbClr val="808080"/>
        </a:lt2>
        <a:accent1>
          <a:srgbClr val="DACEEE"/>
        </a:accent1>
        <a:accent2>
          <a:srgbClr val="800080"/>
        </a:accent2>
        <a:accent3>
          <a:srgbClr val="FFFFFF"/>
        </a:accent3>
        <a:accent4>
          <a:srgbClr val="822ADA"/>
        </a:accent4>
        <a:accent5>
          <a:srgbClr val="EAE3F5"/>
        </a:accent5>
        <a:accent6>
          <a:srgbClr val="730073"/>
        </a:accent6>
        <a:hlink>
          <a:srgbClr val="FF9933"/>
        </a:hlink>
        <a:folHlink>
          <a:srgbClr val="993300"/>
        </a:folHlink>
      </a:clrScheme>
      <a:clrMap bg1="lt1" tx1="dk1" bg2="lt2" tx2="dk2" accent1="accent1" accent2="accent2" accent3="accent3" accent4="accent4" accent5="accent5" accent6="accent6" hlink="hlink" folHlink="folHlink"/>
    </a:extraClrScheme>
    <a:extraClrScheme>
      <a:clrScheme name="1_Custom Design 16">
        <a:dk1>
          <a:srgbClr val="996633"/>
        </a:dk1>
        <a:lt1>
          <a:srgbClr val="FFFFFF"/>
        </a:lt1>
        <a:dk2>
          <a:srgbClr val="CC3300"/>
        </a:dk2>
        <a:lt2>
          <a:srgbClr val="969696"/>
        </a:lt2>
        <a:accent1>
          <a:srgbClr val="FBDF53"/>
        </a:accent1>
        <a:accent2>
          <a:srgbClr val="FF9966"/>
        </a:accent2>
        <a:accent3>
          <a:srgbClr val="FFFFFF"/>
        </a:accent3>
        <a:accent4>
          <a:srgbClr val="82562A"/>
        </a:accent4>
        <a:accent5>
          <a:srgbClr val="FDECB3"/>
        </a:accent5>
        <a:accent6>
          <a:srgbClr val="E78A5C"/>
        </a:accent6>
        <a:hlink>
          <a:srgbClr val="CC3300"/>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Rainbow collage design template</Template>
  <TotalTime>11304</TotalTime>
  <Words>983</Words>
  <Application>Microsoft Office PowerPoint</Application>
  <PresentationFormat>On-screen Show (4:3)</PresentationFormat>
  <Paragraphs>32</Paragraphs>
  <Slides>16</Slides>
  <Notes>0</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Rainbow collage design template</vt:lpstr>
      <vt:lpstr>1_Custom Design</vt:lpstr>
      <vt:lpstr>Oriel</vt:lpstr>
      <vt:lpstr>On the Unity of the Church According to St Cyprian of Carthage </vt:lpstr>
      <vt:lpstr>Novatian </vt:lpstr>
      <vt:lpstr>The Unity of the spirit</vt:lpstr>
      <vt:lpstr>Who is the Church St Cyprian , ANF V., 305.</vt:lpstr>
      <vt:lpstr>Trinitarian unity A. d' Alès. La Théologie de St. Cyprien (Paris: Gabriel Beauchesne, 1922), 100</vt:lpstr>
      <vt:lpstr>Sacramental unity  St Cyprian , ANF V.,423,6.</vt:lpstr>
      <vt:lpstr>Repentance St. Cyprian</vt:lpstr>
      <vt:lpstr>Eucharistic Unity (On the Lord's Prayer, 18)</vt:lpstr>
      <vt:lpstr>Harmony, concord and Charity  The Theology of St. Cyprian of Carthage: The Unity of the Church and the Role of the Bishop Theodor Damian, p95</vt:lpstr>
      <vt:lpstr>Christological Unity The Theology of St. Cyprian of Carthage: The Unity of the Church and the Role of the Bishop Theodor Damian, p96 </vt:lpstr>
      <vt:lpstr>Mutual Obedience in Love The Theology of St. Cyprian of Carthage: The Unity of the Church and the Role of the Bishop Theodor Damian, p96 </vt:lpstr>
      <vt:lpstr>Personal qualities inside the communion The Theology of St. Cyprian of Carthage: The Unity of the Church and the Role of the Bishop Theodor Damian, p96 </vt:lpstr>
      <vt:lpstr>The bishops are cemented in the same life and teaching The Theology of St. Cyprian of Carthage: The Unity of the Church and the Role of the Bishop Theodor Damian, p96</vt:lpstr>
      <vt:lpstr>Christ is the primal truth who brings liberation  Joseph T. Lienhard. The Bible, the Church, and Authority. (Collegeville, MN: The Liturgical Press, 1995), 75.</vt:lpstr>
      <vt:lpstr>Liturgy OF St Basil </vt:lpstr>
      <vt:lpstr>St Cyprian A. Roberts and Y. Donaldson, ed., The Ante-Nicene Fathers, vol. V (Grand Rapids, MI: Wm. B. Eerdmans Publishing Company, 1986), 289</vt:lpstr>
    </vt:vector>
  </TitlesOfParts>
  <Company>SMCOC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Unity of the Church St Cyprian of Carthage</dc:title>
  <dc:creator>Fr. Mark Aziz</dc:creator>
  <cp:lastModifiedBy>Fr. Mark Aziz</cp:lastModifiedBy>
  <cp:revision>17</cp:revision>
  <cp:lastPrinted>2017-11-29T13:45:50Z</cp:lastPrinted>
  <dcterms:created xsi:type="dcterms:W3CDTF">2017-11-21T23:59:32Z</dcterms:created>
  <dcterms:modified xsi:type="dcterms:W3CDTF">2017-11-29T20:23:52Z</dcterms:modified>
</cp:coreProperties>
</file>