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handoutMasterIdLst>
    <p:handoutMasterId r:id="rId27"/>
  </p:handoutMasterIdLst>
  <p:sldIdLst>
    <p:sldId id="256" r:id="rId2"/>
    <p:sldId id="316" r:id="rId3"/>
    <p:sldId id="317" r:id="rId4"/>
    <p:sldId id="339" r:id="rId5"/>
    <p:sldId id="318" r:id="rId6"/>
    <p:sldId id="319" r:id="rId7"/>
    <p:sldId id="333" r:id="rId8"/>
    <p:sldId id="340" r:id="rId9"/>
    <p:sldId id="341" r:id="rId10"/>
    <p:sldId id="342" r:id="rId11"/>
    <p:sldId id="343" r:id="rId12"/>
    <p:sldId id="345" r:id="rId13"/>
    <p:sldId id="346" r:id="rId14"/>
    <p:sldId id="347" r:id="rId15"/>
    <p:sldId id="348" r:id="rId16"/>
    <p:sldId id="349" r:id="rId17"/>
    <p:sldId id="350" r:id="rId18"/>
    <p:sldId id="351" r:id="rId19"/>
    <p:sldId id="352" r:id="rId20"/>
    <p:sldId id="353" r:id="rId21"/>
    <p:sldId id="354" r:id="rId22"/>
    <p:sldId id="355" r:id="rId23"/>
    <p:sldId id="356" r:id="rId24"/>
    <p:sldId id="358" r:id="rId2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288"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564C901-E519-430D-85FD-73A7B4CD276C}" type="doc">
      <dgm:prSet loTypeId="urn:microsoft.com/office/officeart/2009/layout/CircleArrowProcess" loCatId="cycle" qsTypeId="urn:microsoft.com/office/officeart/2005/8/quickstyle/simple1" qsCatId="simple" csTypeId="urn:microsoft.com/office/officeart/2005/8/colors/accent1_2" csCatId="accent1" phldr="1"/>
      <dgm:spPr/>
      <dgm:t>
        <a:bodyPr/>
        <a:lstStyle/>
        <a:p>
          <a:endParaRPr lang="en-US"/>
        </a:p>
      </dgm:t>
    </dgm:pt>
    <dgm:pt modelId="{6CC56AA2-B3BD-4C57-BB96-FE488EB3A3E1}">
      <dgm:prSet phldrT="[Text]" custT="1"/>
      <dgm:spPr/>
      <dgm:t>
        <a:bodyPr/>
        <a:lstStyle/>
        <a:p>
          <a:r>
            <a:rPr lang="en-US" sz="1600" b="1" dirty="0" smtClean="0">
              <a:solidFill>
                <a:schemeClr val="tx1"/>
              </a:solidFill>
            </a:rPr>
            <a:t>General Grace to all creation</a:t>
          </a:r>
          <a:endParaRPr lang="en-US" sz="1600" b="1" dirty="0">
            <a:solidFill>
              <a:schemeClr val="tx1"/>
            </a:solidFill>
          </a:endParaRPr>
        </a:p>
      </dgm:t>
    </dgm:pt>
    <dgm:pt modelId="{A01D151C-F5CC-4996-B4BA-2E4F722B682D}" type="parTrans" cxnId="{9439DF5E-19AF-41C5-BDB2-0874B0F45490}">
      <dgm:prSet/>
      <dgm:spPr/>
      <dgm:t>
        <a:bodyPr/>
        <a:lstStyle/>
        <a:p>
          <a:endParaRPr lang="en-US"/>
        </a:p>
      </dgm:t>
    </dgm:pt>
    <dgm:pt modelId="{681ADC20-7F8B-4EC1-81FC-553B5009AE34}" type="sibTrans" cxnId="{9439DF5E-19AF-41C5-BDB2-0874B0F45490}">
      <dgm:prSet/>
      <dgm:spPr/>
      <dgm:t>
        <a:bodyPr/>
        <a:lstStyle/>
        <a:p>
          <a:endParaRPr lang="en-US"/>
        </a:p>
      </dgm:t>
    </dgm:pt>
    <dgm:pt modelId="{A1980CA4-877D-409C-BB47-410C50862863}">
      <dgm:prSet phldrT="[Text]" custT="1"/>
      <dgm:spPr/>
      <dgm:t>
        <a:bodyPr/>
        <a:lstStyle/>
        <a:p>
          <a:r>
            <a:rPr lang="en-US" sz="1800" b="1" dirty="0" smtClean="0"/>
            <a:t>Additional Grace to man</a:t>
          </a:r>
          <a:endParaRPr lang="en-US" sz="1800" b="1" dirty="0"/>
        </a:p>
      </dgm:t>
    </dgm:pt>
    <dgm:pt modelId="{07960ED7-DCC5-4637-8299-F0451ED662B4}" type="parTrans" cxnId="{DF26B091-0B27-4EB3-933E-305BB1BAA637}">
      <dgm:prSet/>
      <dgm:spPr/>
      <dgm:t>
        <a:bodyPr/>
        <a:lstStyle/>
        <a:p>
          <a:endParaRPr lang="en-US"/>
        </a:p>
      </dgm:t>
    </dgm:pt>
    <dgm:pt modelId="{C0B8CEAD-B2D5-4A55-BFD6-AF62A77F25C9}" type="sibTrans" cxnId="{DF26B091-0B27-4EB3-933E-305BB1BAA637}">
      <dgm:prSet/>
      <dgm:spPr/>
      <dgm:t>
        <a:bodyPr/>
        <a:lstStyle/>
        <a:p>
          <a:endParaRPr lang="en-US"/>
        </a:p>
      </dgm:t>
    </dgm:pt>
    <dgm:pt modelId="{12C7B96E-759B-4E66-AE33-003B5CAAA6F6}">
      <dgm:prSet phldrT="[Text]"/>
      <dgm:spPr/>
      <dgm:t>
        <a:bodyPr/>
        <a:lstStyle/>
        <a:p>
          <a:r>
            <a:rPr lang="en-US" b="1" dirty="0" smtClean="0"/>
            <a:t>A law and a Set Place </a:t>
          </a:r>
          <a:endParaRPr lang="en-US" b="1" dirty="0"/>
        </a:p>
      </dgm:t>
    </dgm:pt>
    <dgm:pt modelId="{EF6C7969-AD54-49C0-8997-C15D96332A7B}" type="parTrans" cxnId="{1D57863A-EC82-422D-9310-0C235C7E317E}">
      <dgm:prSet/>
      <dgm:spPr/>
      <dgm:t>
        <a:bodyPr/>
        <a:lstStyle/>
        <a:p>
          <a:endParaRPr lang="en-US"/>
        </a:p>
      </dgm:t>
    </dgm:pt>
    <dgm:pt modelId="{F75B3DDE-0BB6-458A-8AE2-312A84D5AA5A}" type="sibTrans" cxnId="{1D57863A-EC82-422D-9310-0C235C7E317E}">
      <dgm:prSet/>
      <dgm:spPr/>
      <dgm:t>
        <a:bodyPr/>
        <a:lstStyle/>
        <a:p>
          <a:endParaRPr lang="en-US"/>
        </a:p>
      </dgm:t>
    </dgm:pt>
    <dgm:pt modelId="{4323E564-F6A1-490C-82E2-5C68AFFA604E}" type="pres">
      <dgm:prSet presAssocID="{A564C901-E519-430D-85FD-73A7B4CD276C}" presName="Name0" presStyleCnt="0">
        <dgm:presLayoutVars>
          <dgm:chMax val="7"/>
          <dgm:chPref val="7"/>
          <dgm:dir/>
          <dgm:animLvl val="lvl"/>
        </dgm:presLayoutVars>
      </dgm:prSet>
      <dgm:spPr/>
      <dgm:t>
        <a:bodyPr/>
        <a:lstStyle/>
        <a:p>
          <a:endParaRPr lang="en-US"/>
        </a:p>
      </dgm:t>
    </dgm:pt>
    <dgm:pt modelId="{2A866B34-ACF9-472C-B8B6-70D50051B2B8}" type="pres">
      <dgm:prSet presAssocID="{6CC56AA2-B3BD-4C57-BB96-FE488EB3A3E1}" presName="Accent1" presStyleCnt="0"/>
      <dgm:spPr/>
    </dgm:pt>
    <dgm:pt modelId="{BCCFDC43-01CD-44EC-BE62-6A4FBD915C1E}" type="pres">
      <dgm:prSet presAssocID="{6CC56AA2-B3BD-4C57-BB96-FE488EB3A3E1}" presName="Accent" presStyleLbl="node1" presStyleIdx="0" presStyleCnt="3"/>
      <dgm:spPr/>
    </dgm:pt>
    <dgm:pt modelId="{B61939B2-B20F-455D-8F62-D2FE7BDAF1C4}" type="pres">
      <dgm:prSet presAssocID="{6CC56AA2-B3BD-4C57-BB96-FE488EB3A3E1}" presName="Parent1" presStyleLbl="revTx" presStyleIdx="0" presStyleCnt="3" custScaleY="235991">
        <dgm:presLayoutVars>
          <dgm:chMax val="1"/>
          <dgm:chPref val="1"/>
          <dgm:bulletEnabled val="1"/>
        </dgm:presLayoutVars>
      </dgm:prSet>
      <dgm:spPr/>
      <dgm:t>
        <a:bodyPr/>
        <a:lstStyle/>
        <a:p>
          <a:endParaRPr lang="en-US"/>
        </a:p>
      </dgm:t>
    </dgm:pt>
    <dgm:pt modelId="{E89CF4D2-A481-418E-BA4C-54BE10B1397E}" type="pres">
      <dgm:prSet presAssocID="{A1980CA4-877D-409C-BB47-410C50862863}" presName="Accent2" presStyleCnt="0"/>
      <dgm:spPr/>
    </dgm:pt>
    <dgm:pt modelId="{5C88FE07-A939-4350-A46D-9DB294298DDF}" type="pres">
      <dgm:prSet presAssocID="{A1980CA4-877D-409C-BB47-410C50862863}" presName="Accent" presStyleLbl="node1" presStyleIdx="1" presStyleCnt="3"/>
      <dgm:spPr/>
    </dgm:pt>
    <dgm:pt modelId="{6DB66680-9759-478A-9A2B-D4B60C453BEF}" type="pres">
      <dgm:prSet presAssocID="{A1980CA4-877D-409C-BB47-410C50862863}" presName="Parent2" presStyleLbl="revTx" presStyleIdx="1" presStyleCnt="3">
        <dgm:presLayoutVars>
          <dgm:chMax val="1"/>
          <dgm:chPref val="1"/>
          <dgm:bulletEnabled val="1"/>
        </dgm:presLayoutVars>
      </dgm:prSet>
      <dgm:spPr/>
      <dgm:t>
        <a:bodyPr/>
        <a:lstStyle/>
        <a:p>
          <a:endParaRPr lang="en-US"/>
        </a:p>
      </dgm:t>
    </dgm:pt>
    <dgm:pt modelId="{585947D3-0D4B-40C5-9BB1-A78B68706F17}" type="pres">
      <dgm:prSet presAssocID="{12C7B96E-759B-4E66-AE33-003B5CAAA6F6}" presName="Accent3" presStyleCnt="0"/>
      <dgm:spPr/>
    </dgm:pt>
    <dgm:pt modelId="{88777B3A-74B6-4174-82E3-07C27A2AA2ED}" type="pres">
      <dgm:prSet presAssocID="{12C7B96E-759B-4E66-AE33-003B5CAAA6F6}" presName="Accent" presStyleLbl="node1" presStyleIdx="2" presStyleCnt="3"/>
      <dgm:spPr/>
    </dgm:pt>
    <dgm:pt modelId="{DE249690-7E5C-41BE-A43C-2BF4F450E42F}" type="pres">
      <dgm:prSet presAssocID="{12C7B96E-759B-4E66-AE33-003B5CAAA6F6}" presName="Parent3" presStyleLbl="revTx" presStyleIdx="2" presStyleCnt="3">
        <dgm:presLayoutVars>
          <dgm:chMax val="1"/>
          <dgm:chPref val="1"/>
          <dgm:bulletEnabled val="1"/>
        </dgm:presLayoutVars>
      </dgm:prSet>
      <dgm:spPr/>
      <dgm:t>
        <a:bodyPr/>
        <a:lstStyle/>
        <a:p>
          <a:endParaRPr lang="en-US"/>
        </a:p>
      </dgm:t>
    </dgm:pt>
  </dgm:ptLst>
  <dgm:cxnLst>
    <dgm:cxn modelId="{BFC33C0B-875B-4409-ACCF-CF81FA0A7B43}" type="presOf" srcId="{A1980CA4-877D-409C-BB47-410C50862863}" destId="{6DB66680-9759-478A-9A2B-D4B60C453BEF}" srcOrd="0" destOrd="0" presId="urn:microsoft.com/office/officeart/2009/layout/CircleArrowProcess"/>
    <dgm:cxn modelId="{1F6DB660-F640-4C1D-BC52-DE9004DA675B}" type="presOf" srcId="{6CC56AA2-B3BD-4C57-BB96-FE488EB3A3E1}" destId="{B61939B2-B20F-455D-8F62-D2FE7BDAF1C4}" srcOrd="0" destOrd="0" presId="urn:microsoft.com/office/officeart/2009/layout/CircleArrowProcess"/>
    <dgm:cxn modelId="{DF26B091-0B27-4EB3-933E-305BB1BAA637}" srcId="{A564C901-E519-430D-85FD-73A7B4CD276C}" destId="{A1980CA4-877D-409C-BB47-410C50862863}" srcOrd="1" destOrd="0" parTransId="{07960ED7-DCC5-4637-8299-F0451ED662B4}" sibTransId="{C0B8CEAD-B2D5-4A55-BFD6-AF62A77F25C9}"/>
    <dgm:cxn modelId="{64C92227-2068-4CAD-B441-2F9CA6761DFF}" type="presOf" srcId="{A564C901-E519-430D-85FD-73A7B4CD276C}" destId="{4323E564-F6A1-490C-82E2-5C68AFFA604E}" srcOrd="0" destOrd="0" presId="urn:microsoft.com/office/officeart/2009/layout/CircleArrowProcess"/>
    <dgm:cxn modelId="{9439DF5E-19AF-41C5-BDB2-0874B0F45490}" srcId="{A564C901-E519-430D-85FD-73A7B4CD276C}" destId="{6CC56AA2-B3BD-4C57-BB96-FE488EB3A3E1}" srcOrd="0" destOrd="0" parTransId="{A01D151C-F5CC-4996-B4BA-2E4F722B682D}" sibTransId="{681ADC20-7F8B-4EC1-81FC-553B5009AE34}"/>
    <dgm:cxn modelId="{1D57863A-EC82-422D-9310-0C235C7E317E}" srcId="{A564C901-E519-430D-85FD-73A7B4CD276C}" destId="{12C7B96E-759B-4E66-AE33-003B5CAAA6F6}" srcOrd="2" destOrd="0" parTransId="{EF6C7969-AD54-49C0-8997-C15D96332A7B}" sibTransId="{F75B3DDE-0BB6-458A-8AE2-312A84D5AA5A}"/>
    <dgm:cxn modelId="{1680C50D-5C00-427D-AF7A-B6CA9129F1A4}" type="presOf" srcId="{12C7B96E-759B-4E66-AE33-003B5CAAA6F6}" destId="{DE249690-7E5C-41BE-A43C-2BF4F450E42F}" srcOrd="0" destOrd="0" presId="urn:microsoft.com/office/officeart/2009/layout/CircleArrowProcess"/>
    <dgm:cxn modelId="{4891382E-8017-40FC-BA1C-DEB5A3E251AF}" type="presParOf" srcId="{4323E564-F6A1-490C-82E2-5C68AFFA604E}" destId="{2A866B34-ACF9-472C-B8B6-70D50051B2B8}" srcOrd="0" destOrd="0" presId="urn:microsoft.com/office/officeart/2009/layout/CircleArrowProcess"/>
    <dgm:cxn modelId="{21A7674F-C10A-4E4A-B968-70D5ADD3A9E6}" type="presParOf" srcId="{2A866B34-ACF9-472C-B8B6-70D50051B2B8}" destId="{BCCFDC43-01CD-44EC-BE62-6A4FBD915C1E}" srcOrd="0" destOrd="0" presId="urn:microsoft.com/office/officeart/2009/layout/CircleArrowProcess"/>
    <dgm:cxn modelId="{0F39E609-2ADE-4129-96DF-0A0A50FD02D7}" type="presParOf" srcId="{4323E564-F6A1-490C-82E2-5C68AFFA604E}" destId="{B61939B2-B20F-455D-8F62-D2FE7BDAF1C4}" srcOrd="1" destOrd="0" presId="urn:microsoft.com/office/officeart/2009/layout/CircleArrowProcess"/>
    <dgm:cxn modelId="{17C4695F-0090-45D7-80B3-101254267A02}" type="presParOf" srcId="{4323E564-F6A1-490C-82E2-5C68AFFA604E}" destId="{E89CF4D2-A481-418E-BA4C-54BE10B1397E}" srcOrd="2" destOrd="0" presId="urn:microsoft.com/office/officeart/2009/layout/CircleArrowProcess"/>
    <dgm:cxn modelId="{87367F76-DC09-4621-B80D-CCBD24C87C1C}" type="presParOf" srcId="{E89CF4D2-A481-418E-BA4C-54BE10B1397E}" destId="{5C88FE07-A939-4350-A46D-9DB294298DDF}" srcOrd="0" destOrd="0" presId="urn:microsoft.com/office/officeart/2009/layout/CircleArrowProcess"/>
    <dgm:cxn modelId="{81540F9B-294D-409D-AA82-7C0ED6D71720}" type="presParOf" srcId="{4323E564-F6A1-490C-82E2-5C68AFFA604E}" destId="{6DB66680-9759-478A-9A2B-D4B60C453BEF}" srcOrd="3" destOrd="0" presId="urn:microsoft.com/office/officeart/2009/layout/CircleArrowProcess"/>
    <dgm:cxn modelId="{5916DA56-2F1C-45AF-8FDE-91EFF3F85638}" type="presParOf" srcId="{4323E564-F6A1-490C-82E2-5C68AFFA604E}" destId="{585947D3-0D4B-40C5-9BB1-A78B68706F17}" srcOrd="4" destOrd="0" presId="urn:microsoft.com/office/officeart/2009/layout/CircleArrowProcess"/>
    <dgm:cxn modelId="{33217214-66FC-46E2-9C71-5C82BA96965A}" type="presParOf" srcId="{585947D3-0D4B-40C5-9BB1-A78B68706F17}" destId="{88777B3A-74B6-4174-82E3-07C27A2AA2ED}" srcOrd="0" destOrd="0" presId="urn:microsoft.com/office/officeart/2009/layout/CircleArrowProcess"/>
    <dgm:cxn modelId="{86A39DDD-4188-48B7-8D22-FBCF58E04C24}" type="presParOf" srcId="{4323E564-F6A1-490C-82E2-5C68AFFA604E}" destId="{DE249690-7E5C-41BE-A43C-2BF4F450E42F}" srcOrd="5"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CFDC43-01CD-44EC-BE62-6A4FBD915C1E}">
      <dsp:nvSpPr>
        <dsp:cNvPr id="0" name=""/>
        <dsp:cNvSpPr/>
      </dsp:nvSpPr>
      <dsp:spPr>
        <a:xfrm>
          <a:off x="2886666" y="0"/>
          <a:ext cx="2345806" cy="2346163"/>
        </a:xfrm>
        <a:prstGeom prst="circularArrow">
          <a:avLst>
            <a:gd name="adj1" fmla="val 10980"/>
            <a:gd name="adj2" fmla="val 1142322"/>
            <a:gd name="adj3" fmla="val 4500000"/>
            <a:gd name="adj4" fmla="val 10800000"/>
            <a:gd name="adj5" fmla="val 125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61939B2-B20F-455D-8F62-D2FE7BDAF1C4}">
      <dsp:nvSpPr>
        <dsp:cNvPr id="0" name=""/>
        <dsp:cNvSpPr/>
      </dsp:nvSpPr>
      <dsp:spPr>
        <a:xfrm>
          <a:off x="3405166" y="403974"/>
          <a:ext cx="1303519" cy="15377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smtClean="0">
              <a:solidFill>
                <a:schemeClr val="tx1"/>
              </a:solidFill>
            </a:rPr>
            <a:t>General Grace to all creation</a:t>
          </a:r>
          <a:endParaRPr lang="en-US" sz="1600" b="1" kern="1200" dirty="0">
            <a:solidFill>
              <a:schemeClr val="tx1"/>
            </a:solidFill>
          </a:endParaRPr>
        </a:p>
      </dsp:txBody>
      <dsp:txXfrm>
        <a:off x="3405166" y="403974"/>
        <a:ext cx="1303519" cy="1537725"/>
      </dsp:txXfrm>
    </dsp:sp>
    <dsp:sp modelId="{5C88FE07-A939-4350-A46D-9DB294298DDF}">
      <dsp:nvSpPr>
        <dsp:cNvPr id="0" name=""/>
        <dsp:cNvSpPr/>
      </dsp:nvSpPr>
      <dsp:spPr>
        <a:xfrm>
          <a:off x="2235127" y="1348044"/>
          <a:ext cx="2345806" cy="2346163"/>
        </a:xfrm>
        <a:prstGeom prst="leftCircularArrow">
          <a:avLst>
            <a:gd name="adj1" fmla="val 10980"/>
            <a:gd name="adj2" fmla="val 1142322"/>
            <a:gd name="adj3" fmla="val 6300000"/>
            <a:gd name="adj4" fmla="val 18900000"/>
            <a:gd name="adj5" fmla="val 125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DB66680-9759-478A-9A2B-D4B60C453BEF}">
      <dsp:nvSpPr>
        <dsp:cNvPr id="0" name=""/>
        <dsp:cNvSpPr/>
      </dsp:nvSpPr>
      <dsp:spPr>
        <a:xfrm>
          <a:off x="2756270" y="2202878"/>
          <a:ext cx="1303519" cy="6516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b="1" kern="1200" dirty="0" smtClean="0"/>
            <a:t>Additional Grace to man</a:t>
          </a:r>
          <a:endParaRPr lang="en-US" sz="1800" b="1" kern="1200" dirty="0"/>
        </a:p>
      </dsp:txBody>
      <dsp:txXfrm>
        <a:off x="2756270" y="2202878"/>
        <a:ext cx="1303519" cy="651603"/>
      </dsp:txXfrm>
    </dsp:sp>
    <dsp:sp modelId="{88777B3A-74B6-4174-82E3-07C27A2AA2ED}">
      <dsp:nvSpPr>
        <dsp:cNvPr id="0" name=""/>
        <dsp:cNvSpPr/>
      </dsp:nvSpPr>
      <dsp:spPr>
        <a:xfrm>
          <a:off x="3053626" y="2857406"/>
          <a:ext cx="2015410" cy="2016218"/>
        </a:xfrm>
        <a:prstGeom prst="blockArc">
          <a:avLst>
            <a:gd name="adj1" fmla="val 13500000"/>
            <a:gd name="adj2" fmla="val 10800000"/>
            <a:gd name="adj3" fmla="val 1274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E249690-7E5C-41BE-A43C-2BF4F450E42F}">
      <dsp:nvSpPr>
        <dsp:cNvPr id="0" name=""/>
        <dsp:cNvSpPr/>
      </dsp:nvSpPr>
      <dsp:spPr>
        <a:xfrm>
          <a:off x="3408250" y="3560670"/>
          <a:ext cx="1303519" cy="6516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b="1" kern="1200" dirty="0" smtClean="0"/>
            <a:t>A law and a Set Place </a:t>
          </a:r>
          <a:endParaRPr lang="en-US" sz="1700" b="1" kern="1200" dirty="0"/>
        </a:p>
      </dsp:txBody>
      <dsp:txXfrm>
        <a:off x="3408250" y="3560670"/>
        <a:ext cx="1303519" cy="651603"/>
      </dsp:txXfrm>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18A4B60-9E6F-46A7-89D9-C1048F6C9F62}" type="datetimeFigureOut">
              <a:rPr lang="en-US" smtClean="0"/>
              <a:t>12/20/2017</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715B369-CF0B-498D-949E-8E8AA443B50B}" type="slidenum">
              <a:rPr lang="en-US" smtClean="0"/>
              <a:t>‹#›</a:t>
            </a:fld>
            <a:endParaRPr lang="en-US"/>
          </a:p>
        </p:txBody>
      </p:sp>
    </p:spTree>
    <p:extLst>
      <p:ext uri="{BB962C8B-B14F-4D97-AF65-F5344CB8AC3E}">
        <p14:creationId xmlns:p14="http://schemas.microsoft.com/office/powerpoint/2010/main" val="31022957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3D657AA-AA04-4B3C-8580-D3DBA26BD52E}" type="datetimeFigureOut">
              <a:rPr lang="en-US" smtClean="0"/>
              <a:pPr/>
              <a:t>12/20/2017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C3682B65-B754-4283-9D98-02729D555A2C}" type="slidenum">
              <a:rPr lang="en-US" smtClean="0"/>
              <a:pPr/>
              <a:t>‹#›</a:t>
            </a:fld>
            <a:endParaRPr lang="en-US"/>
          </a:p>
        </p:txBody>
      </p:sp>
    </p:spTree>
    <p:extLst>
      <p:ext uri="{BB962C8B-B14F-4D97-AF65-F5344CB8AC3E}">
        <p14:creationId xmlns:p14="http://schemas.microsoft.com/office/powerpoint/2010/main" val="11903102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BA0BAAAA-4D8E-48F5-8F93-ECFA915A495C}" type="datetimeFigureOut">
              <a:rPr lang="en-US" smtClean="0"/>
              <a:pPr/>
              <a:t>12/20/2017</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9B3907AA-642B-4DB5-898E-98EEB699489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A0BAAAA-4D8E-48F5-8F93-ECFA915A495C}" type="datetimeFigureOut">
              <a:rPr lang="en-US" smtClean="0"/>
              <a:pPr/>
              <a:t>12/20/2017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3907AA-642B-4DB5-898E-98EEB699489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A0BAAAA-4D8E-48F5-8F93-ECFA915A495C}" type="datetimeFigureOut">
              <a:rPr lang="en-US" smtClean="0"/>
              <a:pPr/>
              <a:t>12/20/2017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3907AA-642B-4DB5-898E-98EEB699489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BA0BAAAA-4D8E-48F5-8F93-ECFA915A495C}" type="datetimeFigureOut">
              <a:rPr lang="en-US" smtClean="0"/>
              <a:pPr/>
              <a:t>12/20/2017</a:t>
            </a:fld>
            <a:endParaRPr lang="en-US"/>
          </a:p>
        </p:txBody>
      </p:sp>
      <p:sp>
        <p:nvSpPr>
          <p:cNvPr id="9" name="Slide Number Placeholder 8"/>
          <p:cNvSpPr>
            <a:spLocks noGrp="1"/>
          </p:cNvSpPr>
          <p:nvPr>
            <p:ph type="sldNum" sz="quarter" idx="15"/>
          </p:nvPr>
        </p:nvSpPr>
        <p:spPr/>
        <p:txBody>
          <a:bodyPr rtlCol="0"/>
          <a:lstStyle/>
          <a:p>
            <a:fld id="{9B3907AA-642B-4DB5-898E-98EEB6994895}"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BA0BAAAA-4D8E-48F5-8F93-ECFA915A495C}" type="datetimeFigureOut">
              <a:rPr lang="en-US" smtClean="0"/>
              <a:pPr/>
              <a:t>12/20/2017</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9B3907AA-642B-4DB5-898E-98EEB699489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A0BAAAA-4D8E-48F5-8F93-ECFA915A495C}" type="datetimeFigureOut">
              <a:rPr lang="en-US" smtClean="0"/>
              <a:pPr/>
              <a:t>12/20/2017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3907AA-642B-4DB5-898E-98EEB6994895}"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BA0BAAAA-4D8E-48F5-8F93-ECFA915A495C}" type="datetimeFigureOut">
              <a:rPr lang="en-US" smtClean="0"/>
              <a:pPr/>
              <a:t>12/20/2017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3907AA-642B-4DB5-898E-98EEB6994895}"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BA0BAAAA-4D8E-48F5-8F93-ECFA915A495C}" type="datetimeFigureOut">
              <a:rPr lang="en-US" smtClean="0"/>
              <a:pPr/>
              <a:t>12/20/2017</a:t>
            </a:fld>
            <a:endParaRPr lang="en-US"/>
          </a:p>
        </p:txBody>
      </p:sp>
      <p:sp>
        <p:nvSpPr>
          <p:cNvPr id="7" name="Slide Number Placeholder 6"/>
          <p:cNvSpPr>
            <a:spLocks noGrp="1"/>
          </p:cNvSpPr>
          <p:nvPr>
            <p:ph type="sldNum" sz="quarter" idx="11"/>
          </p:nvPr>
        </p:nvSpPr>
        <p:spPr/>
        <p:txBody>
          <a:bodyPr rtlCol="0"/>
          <a:lstStyle/>
          <a:p>
            <a:fld id="{9B3907AA-642B-4DB5-898E-98EEB6994895}"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0BAAAA-4D8E-48F5-8F93-ECFA915A495C}" type="datetimeFigureOut">
              <a:rPr lang="en-US" smtClean="0"/>
              <a:pPr/>
              <a:t>12/20/2017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3907AA-642B-4DB5-898E-98EEB699489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BA0BAAAA-4D8E-48F5-8F93-ECFA915A495C}" type="datetimeFigureOut">
              <a:rPr lang="en-US" smtClean="0"/>
              <a:pPr/>
              <a:t>12/20/2017</a:t>
            </a:fld>
            <a:endParaRPr lang="en-US"/>
          </a:p>
        </p:txBody>
      </p:sp>
      <p:sp>
        <p:nvSpPr>
          <p:cNvPr id="22" name="Slide Number Placeholder 21"/>
          <p:cNvSpPr>
            <a:spLocks noGrp="1"/>
          </p:cNvSpPr>
          <p:nvPr>
            <p:ph type="sldNum" sz="quarter" idx="15"/>
          </p:nvPr>
        </p:nvSpPr>
        <p:spPr/>
        <p:txBody>
          <a:bodyPr rtlCol="0"/>
          <a:lstStyle/>
          <a:p>
            <a:fld id="{9B3907AA-642B-4DB5-898E-98EEB6994895}"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BA0BAAAA-4D8E-48F5-8F93-ECFA915A495C}" type="datetimeFigureOut">
              <a:rPr lang="en-US" smtClean="0"/>
              <a:pPr/>
              <a:t>12/20/2017</a:t>
            </a:fld>
            <a:endParaRPr lang="en-US"/>
          </a:p>
        </p:txBody>
      </p:sp>
      <p:sp>
        <p:nvSpPr>
          <p:cNvPr id="18" name="Slide Number Placeholder 17"/>
          <p:cNvSpPr>
            <a:spLocks noGrp="1"/>
          </p:cNvSpPr>
          <p:nvPr>
            <p:ph type="sldNum" sz="quarter" idx="11"/>
          </p:nvPr>
        </p:nvSpPr>
        <p:spPr/>
        <p:txBody>
          <a:bodyPr rtlCol="0"/>
          <a:lstStyle/>
          <a:p>
            <a:fld id="{9B3907AA-642B-4DB5-898E-98EEB6994895}"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A0BAAAA-4D8E-48F5-8F93-ECFA915A495C}" type="datetimeFigureOut">
              <a:rPr lang="en-US" smtClean="0"/>
              <a:pPr/>
              <a:t>12/20/2017</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9B3907AA-642B-4DB5-898E-98EEB699489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7664" y="5085184"/>
            <a:ext cx="7184742" cy="1371600"/>
          </a:xfrm>
        </p:spPr>
        <p:txBody>
          <a:bodyPr>
            <a:normAutofit fontScale="92500"/>
          </a:bodyPr>
          <a:lstStyle/>
          <a:p>
            <a:r>
              <a:rPr lang="en-GB" dirty="0" smtClean="0"/>
              <a:t>			</a:t>
            </a:r>
            <a:r>
              <a:rPr lang="en-GB" sz="3500" dirty="0" smtClean="0">
                <a:solidFill>
                  <a:srgbClr val="002060"/>
                </a:solidFill>
              </a:rPr>
              <a:t>Talk </a:t>
            </a:r>
            <a:r>
              <a:rPr lang="en-GB" sz="3500" dirty="0" smtClean="0">
                <a:solidFill>
                  <a:srgbClr val="002060"/>
                </a:solidFill>
              </a:rPr>
              <a:t>III </a:t>
            </a:r>
            <a:endParaRPr lang="en-GB" sz="3500" dirty="0">
              <a:solidFill>
                <a:srgbClr val="002060"/>
              </a:solidFill>
            </a:endParaRPr>
          </a:p>
          <a:p>
            <a:pPr algn="ctr"/>
            <a:r>
              <a:rPr lang="en-US" sz="2400" dirty="0">
                <a:solidFill>
                  <a:srgbClr val="C00000"/>
                </a:solidFill>
              </a:rPr>
              <a:t>The </a:t>
            </a:r>
            <a:r>
              <a:rPr lang="en-US" sz="2400" dirty="0" smtClean="0">
                <a:solidFill>
                  <a:srgbClr val="C00000"/>
                </a:solidFill>
              </a:rPr>
              <a:t>Death and the resurrection of Christ (20-32)</a:t>
            </a:r>
            <a:endParaRPr lang="en-US" sz="2400" dirty="0" smtClean="0">
              <a:solidFill>
                <a:srgbClr val="C00000"/>
              </a:solidFill>
            </a:endParaRPr>
          </a:p>
          <a:p>
            <a:pPr algn="ctr"/>
            <a:r>
              <a:rPr lang="en-GB" dirty="0" smtClean="0">
                <a:solidFill>
                  <a:srgbClr val="00B050"/>
                </a:solidFill>
              </a:rPr>
              <a:t>Wednesday </a:t>
            </a:r>
            <a:r>
              <a:rPr lang="en-GB" dirty="0" smtClean="0">
                <a:solidFill>
                  <a:srgbClr val="00B050"/>
                </a:solidFill>
              </a:rPr>
              <a:t>12.20.17</a:t>
            </a:r>
            <a:endParaRPr lang="en-US" dirty="0">
              <a:solidFill>
                <a:srgbClr val="00B050"/>
              </a:solidFill>
            </a:endParaRPr>
          </a:p>
        </p:txBody>
      </p:sp>
      <p:pic>
        <p:nvPicPr>
          <p:cNvPr id="23556" name="Picture 4" descr="http://www.svspress.com/images/PBINCAAT.jpg"/>
          <p:cNvPicPr>
            <a:picLocks noChangeAspect="1" noChangeArrowheads="1"/>
          </p:cNvPicPr>
          <p:nvPr/>
        </p:nvPicPr>
        <p:blipFill>
          <a:blip r:embed="rId2" cstate="print"/>
          <a:srcRect b="13283"/>
          <a:stretch>
            <a:fillRect/>
          </a:stretch>
        </p:blipFill>
        <p:spPr bwMode="auto">
          <a:xfrm rot="684727">
            <a:off x="4572000" y="575590"/>
            <a:ext cx="3443847" cy="4317708"/>
          </a:xfrm>
          <a:prstGeom prst="rect">
            <a:avLst/>
          </a:prstGeom>
          <a:noFill/>
        </p:spPr>
      </p:pic>
      <p:pic>
        <p:nvPicPr>
          <p:cNvPr id="1026" name="Picture 2" descr="Image result for on the incarnation john behr transl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1082682">
            <a:off x="1120809" y="444418"/>
            <a:ext cx="2965094" cy="4276249"/>
          </a:xfrm>
          <a:prstGeom prst="rect">
            <a:avLst/>
          </a:prstGeom>
          <a:noFill/>
          <a:extLst>
            <a:ext uri="{909E8E84-426E-40DD-AFC4-6F175D3DCCD1}">
              <a14:hiddenFill xmlns:a14="http://schemas.microsoft.com/office/drawing/2010/main">
                <a:solidFill>
                  <a:srgbClr val="FFFFFF"/>
                </a:solidFill>
              </a14:hiddenFill>
            </a:ext>
          </a:extLst>
        </p:spPr>
      </p:pic>
      <p:pic>
        <p:nvPicPr>
          <p:cNvPr id="34818" name="Picture 2" descr="http://www.spurgeon.org/~phil/images/athan.jpg"/>
          <p:cNvPicPr>
            <a:picLocks noChangeAspect="1" noChangeArrowheads="1"/>
          </p:cNvPicPr>
          <p:nvPr/>
        </p:nvPicPr>
        <p:blipFill>
          <a:blip r:embed="rId4" cstate="print"/>
          <a:srcRect/>
          <a:stretch>
            <a:fillRect/>
          </a:stretch>
        </p:blipFill>
        <p:spPr bwMode="auto">
          <a:xfrm>
            <a:off x="3520364" y="424677"/>
            <a:ext cx="1738641" cy="232978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u="sng" dirty="0" smtClean="0">
                <a:solidFill>
                  <a:srgbClr val="C00000"/>
                </a:solidFill>
              </a:rPr>
              <a:t>The paradox</a:t>
            </a:r>
            <a:endParaRPr lang="en-US" sz="4000" b="1" u="sng" dirty="0">
              <a:solidFill>
                <a:srgbClr val="C00000"/>
              </a:solidFill>
            </a:endParaRPr>
          </a:p>
        </p:txBody>
      </p:sp>
      <p:sp>
        <p:nvSpPr>
          <p:cNvPr id="3" name="Content Placeholder 2"/>
          <p:cNvSpPr>
            <a:spLocks noGrp="1"/>
          </p:cNvSpPr>
          <p:nvPr>
            <p:ph sz="quarter" idx="1"/>
          </p:nvPr>
        </p:nvSpPr>
        <p:spPr>
          <a:xfrm>
            <a:off x="457200" y="1600200"/>
            <a:ext cx="7715200" cy="4873752"/>
          </a:xfrm>
        </p:spPr>
        <p:txBody>
          <a:bodyPr>
            <a:noAutofit/>
          </a:bodyPr>
          <a:lstStyle/>
          <a:p>
            <a:pPr algn="just"/>
            <a:r>
              <a:rPr lang="en-US" sz="3600" dirty="0">
                <a:latin typeface="Times New Roman" panose="02020603050405020304" pitchFamily="18" charset="0"/>
                <a:cs typeface="Times New Roman" panose="02020603050405020304" pitchFamily="18" charset="0"/>
              </a:rPr>
              <a:t> And thus it happened that both things occurred together </a:t>
            </a:r>
            <a:r>
              <a:rPr lang="en-US" sz="3600" b="1" dirty="0">
                <a:solidFill>
                  <a:srgbClr val="FF0000"/>
                </a:solidFill>
                <a:latin typeface="Times New Roman" panose="02020603050405020304" pitchFamily="18" charset="0"/>
                <a:cs typeface="Times New Roman" panose="02020603050405020304" pitchFamily="18" charset="0"/>
              </a:rPr>
              <a:t>in a paradoxical manner:</a:t>
            </a:r>
            <a:r>
              <a:rPr lang="en-US" sz="3600" dirty="0">
                <a:latin typeface="Times New Roman" panose="02020603050405020304" pitchFamily="18" charset="0"/>
                <a:cs typeface="Times New Roman" panose="02020603050405020304" pitchFamily="18" charset="0"/>
              </a:rPr>
              <a:t> the </a:t>
            </a:r>
            <a:r>
              <a:rPr lang="en-US" sz="3600" b="1" dirty="0">
                <a:solidFill>
                  <a:srgbClr val="FF0000"/>
                </a:solidFill>
                <a:latin typeface="Times New Roman" panose="02020603050405020304" pitchFamily="18" charset="0"/>
                <a:cs typeface="Times New Roman" panose="02020603050405020304" pitchFamily="18" charset="0"/>
              </a:rPr>
              <a:t>death of all was completed in the lordly body</a:t>
            </a:r>
            <a:r>
              <a:rPr lang="en-US" sz="3600" dirty="0">
                <a:latin typeface="Times New Roman" panose="02020603050405020304" pitchFamily="18" charset="0"/>
                <a:cs typeface="Times New Roman" panose="02020603050405020304" pitchFamily="18" charset="0"/>
              </a:rPr>
              <a:t>, and also </a:t>
            </a:r>
            <a:r>
              <a:rPr lang="en-US" sz="3600" b="1" dirty="0">
                <a:solidFill>
                  <a:srgbClr val="FF0000"/>
                </a:solidFill>
                <a:latin typeface="Times New Roman" panose="02020603050405020304" pitchFamily="18" charset="0"/>
                <a:cs typeface="Times New Roman" panose="02020603050405020304" pitchFamily="18" charset="0"/>
              </a:rPr>
              <a:t>death and corruption were destroyed by the Word in it</a:t>
            </a:r>
            <a:r>
              <a:rPr lang="en-US" sz="3600" dirty="0">
                <a:latin typeface="Times New Roman" panose="02020603050405020304" pitchFamily="18" charset="0"/>
                <a:cs typeface="Times New Roman" panose="02020603050405020304" pitchFamily="18" charset="0"/>
              </a:rPr>
              <a:t>. For there was need of death, and death on behalf of all had to take place, so that what was required by all might occur</a:t>
            </a:r>
            <a:r>
              <a:rPr lang="en-US" sz="3600" dirty="0" smtClean="0">
                <a:latin typeface="Times New Roman" panose="02020603050405020304" pitchFamily="18" charset="0"/>
                <a:cs typeface="Times New Roman" panose="02020603050405020304" pitchFamily="18" charset="0"/>
              </a:rPr>
              <a:t>. 20:5</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570568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260648"/>
            <a:ext cx="7467600" cy="1143000"/>
          </a:xfrm>
        </p:spPr>
        <p:txBody>
          <a:bodyPr>
            <a:normAutofit fontScale="90000"/>
          </a:bodyPr>
          <a:lstStyle/>
          <a:p>
            <a:pPr algn="ctr"/>
            <a:r>
              <a:rPr lang="en-US" sz="3600" b="1" u="sng" dirty="0" smtClean="0">
                <a:solidFill>
                  <a:srgbClr val="C00000"/>
                </a:solidFill>
              </a:rPr>
              <a:t>The Grace of the Resurrection</a:t>
            </a:r>
            <a:endParaRPr lang="en-US" sz="3600" b="1" u="sng" dirty="0">
              <a:solidFill>
                <a:srgbClr val="C00000"/>
              </a:solidFill>
            </a:endParaRPr>
          </a:p>
        </p:txBody>
      </p:sp>
      <p:sp>
        <p:nvSpPr>
          <p:cNvPr id="3" name="Content Placeholder 2"/>
          <p:cNvSpPr>
            <a:spLocks noGrp="1"/>
          </p:cNvSpPr>
          <p:nvPr>
            <p:ph sz="quarter" idx="1"/>
          </p:nvPr>
        </p:nvSpPr>
        <p:spPr>
          <a:xfrm>
            <a:off x="395536" y="1412776"/>
            <a:ext cx="8136904" cy="4873752"/>
          </a:xfrm>
        </p:spPr>
        <p:txBody>
          <a:bodyPr>
            <a:noAutofit/>
          </a:bodyPr>
          <a:lstStyle/>
          <a:p>
            <a:pPr algn="just"/>
            <a:r>
              <a:rPr lang="en-US" sz="3200" dirty="0">
                <a:latin typeface="Times New Roman" panose="02020603050405020304" pitchFamily="18" charset="0"/>
                <a:cs typeface="Times New Roman" panose="02020603050405020304" pitchFamily="18" charset="0"/>
              </a:rPr>
              <a:t>Indeed, with the common Savior of all dying for us, </a:t>
            </a:r>
            <a:r>
              <a:rPr lang="en-US" sz="3200" b="1" dirty="0">
                <a:solidFill>
                  <a:srgbClr val="FF0000"/>
                </a:solidFill>
                <a:latin typeface="Times New Roman" panose="02020603050405020304" pitchFamily="18" charset="0"/>
                <a:cs typeface="Times New Roman" panose="02020603050405020304" pitchFamily="18" charset="0"/>
              </a:rPr>
              <a:t>we, the faithful in Christ, no longer die by death as before according to the threat of the law, for such condemnation has ceased. </a:t>
            </a:r>
            <a:r>
              <a:rPr lang="en-US" sz="3200" dirty="0">
                <a:latin typeface="Times New Roman" panose="02020603050405020304" pitchFamily="18" charset="0"/>
                <a:cs typeface="Times New Roman" panose="02020603050405020304" pitchFamily="18" charset="0"/>
              </a:rPr>
              <a:t>But with corruption ceasing and being </a:t>
            </a:r>
            <a:r>
              <a:rPr lang="en-US" sz="3200" b="1" dirty="0">
                <a:solidFill>
                  <a:srgbClr val="FF0000"/>
                </a:solidFill>
                <a:latin typeface="Times New Roman" panose="02020603050405020304" pitchFamily="18" charset="0"/>
                <a:cs typeface="Times New Roman" panose="02020603050405020304" pitchFamily="18" charset="0"/>
              </a:rPr>
              <a:t>destroyed by </a:t>
            </a:r>
            <a:r>
              <a:rPr lang="en-US" sz="3200" b="1" u="sng" dirty="0">
                <a:solidFill>
                  <a:srgbClr val="FF0000"/>
                </a:solidFill>
                <a:latin typeface="Times New Roman" panose="02020603050405020304" pitchFamily="18" charset="0"/>
                <a:cs typeface="Times New Roman" panose="02020603050405020304" pitchFamily="18" charset="0"/>
              </a:rPr>
              <a:t>the grace of the resurrection</a:t>
            </a:r>
            <a:r>
              <a:rPr lang="en-US" sz="3200" b="1" u="sng" dirty="0">
                <a:latin typeface="Times New Roman" panose="02020603050405020304" pitchFamily="18" charset="0"/>
                <a:cs typeface="Times New Roman" panose="02020603050405020304" pitchFamily="18" charset="0"/>
              </a:rPr>
              <a:t>,</a:t>
            </a:r>
            <a:r>
              <a:rPr lang="en-US" sz="3200" dirty="0">
                <a:latin typeface="Times New Roman" panose="02020603050405020304" pitchFamily="18" charset="0"/>
                <a:cs typeface="Times New Roman" panose="02020603050405020304" pitchFamily="18" charset="0"/>
              </a:rPr>
              <a:t> henceforth according to the mortality of the body </a:t>
            </a:r>
            <a:r>
              <a:rPr lang="en-US" sz="3200" dirty="0">
                <a:solidFill>
                  <a:srgbClr val="FF0000"/>
                </a:solidFill>
                <a:latin typeface="Times New Roman" panose="02020603050405020304" pitchFamily="18" charset="0"/>
                <a:cs typeface="Times New Roman" panose="02020603050405020304" pitchFamily="18" charset="0"/>
              </a:rPr>
              <a:t>we are dissolved only for the time which God has set for each</a:t>
            </a:r>
            <a:r>
              <a:rPr lang="en-US" sz="3200" dirty="0">
                <a:latin typeface="Times New Roman" panose="02020603050405020304" pitchFamily="18" charset="0"/>
                <a:cs typeface="Times New Roman" panose="02020603050405020304" pitchFamily="18" charset="0"/>
              </a:rPr>
              <a:t>, that we may be able “to attain a better resurrection’ (</a:t>
            </a:r>
            <a:r>
              <a:rPr lang="en-US" sz="3200" dirty="0" err="1">
                <a:latin typeface="Times New Roman" panose="02020603050405020304" pitchFamily="18" charset="0"/>
                <a:cs typeface="Times New Roman" panose="02020603050405020304" pitchFamily="18" charset="0"/>
              </a:rPr>
              <a:t>Heb</a:t>
            </a:r>
            <a:r>
              <a:rPr lang="en-US" sz="3200" dirty="0">
                <a:latin typeface="Times New Roman" panose="02020603050405020304" pitchFamily="18" charset="0"/>
                <a:cs typeface="Times New Roman" panose="02020603050405020304" pitchFamily="18" charset="0"/>
              </a:rPr>
              <a:t> 11.35</a:t>
            </a:r>
            <a:r>
              <a:rPr lang="en-US" sz="3200" dirty="0" smtClean="0">
                <a:latin typeface="Times New Roman" panose="02020603050405020304" pitchFamily="18" charset="0"/>
                <a:cs typeface="Times New Roman" panose="02020603050405020304" pitchFamily="18" charset="0"/>
              </a:rPr>
              <a:t>) 21:1</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487419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solidFill>
                  <a:srgbClr val="C00000"/>
                </a:solidFill>
              </a:rPr>
              <a:t>He did not die out of human weakness</a:t>
            </a:r>
            <a:endParaRPr lang="en-US" b="1" u="sng" dirty="0">
              <a:solidFill>
                <a:srgbClr val="C00000"/>
              </a:solidFill>
            </a:endParaRPr>
          </a:p>
        </p:txBody>
      </p:sp>
      <p:sp>
        <p:nvSpPr>
          <p:cNvPr id="3" name="Content Placeholder 2"/>
          <p:cNvSpPr>
            <a:spLocks noGrp="1"/>
          </p:cNvSpPr>
          <p:nvPr>
            <p:ph sz="quarter" idx="1"/>
          </p:nvPr>
        </p:nvSpPr>
        <p:spPr/>
        <p:txBody>
          <a:bodyPr>
            <a:normAutofit lnSpcReduction="10000"/>
          </a:bodyPr>
          <a:lstStyle/>
          <a:p>
            <a:pPr algn="just"/>
            <a:r>
              <a:rPr lang="en-US" dirty="0" smtClean="0">
                <a:latin typeface="Times New Roman" panose="02020603050405020304" pitchFamily="18" charset="0"/>
                <a:cs typeface="Times New Roman" panose="02020603050405020304" pitchFamily="18" charset="0"/>
              </a:rPr>
              <a:t>For </a:t>
            </a:r>
            <a:r>
              <a:rPr lang="en-US" dirty="0">
                <a:latin typeface="Times New Roman" panose="02020603050405020304" pitchFamily="18" charset="0"/>
                <a:cs typeface="Times New Roman" panose="02020603050405020304" pitchFamily="18" charset="0"/>
              </a:rPr>
              <a:t>this reason also diseases </a:t>
            </a:r>
            <a:r>
              <a:rPr lang="en-US" b="1" dirty="0">
                <a:solidFill>
                  <a:srgbClr val="FF0000"/>
                </a:solidFill>
                <a:latin typeface="Times New Roman" panose="02020603050405020304" pitchFamily="18" charset="0"/>
                <a:cs typeface="Times New Roman" panose="02020603050405020304" pitchFamily="18" charset="0"/>
              </a:rPr>
              <a:t>come upon them, and, weakening, they die. But the Lord is not weak, but the Power of God, and the Word of God, and himself Life</a:t>
            </a:r>
            <a:r>
              <a:rPr lang="en-US" dirty="0">
                <a:latin typeface="Times New Roman" panose="02020603050405020304" pitchFamily="18" charset="0"/>
                <a:cs typeface="Times New Roman" panose="02020603050405020304" pitchFamily="18" charset="0"/>
              </a:rPr>
              <a:t>. If, then, it was in some private place that he laid his body upon a bed in the manner of human beings, it would have been supposed that he also suffered this </a:t>
            </a:r>
            <a:r>
              <a:rPr lang="en-US" b="1" dirty="0">
                <a:solidFill>
                  <a:srgbClr val="FF0000"/>
                </a:solidFill>
                <a:latin typeface="Times New Roman" panose="02020603050405020304" pitchFamily="18" charset="0"/>
                <a:cs typeface="Times New Roman" panose="02020603050405020304" pitchFamily="18" charset="0"/>
              </a:rPr>
              <a:t>through the weakness of nature and because </a:t>
            </a:r>
            <a:r>
              <a:rPr lang="en-US" dirty="0">
                <a:latin typeface="Times New Roman" panose="02020603050405020304" pitchFamily="18" charset="0"/>
                <a:cs typeface="Times New Roman" panose="02020603050405020304" pitchFamily="18" charset="0"/>
              </a:rPr>
              <a:t>he had nothing more than other humans. </a:t>
            </a:r>
            <a:r>
              <a:rPr lang="en-US" b="1" dirty="0">
                <a:solidFill>
                  <a:srgbClr val="FF0000"/>
                </a:solidFill>
                <a:latin typeface="Times New Roman" panose="02020603050405020304" pitchFamily="18" charset="0"/>
                <a:cs typeface="Times New Roman" panose="02020603050405020304" pitchFamily="18" charset="0"/>
              </a:rPr>
              <a:t>But since he was Life, and Word of God, and because death on behalf of all had to take place</a:t>
            </a:r>
            <a:r>
              <a:rPr lang="en-US" dirty="0">
                <a:latin typeface="Times New Roman" panose="02020603050405020304" pitchFamily="18" charset="0"/>
                <a:cs typeface="Times New Roman" panose="02020603050405020304" pitchFamily="18" charset="0"/>
              </a:rPr>
              <a:t>, therefore, on the one hand, </a:t>
            </a:r>
            <a:r>
              <a:rPr lang="en-US" b="1" dirty="0">
                <a:solidFill>
                  <a:srgbClr val="FF0000"/>
                </a:solidFill>
                <a:latin typeface="Times New Roman" panose="02020603050405020304" pitchFamily="18" charset="0"/>
                <a:cs typeface="Times New Roman" panose="02020603050405020304" pitchFamily="18" charset="0"/>
              </a:rPr>
              <a:t>as being life and power he strengthened the body in him</a:t>
            </a:r>
            <a:r>
              <a:rPr lang="en-US" dirty="0">
                <a:latin typeface="Times New Roman" panose="02020603050405020304" pitchFamily="18" charset="0"/>
                <a:cs typeface="Times New Roman" panose="02020603050405020304" pitchFamily="18" charset="0"/>
              </a:rPr>
              <a:t>, and as, on the other hand, </a:t>
            </a:r>
            <a:r>
              <a:rPr lang="en-US" b="1" dirty="0">
                <a:solidFill>
                  <a:srgbClr val="FF0000"/>
                </a:solidFill>
                <a:latin typeface="Times New Roman" panose="02020603050405020304" pitchFamily="18" charset="0"/>
                <a:cs typeface="Times New Roman" panose="02020603050405020304" pitchFamily="18" charset="0"/>
              </a:rPr>
              <a:t>death had to occur, he took the occasion, provided not from himself but from others, to complete the sacrifice</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21:5,6</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19541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solidFill>
                  <a:srgbClr val="C00000"/>
                </a:solidFill>
              </a:rPr>
              <a:t>He accepted death coming from us</a:t>
            </a:r>
            <a:endParaRPr lang="en-US" b="1" u="sng" dirty="0">
              <a:solidFill>
                <a:srgbClr val="C00000"/>
              </a:solidFill>
            </a:endParaRPr>
          </a:p>
        </p:txBody>
      </p:sp>
      <p:sp>
        <p:nvSpPr>
          <p:cNvPr id="3" name="Content Placeholder 2"/>
          <p:cNvSpPr>
            <a:spLocks noGrp="1"/>
          </p:cNvSpPr>
          <p:nvPr>
            <p:ph sz="quarter" idx="1"/>
          </p:nvPr>
        </p:nvSpPr>
        <p:spPr/>
        <p:txBody>
          <a:bodyPr/>
          <a:lstStyle/>
          <a:p>
            <a:pPr algn="just"/>
            <a:r>
              <a:rPr lang="en-US" dirty="0"/>
              <a:t> Such action did not show weakness on the part of the Word, but rather </a:t>
            </a:r>
            <a:r>
              <a:rPr lang="en-US" b="1" dirty="0">
                <a:solidFill>
                  <a:srgbClr val="FF0000"/>
                </a:solidFill>
              </a:rPr>
              <a:t>made him known to be Savior and Life</a:t>
            </a:r>
            <a:r>
              <a:rPr lang="en-US" dirty="0"/>
              <a:t>, in that he </a:t>
            </a:r>
            <a:r>
              <a:rPr lang="en-US" b="1" dirty="0">
                <a:solidFill>
                  <a:srgbClr val="FF0000"/>
                </a:solidFill>
              </a:rPr>
              <a:t>both waited for death to destroy it and hastened to complete the death given to him for the salvation of all</a:t>
            </a:r>
            <a:r>
              <a:rPr lang="en-US" dirty="0"/>
              <a:t>. And, besides, it was not his own death that the Savior came to complete, but that of human beings. Therefore he did not lay aside the body by his own </a:t>
            </a:r>
            <a:r>
              <a:rPr lang="en-US" b="1" dirty="0">
                <a:solidFill>
                  <a:srgbClr val="FF0000"/>
                </a:solidFill>
              </a:rPr>
              <a:t>death—for he had none, being Life</a:t>
            </a:r>
            <a:r>
              <a:rPr lang="en-US" dirty="0"/>
              <a:t>—but </a:t>
            </a:r>
            <a:r>
              <a:rPr lang="en-US" b="1" dirty="0">
                <a:solidFill>
                  <a:srgbClr val="FF0000"/>
                </a:solidFill>
              </a:rPr>
              <a:t>he accepted that death coming from human beings, in order to destroy it completely when it came to his own body</a:t>
            </a:r>
            <a:r>
              <a:rPr lang="en-US" dirty="0"/>
              <a:t>. </a:t>
            </a:r>
            <a:r>
              <a:rPr lang="en-US" dirty="0" smtClean="0"/>
              <a:t> 22:2,3</a:t>
            </a:r>
            <a:endParaRPr lang="en-US" dirty="0"/>
          </a:p>
        </p:txBody>
      </p:sp>
    </p:spTree>
    <p:extLst>
      <p:ext uri="{BB962C8B-B14F-4D97-AF65-F5344CB8AC3E}">
        <p14:creationId xmlns:p14="http://schemas.microsoft.com/office/powerpoint/2010/main" val="42510779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solidFill>
                  <a:srgbClr val="C00000"/>
                </a:solidFill>
              </a:rPr>
              <a:t>He died in public to confirm his death and resurrection</a:t>
            </a:r>
            <a:endParaRPr lang="en-US" b="1" u="sng" dirty="0">
              <a:solidFill>
                <a:srgbClr val="C00000"/>
              </a:solidFill>
            </a:endParaRPr>
          </a:p>
        </p:txBody>
      </p:sp>
      <p:sp>
        <p:nvSpPr>
          <p:cNvPr id="3" name="Content Placeholder 2"/>
          <p:cNvSpPr>
            <a:spLocks noGrp="1"/>
          </p:cNvSpPr>
          <p:nvPr>
            <p:ph sz="quarter" idx="1"/>
          </p:nvPr>
        </p:nvSpPr>
        <p:spPr>
          <a:xfrm>
            <a:off x="457200" y="1412776"/>
            <a:ext cx="7931224" cy="5061176"/>
          </a:xfrm>
        </p:spPr>
        <p:txBody>
          <a:bodyPr>
            <a:noAutofit/>
          </a:bodyPr>
          <a:lstStyle/>
          <a:p>
            <a:pPr algn="just"/>
            <a:r>
              <a:rPr lang="en-US" sz="2800" dirty="0"/>
              <a:t>But if, without any illness and without any pain, he had hidden his body away by itself privately and “in a corner” (Acts 26.26), or in a desert place or a house or anywhere at all, and </a:t>
            </a:r>
            <a:r>
              <a:rPr lang="en-US" sz="2800" b="1" dirty="0">
                <a:solidFill>
                  <a:srgbClr val="FF0000"/>
                </a:solidFill>
              </a:rPr>
              <a:t>afterwards </a:t>
            </a:r>
            <a:r>
              <a:rPr lang="en-US" sz="2800" b="1" dirty="0" smtClean="0">
                <a:solidFill>
                  <a:srgbClr val="FF0000"/>
                </a:solidFill>
              </a:rPr>
              <a:t>suddenly appearing </a:t>
            </a:r>
            <a:r>
              <a:rPr lang="en-US" sz="2800" b="1" dirty="0">
                <a:solidFill>
                  <a:srgbClr val="FF0000"/>
                </a:solidFill>
              </a:rPr>
              <a:t>again said he had raised himself from the dead, he would have been supposed by all to be telling tall tales and would have been distrusted even more</a:t>
            </a:r>
            <a:r>
              <a:rPr lang="en-US" sz="2800" dirty="0"/>
              <a:t> when speaking about the resurrection, as there would be no one at all to witness to his </a:t>
            </a:r>
            <a:r>
              <a:rPr lang="en-US" sz="2800" dirty="0" smtClean="0"/>
              <a:t>death. 23: 1</a:t>
            </a:r>
            <a:endParaRPr lang="en-US" sz="2800" dirty="0"/>
          </a:p>
        </p:txBody>
      </p:sp>
    </p:spTree>
    <p:extLst>
      <p:ext uri="{BB962C8B-B14F-4D97-AF65-F5344CB8AC3E}">
        <p14:creationId xmlns:p14="http://schemas.microsoft.com/office/powerpoint/2010/main" val="6497502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solidFill>
                  <a:srgbClr val="C00000"/>
                </a:solidFill>
              </a:rPr>
              <a:t>Humiliating death Vs The Trophy of his victory</a:t>
            </a:r>
            <a:endParaRPr lang="en-US" b="1" u="sng" dirty="0">
              <a:solidFill>
                <a:srgbClr val="C00000"/>
              </a:solidFill>
            </a:endParaRPr>
          </a:p>
        </p:txBody>
      </p:sp>
      <p:sp>
        <p:nvSpPr>
          <p:cNvPr id="3" name="Content Placeholder 2"/>
          <p:cNvSpPr>
            <a:spLocks noGrp="1"/>
          </p:cNvSpPr>
          <p:nvPr>
            <p:ph sz="quarter" idx="1"/>
          </p:nvPr>
        </p:nvSpPr>
        <p:spPr/>
        <p:txBody>
          <a:bodyPr>
            <a:normAutofit lnSpcReduction="10000"/>
          </a:bodyPr>
          <a:lstStyle/>
          <a:p>
            <a:pPr algn="just"/>
            <a:r>
              <a:rPr lang="en-US" sz="3200" dirty="0">
                <a:latin typeface="Times New Roman" panose="02020603050405020304" pitchFamily="18" charset="0"/>
                <a:cs typeface="Times New Roman" panose="02020603050405020304" pitchFamily="18" charset="0"/>
              </a:rPr>
              <a:t> So something wonderful and marvelous happened: that </a:t>
            </a:r>
            <a:r>
              <a:rPr lang="en-US" sz="3200" b="1" dirty="0" smtClean="0">
                <a:solidFill>
                  <a:srgbClr val="FF0000"/>
                </a:solidFill>
                <a:latin typeface="Times New Roman" panose="02020603050405020304" pitchFamily="18" charset="0"/>
                <a:cs typeface="Times New Roman" panose="02020603050405020304" pitchFamily="18" charset="0"/>
              </a:rPr>
              <a:t>humiliating </a:t>
            </a:r>
            <a:r>
              <a:rPr lang="en-US" sz="3200" b="1" dirty="0">
                <a:solidFill>
                  <a:srgbClr val="FF0000"/>
                </a:solidFill>
                <a:latin typeface="Times New Roman" panose="02020603050405020304" pitchFamily="18" charset="0"/>
                <a:cs typeface="Times New Roman" panose="02020603050405020304" pitchFamily="18" charset="0"/>
              </a:rPr>
              <a:t>death</a:t>
            </a:r>
            <a:r>
              <a:rPr lang="en-US" sz="3200" dirty="0">
                <a:latin typeface="Times New Roman" panose="02020603050405020304" pitchFamily="18" charset="0"/>
                <a:cs typeface="Times New Roman" panose="02020603050405020304" pitchFamily="18" charset="0"/>
              </a:rPr>
              <a:t> which they thought to inflict, </a:t>
            </a:r>
            <a:r>
              <a:rPr lang="en-US" sz="3200" b="1" dirty="0">
                <a:solidFill>
                  <a:srgbClr val="FF0000"/>
                </a:solidFill>
                <a:latin typeface="Times New Roman" panose="02020603050405020304" pitchFamily="18" charset="0"/>
                <a:cs typeface="Times New Roman" panose="02020603050405020304" pitchFamily="18" charset="0"/>
              </a:rPr>
              <a:t>this was the trophy of his victory over death</a:t>
            </a:r>
            <a:r>
              <a:rPr lang="en-US" sz="3200" dirty="0">
                <a:latin typeface="Times New Roman" panose="02020603050405020304" pitchFamily="18" charset="0"/>
                <a:cs typeface="Times New Roman" panose="02020603050405020304" pitchFamily="18" charset="0"/>
              </a:rPr>
              <a:t>. Therefore he neither endured the death of John by being beheaded, nor as Isaiah was he sawn in part, that </a:t>
            </a:r>
            <a:r>
              <a:rPr lang="en-US" sz="3200" b="1" dirty="0">
                <a:solidFill>
                  <a:srgbClr val="FF0000"/>
                </a:solidFill>
                <a:latin typeface="Times New Roman" panose="02020603050405020304" pitchFamily="18" charset="0"/>
                <a:cs typeface="Times New Roman" panose="02020603050405020304" pitchFamily="18" charset="0"/>
              </a:rPr>
              <a:t>in death he might keep his body undivided and whole and that there be no pretext for those wishing to divide the Church</a:t>
            </a:r>
            <a:r>
              <a:rPr lang="en-US" sz="3200" dirty="0" smtClean="0">
                <a:latin typeface="Times New Roman" panose="02020603050405020304" pitchFamily="18" charset="0"/>
                <a:cs typeface="Times New Roman" panose="02020603050405020304" pitchFamily="18" charset="0"/>
              </a:rPr>
              <a:t>. 24:4</a:t>
            </a:r>
            <a:endParaRPr lang="en-US" sz="32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0141900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u="sng" dirty="0" smtClean="0">
                <a:solidFill>
                  <a:srgbClr val="C00000"/>
                </a:solidFill>
              </a:rPr>
              <a:t>Why the Cross?</a:t>
            </a:r>
            <a:br>
              <a:rPr lang="en-US" b="1" u="sng" dirty="0" smtClean="0">
                <a:solidFill>
                  <a:srgbClr val="C00000"/>
                </a:solidFill>
              </a:rPr>
            </a:br>
            <a:r>
              <a:rPr lang="en-US" b="1" u="sng" dirty="0" smtClean="0">
                <a:solidFill>
                  <a:srgbClr val="C00000"/>
                </a:solidFill>
              </a:rPr>
              <a:t>1. to bear the curse which lay upon us</a:t>
            </a:r>
            <a:endParaRPr lang="en-US" b="1" u="sng" dirty="0">
              <a:solidFill>
                <a:srgbClr val="C00000"/>
              </a:solidFill>
            </a:endParaRPr>
          </a:p>
        </p:txBody>
      </p:sp>
      <p:sp>
        <p:nvSpPr>
          <p:cNvPr id="3" name="Content Placeholder 2"/>
          <p:cNvSpPr>
            <a:spLocks noGrp="1"/>
          </p:cNvSpPr>
          <p:nvPr>
            <p:ph sz="quarter" idx="1"/>
          </p:nvPr>
        </p:nvSpPr>
        <p:spPr/>
        <p:txBody>
          <a:bodyPr/>
          <a:lstStyle/>
          <a:p>
            <a:pPr algn="just"/>
            <a:r>
              <a:rPr lang="en-US" dirty="0"/>
              <a:t> </a:t>
            </a:r>
            <a:r>
              <a:rPr lang="en-US" b="1" dirty="0">
                <a:solidFill>
                  <a:srgbClr val="FF0000"/>
                </a:solidFill>
              </a:rPr>
              <a:t>For if he came himself to bear the curse which lay upon us, how else could he have “become a curse</a:t>
            </a:r>
            <a:r>
              <a:rPr lang="en-US" dirty="0"/>
              <a:t>” (Gal 3.13) if he had not accepted the death occasioned by the curse? </a:t>
            </a:r>
            <a:r>
              <a:rPr lang="en-US" b="1" u="sng" dirty="0">
                <a:solidFill>
                  <a:srgbClr val="FF0000"/>
                </a:solidFill>
              </a:rPr>
              <a:t>And that is the cross,</a:t>
            </a:r>
            <a:r>
              <a:rPr lang="en-US" dirty="0"/>
              <a:t> for thus it is written, “cursed is he who hangs from the tree” (</a:t>
            </a:r>
            <a:r>
              <a:rPr lang="en-US" dirty="0" err="1"/>
              <a:t>Deut</a:t>
            </a:r>
            <a:r>
              <a:rPr lang="en-US" dirty="0"/>
              <a:t> 21.23). Moreover, if the death of the Lord is a ransom for all and by his death “the wall of partition” (</a:t>
            </a:r>
            <a:r>
              <a:rPr lang="en-US" dirty="0" err="1"/>
              <a:t>Eph</a:t>
            </a:r>
            <a:r>
              <a:rPr lang="en-US" dirty="0"/>
              <a:t> 2.14) is broken down, and the call of the Gentiles effected, how would he have called us </a:t>
            </a:r>
            <a:r>
              <a:rPr lang="en-US" dirty="0" smtClean="0"/>
              <a:t>if he </a:t>
            </a:r>
            <a:r>
              <a:rPr lang="en-US" dirty="0"/>
              <a:t>had not been crucified? </a:t>
            </a:r>
            <a:r>
              <a:rPr lang="en-US" b="1" u="sng" dirty="0">
                <a:solidFill>
                  <a:srgbClr val="FF0000"/>
                </a:solidFill>
              </a:rPr>
              <a:t>For only upon the cross does one die with hands stretched </a:t>
            </a:r>
            <a:r>
              <a:rPr lang="en-US" b="1" u="sng" dirty="0" smtClean="0">
                <a:solidFill>
                  <a:srgbClr val="FF0000"/>
                </a:solidFill>
              </a:rPr>
              <a:t>out</a:t>
            </a:r>
            <a:r>
              <a:rPr lang="en-US" dirty="0" smtClean="0"/>
              <a:t>. 25:2</a:t>
            </a:r>
            <a:endParaRPr lang="en-US" dirty="0"/>
          </a:p>
        </p:txBody>
      </p:sp>
    </p:spTree>
    <p:extLst>
      <p:ext uri="{BB962C8B-B14F-4D97-AF65-F5344CB8AC3E}">
        <p14:creationId xmlns:p14="http://schemas.microsoft.com/office/powerpoint/2010/main" val="3025529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solidFill>
                  <a:srgbClr val="C00000"/>
                </a:solidFill>
              </a:rPr>
              <a:t>2. To unite Jews and gentiles</a:t>
            </a:r>
            <a:endParaRPr lang="en-US" b="1" u="sng" dirty="0">
              <a:solidFill>
                <a:srgbClr val="C00000"/>
              </a:solidFill>
            </a:endParaRPr>
          </a:p>
        </p:txBody>
      </p:sp>
      <p:sp>
        <p:nvSpPr>
          <p:cNvPr id="3" name="Content Placeholder 2"/>
          <p:cNvSpPr>
            <a:spLocks noGrp="1"/>
          </p:cNvSpPr>
          <p:nvPr>
            <p:ph sz="quarter" idx="1"/>
          </p:nvPr>
        </p:nvSpPr>
        <p:spPr>
          <a:xfrm>
            <a:off x="457200" y="1600200"/>
            <a:ext cx="7787208" cy="4873752"/>
          </a:xfrm>
        </p:spPr>
        <p:txBody>
          <a:bodyPr>
            <a:normAutofit/>
          </a:bodyPr>
          <a:lstStyle/>
          <a:p>
            <a:pPr algn="just"/>
            <a:r>
              <a:rPr lang="en-US" sz="3200" dirty="0">
                <a:latin typeface="Times New Roman" panose="02020603050405020304" pitchFamily="18" charset="0"/>
                <a:cs typeface="Times New Roman" panose="02020603050405020304" pitchFamily="18" charset="0"/>
              </a:rPr>
              <a:t> Therefore it was fitting for the Lord to endure this, and to stretch out his hands, </a:t>
            </a:r>
            <a:r>
              <a:rPr lang="en-US" sz="3200" dirty="0">
                <a:solidFill>
                  <a:srgbClr val="FF0000"/>
                </a:solidFill>
                <a:latin typeface="Times New Roman" panose="02020603050405020304" pitchFamily="18" charset="0"/>
                <a:cs typeface="Times New Roman" panose="02020603050405020304" pitchFamily="18" charset="0"/>
              </a:rPr>
              <a:t>that with the </a:t>
            </a:r>
            <a:r>
              <a:rPr lang="en-US" sz="3200" b="1" u="sng" dirty="0">
                <a:solidFill>
                  <a:srgbClr val="FF0000"/>
                </a:solidFill>
                <a:latin typeface="Times New Roman" panose="02020603050405020304" pitchFamily="18" charset="0"/>
                <a:cs typeface="Times New Roman" panose="02020603050405020304" pitchFamily="18" charset="0"/>
              </a:rPr>
              <a:t>one he might draw the ancient people</a:t>
            </a:r>
            <a:r>
              <a:rPr lang="en-US" sz="3200" dirty="0">
                <a:solidFill>
                  <a:srgbClr val="FF0000"/>
                </a:solidFill>
                <a:latin typeface="Times New Roman" panose="02020603050405020304" pitchFamily="18" charset="0"/>
                <a:cs typeface="Times New Roman" panose="02020603050405020304" pitchFamily="18" charset="0"/>
              </a:rPr>
              <a:t> and with the </a:t>
            </a:r>
            <a:r>
              <a:rPr lang="en-US" sz="3200" b="1" u="sng" dirty="0">
                <a:solidFill>
                  <a:srgbClr val="FF0000"/>
                </a:solidFill>
                <a:latin typeface="Times New Roman" panose="02020603050405020304" pitchFamily="18" charset="0"/>
                <a:cs typeface="Times New Roman" panose="02020603050405020304" pitchFamily="18" charset="0"/>
              </a:rPr>
              <a:t>other those from the Gentiles</a:t>
            </a:r>
            <a:r>
              <a:rPr lang="en-US" sz="3200" dirty="0">
                <a:solidFill>
                  <a:srgbClr val="FF0000"/>
                </a:solidFill>
                <a:latin typeface="Times New Roman" panose="02020603050405020304" pitchFamily="18" charset="0"/>
                <a:cs typeface="Times New Roman" panose="02020603050405020304" pitchFamily="18" charset="0"/>
              </a:rPr>
              <a:t>, and join both together in himself</a:t>
            </a:r>
            <a:r>
              <a:rPr lang="en-US" sz="3200" dirty="0">
                <a:latin typeface="Times New Roman" panose="02020603050405020304" pitchFamily="18" charset="0"/>
                <a:cs typeface="Times New Roman" panose="02020603050405020304" pitchFamily="18" charset="0"/>
              </a:rPr>
              <a:t>. This he himself said when he indicated by what manner of death he was going to redeem all, “ When I am lifted up, I shall draw all to myself (</a:t>
            </a:r>
            <a:r>
              <a:rPr lang="en-US" sz="3200" dirty="0" err="1">
                <a:latin typeface="Times New Roman" panose="02020603050405020304" pitchFamily="18" charset="0"/>
                <a:cs typeface="Times New Roman" panose="02020603050405020304" pitchFamily="18" charset="0"/>
              </a:rPr>
              <a:t>Jn</a:t>
            </a:r>
            <a:r>
              <a:rPr lang="en-US"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12.32) 25:3, 4</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077567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solidFill>
                  <a:srgbClr val="C00000"/>
                </a:solidFill>
              </a:rPr>
              <a:t>3. To over through the devil and purify the air</a:t>
            </a:r>
            <a:endParaRPr lang="en-US" b="1" u="sng" dirty="0">
              <a:solidFill>
                <a:srgbClr val="C00000"/>
              </a:solidFill>
            </a:endParaRPr>
          </a:p>
        </p:txBody>
      </p:sp>
      <p:sp>
        <p:nvSpPr>
          <p:cNvPr id="3" name="Content Placeholder 2"/>
          <p:cNvSpPr>
            <a:spLocks noGrp="1"/>
          </p:cNvSpPr>
          <p:nvPr>
            <p:ph sz="quarter" idx="1"/>
          </p:nvPr>
        </p:nvSpPr>
        <p:spPr>
          <a:xfrm>
            <a:off x="457200" y="1600200"/>
            <a:ext cx="7787208" cy="4873752"/>
          </a:xfrm>
        </p:spPr>
        <p:txBody>
          <a:bodyPr>
            <a:noAutofit/>
          </a:bodyPr>
          <a:lstStyle/>
          <a:p>
            <a:pPr algn="just"/>
            <a:r>
              <a:rPr lang="en-US" sz="2600" dirty="0" smtClean="0">
                <a:latin typeface="Times New Roman" panose="02020603050405020304" pitchFamily="18" charset="0"/>
                <a:cs typeface="Times New Roman" panose="02020603050405020304" pitchFamily="18" charset="0"/>
              </a:rPr>
              <a:t>And </a:t>
            </a:r>
            <a:r>
              <a:rPr lang="en-US" sz="2600" dirty="0">
                <a:latin typeface="Times New Roman" panose="02020603050405020304" pitchFamily="18" charset="0"/>
                <a:cs typeface="Times New Roman" panose="02020603050405020304" pitchFamily="18" charset="0"/>
              </a:rPr>
              <a:t>again, if the enemy of our race, the devil, </a:t>
            </a:r>
            <a:r>
              <a:rPr lang="en-US" sz="2600" b="1" dirty="0">
                <a:solidFill>
                  <a:srgbClr val="FF0000"/>
                </a:solidFill>
                <a:latin typeface="Times New Roman" panose="02020603050405020304" pitchFamily="18" charset="0"/>
                <a:cs typeface="Times New Roman" panose="02020603050405020304" pitchFamily="18" charset="0"/>
              </a:rPr>
              <a:t>having fallen from heaven, wanders around these lower airs and</a:t>
            </a:r>
            <a:r>
              <a:rPr lang="en-US" sz="2600" dirty="0">
                <a:latin typeface="Times New Roman" panose="02020603050405020304" pitchFamily="18" charset="0"/>
                <a:cs typeface="Times New Roman" panose="02020603050405020304" pitchFamily="18" charset="0"/>
              </a:rPr>
              <a:t>, lording it here over the demons with him, similar in disobedience, through them works illusions in those who are deceived and attempts to prevent them rising upwards—about this the Apostle also says, “</a:t>
            </a:r>
            <a:r>
              <a:rPr lang="en-US" sz="2600" b="1" dirty="0">
                <a:solidFill>
                  <a:srgbClr val="FF0000"/>
                </a:solidFill>
                <a:latin typeface="Times New Roman" panose="02020603050405020304" pitchFamily="18" charset="0"/>
                <a:cs typeface="Times New Roman" panose="02020603050405020304" pitchFamily="18" charset="0"/>
              </a:rPr>
              <a:t>Following the prince of the power of the airy who is now at work in the sons of disobedience” </a:t>
            </a:r>
            <a:r>
              <a:rPr lang="en-US" sz="2600" dirty="0">
                <a:latin typeface="Times New Roman" panose="02020603050405020304" pitchFamily="18" charset="0"/>
                <a:cs typeface="Times New Roman" panose="02020603050405020304" pitchFamily="18" charset="0"/>
              </a:rPr>
              <a:t>(</a:t>
            </a:r>
            <a:r>
              <a:rPr lang="en-US" sz="2600" dirty="0" err="1">
                <a:latin typeface="Times New Roman" panose="02020603050405020304" pitchFamily="18" charset="0"/>
                <a:cs typeface="Times New Roman" panose="02020603050405020304" pitchFamily="18" charset="0"/>
              </a:rPr>
              <a:t>Eph</a:t>
            </a:r>
            <a:r>
              <a:rPr lang="en-US" sz="2600" dirty="0">
                <a:latin typeface="Times New Roman" panose="02020603050405020304" pitchFamily="18" charset="0"/>
                <a:cs typeface="Times New Roman" panose="02020603050405020304" pitchFamily="18" charset="0"/>
              </a:rPr>
              <a:t> 2.2) —yet Christ came that </a:t>
            </a:r>
            <a:r>
              <a:rPr lang="en-US" sz="2600" dirty="0">
                <a:solidFill>
                  <a:srgbClr val="FF0000"/>
                </a:solidFill>
                <a:latin typeface="Times New Roman" panose="02020603050405020304" pitchFamily="18" charset="0"/>
                <a:cs typeface="Times New Roman" panose="02020603050405020304" pitchFamily="18" charset="0"/>
              </a:rPr>
              <a:t>he might overthrow the devil, purify the air, and open up for us the way to heaven, </a:t>
            </a:r>
            <a:r>
              <a:rPr lang="en-US" sz="2600" dirty="0">
                <a:latin typeface="Times New Roman" panose="02020603050405020304" pitchFamily="18" charset="0"/>
                <a:cs typeface="Times New Roman" panose="02020603050405020304" pitchFamily="18" charset="0"/>
              </a:rPr>
              <a:t>as the Apostle said, “through the veil, that is, his flesh” (</a:t>
            </a:r>
            <a:r>
              <a:rPr lang="en-US" sz="2600" dirty="0" err="1">
                <a:latin typeface="Times New Roman" panose="02020603050405020304" pitchFamily="18" charset="0"/>
                <a:cs typeface="Times New Roman" panose="02020603050405020304" pitchFamily="18" charset="0"/>
              </a:rPr>
              <a:t>Heb</a:t>
            </a:r>
            <a:r>
              <a:rPr lang="en-US" sz="2600" dirty="0">
                <a:latin typeface="Times New Roman" panose="02020603050405020304" pitchFamily="18" charset="0"/>
                <a:cs typeface="Times New Roman" panose="02020603050405020304" pitchFamily="18" charset="0"/>
              </a:rPr>
              <a:t> 10.20),  </a:t>
            </a:r>
            <a:r>
              <a:rPr lang="en-US" sz="2600" dirty="0" smtClean="0">
                <a:latin typeface="Times New Roman" panose="02020603050405020304" pitchFamily="18" charset="0"/>
                <a:cs typeface="Times New Roman" panose="02020603050405020304" pitchFamily="18" charset="0"/>
              </a:rPr>
              <a:t>25:5</a:t>
            </a:r>
            <a:endParaRPr lang="en-US"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01765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solidFill>
                  <a:srgbClr val="C00000"/>
                </a:solidFill>
              </a:rPr>
              <a:t>Why he is risen on the third day</a:t>
            </a:r>
            <a:endParaRPr lang="en-US" b="1" u="sng" dirty="0">
              <a:solidFill>
                <a:srgbClr val="C00000"/>
              </a:solidFill>
            </a:endParaRPr>
          </a:p>
        </p:txBody>
      </p:sp>
      <p:sp>
        <p:nvSpPr>
          <p:cNvPr id="3" name="Content Placeholder 2"/>
          <p:cNvSpPr>
            <a:spLocks noGrp="1"/>
          </p:cNvSpPr>
          <p:nvPr>
            <p:ph sz="quarter" idx="1"/>
          </p:nvPr>
        </p:nvSpPr>
        <p:spPr/>
        <p:txBody>
          <a:bodyPr>
            <a:normAutofit/>
          </a:bodyPr>
          <a:lstStyle/>
          <a:p>
            <a:pPr algn="just"/>
            <a:r>
              <a:rPr lang="en-US" sz="2800" dirty="0"/>
              <a:t> He could have raised the body immediately upon death and shown it alive again, but </a:t>
            </a:r>
            <a:r>
              <a:rPr lang="en-US" sz="2800" b="1" u="sng" dirty="0">
                <a:solidFill>
                  <a:srgbClr val="FF0000"/>
                </a:solidFill>
              </a:rPr>
              <a:t>foreseeing well the Savior did not do this. For someone might have said that he had not died at all</a:t>
            </a:r>
            <a:r>
              <a:rPr lang="en-US" sz="2800" dirty="0"/>
              <a:t>, or that death had not fully touched him, if he had shown the resurrection immediately. Had the interval between death and resurrection been within the same day, </a:t>
            </a:r>
            <a:r>
              <a:rPr lang="en-US" sz="2800" b="1" u="sng" dirty="0">
                <a:solidFill>
                  <a:srgbClr val="FF0000"/>
                </a:solidFill>
              </a:rPr>
              <a:t>the glory of incorruptibility would have been obscure</a:t>
            </a:r>
            <a:r>
              <a:rPr lang="en-US" sz="2800" dirty="0"/>
              <a:t>. </a:t>
            </a:r>
            <a:r>
              <a:rPr lang="en-US" sz="2800" dirty="0" smtClean="0"/>
              <a:t>26: 2,3,4</a:t>
            </a:r>
            <a:endParaRPr lang="en-US" sz="2800" dirty="0"/>
          </a:p>
        </p:txBody>
      </p:sp>
    </p:spTree>
    <p:extLst>
      <p:ext uri="{BB962C8B-B14F-4D97-AF65-F5344CB8AC3E}">
        <p14:creationId xmlns:p14="http://schemas.microsoft.com/office/powerpoint/2010/main" val="10688035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u="sng" dirty="0" smtClean="0">
                <a:solidFill>
                  <a:srgbClr val="C00000"/>
                </a:solidFill>
              </a:rPr>
              <a:t>Points covered in Talk 1</a:t>
            </a:r>
            <a:endParaRPr lang="en-US" sz="3600" b="1" u="sng" dirty="0">
              <a:solidFill>
                <a:srgbClr val="C00000"/>
              </a:solidFill>
            </a:endParaRPr>
          </a:p>
        </p:txBody>
      </p:sp>
      <p:sp>
        <p:nvSpPr>
          <p:cNvPr id="3" name="Content Placeholder 2"/>
          <p:cNvSpPr>
            <a:spLocks noGrp="1"/>
          </p:cNvSpPr>
          <p:nvPr>
            <p:ph sz="quarter" idx="1"/>
          </p:nvPr>
        </p:nvSpPr>
        <p:spPr/>
        <p:txBody>
          <a:bodyPr/>
          <a:lstStyle/>
          <a:p>
            <a:pPr marL="514350" indent="-514350">
              <a:buFont typeface="+mj-lt"/>
              <a:buAutoNum type="romanUcPeriod"/>
            </a:pPr>
            <a:r>
              <a:rPr lang="en-US" sz="4000" b="1" dirty="0" smtClean="0"/>
              <a:t>Introduction</a:t>
            </a:r>
          </a:p>
          <a:p>
            <a:pPr marL="514350" indent="-514350">
              <a:buFont typeface="+mj-lt"/>
              <a:buAutoNum type="romanUcPeriod"/>
            </a:pPr>
            <a:r>
              <a:rPr lang="en-US" sz="4000" b="1" dirty="0" smtClean="0"/>
              <a:t>Ch. 1,2</a:t>
            </a:r>
          </a:p>
          <a:p>
            <a:pPr marL="514350" indent="-514350">
              <a:buFont typeface="+mj-lt"/>
              <a:buAutoNum type="romanUcPeriod"/>
            </a:pPr>
            <a:r>
              <a:rPr lang="en-US" sz="4000" b="1" dirty="0" smtClean="0"/>
              <a:t>Ch. 3</a:t>
            </a:r>
          </a:p>
          <a:p>
            <a:pPr marL="514350" indent="-514350">
              <a:buFont typeface="+mj-lt"/>
              <a:buAutoNum type="romanUcPeriod"/>
            </a:pPr>
            <a:r>
              <a:rPr lang="en-US" sz="4000" b="1" dirty="0" smtClean="0"/>
              <a:t>Ch. 4-10</a:t>
            </a:r>
          </a:p>
          <a:p>
            <a:pPr marL="514350" indent="-514350">
              <a:buFont typeface="+mj-lt"/>
              <a:buAutoNum type="romanUcPeriod"/>
            </a:pPr>
            <a:r>
              <a:rPr lang="en-US" sz="4000" b="1" dirty="0" smtClean="0"/>
              <a:t> How we pray it.</a:t>
            </a:r>
          </a:p>
          <a:p>
            <a:pPr marL="514350" indent="-514350">
              <a:buFont typeface="+mj-lt"/>
              <a:buAutoNum type="romanUcPeriod"/>
            </a:pPr>
            <a:r>
              <a:rPr lang="en-US" sz="4000" b="1" dirty="0" smtClean="0"/>
              <a:t> How we live it.</a:t>
            </a:r>
          </a:p>
          <a:p>
            <a:pPr marL="514350" indent="-514350">
              <a:buFont typeface="+mj-lt"/>
              <a:buAutoNum type="romanUcPeriod"/>
            </a:pPr>
            <a:endParaRPr lang="en-US" dirty="0"/>
          </a:p>
        </p:txBody>
      </p:sp>
    </p:spTree>
    <p:extLst>
      <p:ext uri="{BB962C8B-B14F-4D97-AF65-F5344CB8AC3E}">
        <p14:creationId xmlns:p14="http://schemas.microsoft.com/office/powerpoint/2010/main" val="1851346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7467600" cy="1143000"/>
          </a:xfrm>
        </p:spPr>
        <p:txBody>
          <a:bodyPr>
            <a:normAutofit fontScale="90000"/>
          </a:bodyPr>
          <a:lstStyle/>
          <a:p>
            <a:pPr algn="ctr"/>
            <a:r>
              <a:rPr lang="en-US" b="1" dirty="0" smtClean="0">
                <a:solidFill>
                  <a:srgbClr val="00B050"/>
                </a:solidFill>
              </a:rPr>
              <a:t>The consequences of His resurrection </a:t>
            </a:r>
            <a:r>
              <a:rPr lang="en-US" b="1" u="sng" dirty="0" smtClean="0">
                <a:solidFill>
                  <a:srgbClr val="C00000"/>
                </a:solidFill>
              </a:rPr>
              <a:t>1.New concept of Death after His resurrection</a:t>
            </a:r>
            <a:endParaRPr lang="en-US" b="1" u="sng" dirty="0">
              <a:solidFill>
                <a:srgbClr val="C00000"/>
              </a:solidFill>
            </a:endParaRPr>
          </a:p>
        </p:txBody>
      </p:sp>
      <p:sp>
        <p:nvSpPr>
          <p:cNvPr id="3" name="Content Placeholder 2"/>
          <p:cNvSpPr>
            <a:spLocks noGrp="1"/>
          </p:cNvSpPr>
          <p:nvPr>
            <p:ph sz="quarter" idx="1"/>
          </p:nvPr>
        </p:nvSpPr>
        <p:spPr/>
        <p:txBody>
          <a:bodyPr>
            <a:noAutofit/>
          </a:bodyPr>
          <a:lstStyle/>
          <a:p>
            <a:pPr algn="just"/>
            <a:r>
              <a:rPr lang="en-US" sz="2800" dirty="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And the proof of this is that human beings, </a:t>
            </a:r>
            <a:r>
              <a:rPr lang="en-US" sz="3600" b="1" u="sng" dirty="0">
                <a:solidFill>
                  <a:srgbClr val="FF0000"/>
                </a:solidFill>
                <a:latin typeface="Times New Roman" panose="02020603050405020304" pitchFamily="18" charset="0"/>
                <a:cs typeface="Times New Roman" panose="02020603050405020304" pitchFamily="18" charset="0"/>
              </a:rPr>
              <a:t>before believing in Christ, view death as fearsome and are terrified at it</a:t>
            </a:r>
            <a:r>
              <a:rPr lang="en-US" sz="3600" dirty="0">
                <a:latin typeface="Times New Roman" panose="02020603050405020304" pitchFamily="18" charset="0"/>
                <a:cs typeface="Times New Roman" panose="02020603050405020304" pitchFamily="18" charset="0"/>
              </a:rPr>
              <a:t>. But when they come to faith in him and to his teaching, </a:t>
            </a:r>
            <a:r>
              <a:rPr lang="en-US" sz="3600" b="1" u="sng" dirty="0">
                <a:solidFill>
                  <a:srgbClr val="FF0000"/>
                </a:solidFill>
                <a:latin typeface="Times New Roman" panose="02020603050405020304" pitchFamily="18" charset="0"/>
                <a:cs typeface="Times New Roman" panose="02020603050405020304" pitchFamily="18" charset="0"/>
              </a:rPr>
              <a:t>they so despise death that they eagerly rush to it and become witnesses to the resurrection over it effected by the Savior</a:t>
            </a: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27:2</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511804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u="sng" dirty="0" smtClean="0">
                <a:solidFill>
                  <a:srgbClr val="C00000"/>
                </a:solidFill>
              </a:rPr>
              <a:t>2. The snake and the Lion</a:t>
            </a:r>
            <a:endParaRPr lang="en-US" sz="3600" b="1" u="sng" dirty="0">
              <a:solidFill>
                <a:srgbClr val="C00000"/>
              </a:solidFill>
            </a:endParaRPr>
          </a:p>
        </p:txBody>
      </p:sp>
      <p:sp>
        <p:nvSpPr>
          <p:cNvPr id="3" name="Content Placeholder 2"/>
          <p:cNvSpPr>
            <a:spLocks noGrp="1"/>
          </p:cNvSpPr>
          <p:nvPr>
            <p:ph sz="quarter" idx="1"/>
          </p:nvPr>
        </p:nvSpPr>
        <p:spPr/>
        <p:txBody>
          <a:bodyPr>
            <a:normAutofit fontScale="92500" lnSpcReduction="10000"/>
          </a:bodyPr>
          <a:lstStyle/>
          <a:p>
            <a:pPr algn="just"/>
            <a:r>
              <a:rPr lang="en-US" sz="2800" dirty="0">
                <a:latin typeface="Times New Roman" panose="02020603050405020304" pitchFamily="18" charset="0"/>
                <a:cs typeface="Times New Roman" panose="02020603050405020304" pitchFamily="18" charset="0"/>
              </a:rPr>
              <a:t> </a:t>
            </a:r>
            <a:r>
              <a:rPr lang="en-US" sz="2800" b="1" dirty="0">
                <a:solidFill>
                  <a:srgbClr val="FF0000"/>
                </a:solidFill>
                <a:latin typeface="Times New Roman" panose="02020603050405020304" pitchFamily="18" charset="0"/>
                <a:cs typeface="Times New Roman" panose="02020603050405020304" pitchFamily="18" charset="0"/>
              </a:rPr>
              <a:t>For one who sees a snake trampled down, especially if he knows its former ferocity, no longer doubts that it is dead and completely weakened, unless he is perverted in mind and does not have even his bodily senses sound. </a:t>
            </a:r>
            <a:r>
              <a:rPr lang="en-US" sz="2800" dirty="0">
                <a:latin typeface="Times New Roman" panose="02020603050405020304" pitchFamily="18" charset="0"/>
                <a:cs typeface="Times New Roman" panose="02020603050405020304" pitchFamily="18" charset="0"/>
              </a:rPr>
              <a:t>For who, seeing a </a:t>
            </a:r>
            <a:r>
              <a:rPr lang="en-US" sz="2800" b="1" dirty="0">
                <a:solidFill>
                  <a:srgbClr val="FF0000"/>
                </a:solidFill>
                <a:latin typeface="Times New Roman" panose="02020603050405020304" pitchFamily="18" charset="0"/>
                <a:cs typeface="Times New Roman" panose="02020603050405020304" pitchFamily="18" charset="0"/>
              </a:rPr>
              <a:t>lion being played with by children, does not know that it is either dead or has lost all its power? </a:t>
            </a:r>
            <a:r>
              <a:rPr lang="en-US" sz="2800" dirty="0">
                <a:latin typeface="Times New Roman" panose="02020603050405020304" pitchFamily="18" charset="0"/>
                <a:cs typeface="Times New Roman" panose="02020603050405020304" pitchFamily="18" charset="0"/>
              </a:rPr>
              <a:t>Just as it is possible for the eye to see that these things are true, so </a:t>
            </a:r>
            <a:r>
              <a:rPr lang="en-US" sz="2800" b="1" u="sng" dirty="0">
                <a:solidFill>
                  <a:srgbClr val="FF0000"/>
                </a:solidFill>
                <a:latin typeface="Times New Roman" panose="02020603050405020304" pitchFamily="18" charset="0"/>
                <a:cs typeface="Times New Roman" panose="02020603050405020304" pitchFamily="18" charset="0"/>
              </a:rPr>
              <a:t>when death is played with and despised by those believing in Christ, let no one any longer doubt, nor be unbelieving, that death has been destroyed by Christ and its corruption dissolved and brought to an end</a:t>
            </a:r>
            <a:r>
              <a:rPr lang="en-US" sz="2800" dirty="0" smtClean="0">
                <a:latin typeface="Times New Roman" panose="02020603050405020304" pitchFamily="18" charset="0"/>
                <a:cs typeface="Times New Roman" panose="02020603050405020304" pitchFamily="18" charset="0"/>
              </a:rPr>
              <a:t>. 29:5</a:t>
            </a:r>
            <a:endParaRPr lang="en-US" sz="28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1987460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solidFill>
                  <a:srgbClr val="C00000"/>
                </a:solidFill>
              </a:rPr>
              <a:t>The irrefutable proof of His Resurrection </a:t>
            </a:r>
            <a:endParaRPr lang="en-US" b="1" u="sng" dirty="0">
              <a:solidFill>
                <a:srgbClr val="C00000"/>
              </a:solidFill>
            </a:endParaRPr>
          </a:p>
        </p:txBody>
      </p:sp>
      <p:sp>
        <p:nvSpPr>
          <p:cNvPr id="3" name="Content Placeholder 2"/>
          <p:cNvSpPr>
            <a:spLocks noGrp="1"/>
          </p:cNvSpPr>
          <p:nvPr>
            <p:ph sz="quarter" idx="1"/>
          </p:nvPr>
        </p:nvSpPr>
        <p:spPr/>
        <p:txBody>
          <a:bodyPr>
            <a:normAutofit lnSpcReduction="10000"/>
          </a:bodyPr>
          <a:lstStyle/>
          <a:p>
            <a:pPr algn="just"/>
            <a:r>
              <a:rPr lang="en-US" sz="2800" dirty="0"/>
              <a:t> For since </a:t>
            </a:r>
            <a:r>
              <a:rPr lang="en-US" sz="2800" b="1" dirty="0">
                <a:solidFill>
                  <a:srgbClr val="FF0000"/>
                </a:solidFill>
              </a:rPr>
              <a:t>the Savior works so many things among human beings, and daily in every place invisibly persuades such a great multitude,</a:t>
            </a:r>
            <a:r>
              <a:rPr lang="en-US" sz="2800" dirty="0"/>
              <a:t> both from those who dwell in Greece and in the foreign lands, to turn to his faith and all to obey his teaching, </a:t>
            </a:r>
            <a:r>
              <a:rPr lang="en-US" sz="2800" b="1" dirty="0">
                <a:solidFill>
                  <a:srgbClr val="FF0000"/>
                </a:solidFill>
              </a:rPr>
              <a:t>would anyone still have doubt in their mind whether the resurrection has been accomplished by the Savior, and whether Christ is alive, or rather is himself the Life</a:t>
            </a:r>
            <a:r>
              <a:rPr lang="en-US" sz="2800" dirty="0"/>
              <a:t>? </a:t>
            </a:r>
            <a:r>
              <a:rPr lang="en-US" sz="2800" dirty="0" smtClean="0"/>
              <a:t> 30:4</a:t>
            </a:r>
            <a:endParaRPr lang="en-US" sz="2800" dirty="0"/>
          </a:p>
        </p:txBody>
      </p:sp>
    </p:spTree>
    <p:extLst>
      <p:ext uri="{BB962C8B-B14F-4D97-AF65-F5344CB8AC3E}">
        <p14:creationId xmlns:p14="http://schemas.microsoft.com/office/powerpoint/2010/main" val="23568381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u="sng" dirty="0" smtClean="0">
                <a:solidFill>
                  <a:srgbClr val="C00000"/>
                </a:solidFill>
              </a:rPr>
              <a:t>The Temple of Life</a:t>
            </a:r>
            <a:endParaRPr lang="en-US" sz="3200" b="1" u="sng" dirty="0">
              <a:solidFill>
                <a:srgbClr val="C00000"/>
              </a:solidFill>
            </a:endParaRPr>
          </a:p>
        </p:txBody>
      </p:sp>
      <p:sp>
        <p:nvSpPr>
          <p:cNvPr id="3" name="Content Placeholder 2"/>
          <p:cNvSpPr>
            <a:spLocks noGrp="1"/>
          </p:cNvSpPr>
          <p:nvPr>
            <p:ph sz="quarter" idx="1"/>
          </p:nvPr>
        </p:nvSpPr>
        <p:spPr>
          <a:xfrm>
            <a:off x="457200" y="1600200"/>
            <a:ext cx="7859216" cy="4873752"/>
          </a:xfrm>
        </p:spPr>
        <p:txBody>
          <a:bodyPr>
            <a:noAutofit/>
          </a:bodyPr>
          <a:lstStyle/>
          <a:p>
            <a:pPr algn="just"/>
            <a:r>
              <a:rPr lang="en-US" sz="3200" dirty="0">
                <a:latin typeface="Times New Roman" panose="02020603050405020304" pitchFamily="18" charset="0"/>
                <a:cs typeface="Times New Roman" panose="02020603050405020304" pitchFamily="18" charset="0"/>
              </a:rPr>
              <a:t> Or what kind of end should befall the body, once the Word had come to it? It was unable not to die, since it was mortal and offered to death on behalf of all, for which purpose the Savior had prepared it for himself. </a:t>
            </a:r>
            <a:r>
              <a:rPr lang="en-US" sz="3200" b="1" dirty="0">
                <a:solidFill>
                  <a:srgbClr val="FF0000"/>
                </a:solidFill>
                <a:latin typeface="Times New Roman" panose="02020603050405020304" pitchFamily="18" charset="0"/>
                <a:cs typeface="Times New Roman" panose="02020603050405020304" pitchFamily="18" charset="0"/>
              </a:rPr>
              <a:t>But it could not remain dead, because it had become the temple of life</a:t>
            </a:r>
            <a:r>
              <a:rPr lang="en-US" sz="3200" dirty="0">
                <a:latin typeface="Times New Roman" panose="02020603050405020304" pitchFamily="18" charset="0"/>
                <a:cs typeface="Times New Roman" panose="02020603050405020304" pitchFamily="18" charset="0"/>
              </a:rPr>
              <a:t>. So, it died as mortal, </a:t>
            </a:r>
            <a:r>
              <a:rPr lang="en-US" sz="3200" b="1" dirty="0">
                <a:solidFill>
                  <a:srgbClr val="FF0000"/>
                </a:solidFill>
                <a:latin typeface="Times New Roman" panose="02020603050405020304" pitchFamily="18" charset="0"/>
                <a:cs typeface="Times New Roman" panose="02020603050405020304" pitchFamily="18" charset="0"/>
              </a:rPr>
              <a:t>but came again to life because of the life which is in it; and the works are a proof of the resurrection</a:t>
            </a:r>
            <a:r>
              <a:rPr lang="en-US" sz="3200" b="1" dirty="0" smtClean="0">
                <a:solidFill>
                  <a:srgbClr val="FF0000"/>
                </a:solidFill>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31:4</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649687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solidFill>
                  <a:srgbClr val="C00000"/>
                </a:solidFill>
              </a:rPr>
              <a:t>Points to Be covered</a:t>
            </a:r>
            <a:endParaRPr lang="en-US" b="1" u="sng" dirty="0">
              <a:solidFill>
                <a:srgbClr val="C00000"/>
              </a:solidFill>
            </a:endParaRPr>
          </a:p>
        </p:txBody>
      </p:sp>
      <p:sp>
        <p:nvSpPr>
          <p:cNvPr id="3" name="Content Placeholder 2"/>
          <p:cNvSpPr>
            <a:spLocks noGrp="1"/>
          </p:cNvSpPr>
          <p:nvPr>
            <p:ph sz="quarter" idx="1"/>
          </p:nvPr>
        </p:nvSpPr>
        <p:spPr/>
        <p:txBody>
          <a:bodyPr/>
          <a:lstStyle/>
          <a:p>
            <a:pPr marL="457200" indent="-457200">
              <a:buFont typeface="+mj-lt"/>
              <a:buAutoNum type="arabicPeriod"/>
            </a:pPr>
            <a:r>
              <a:rPr lang="en-US" b="1" dirty="0" smtClean="0"/>
              <a:t>He </a:t>
            </a:r>
            <a:r>
              <a:rPr lang="en-US" b="1" dirty="0"/>
              <a:t>alone can do </a:t>
            </a:r>
            <a:r>
              <a:rPr lang="en-US" b="1" dirty="0" smtClean="0"/>
              <a:t>it</a:t>
            </a:r>
          </a:p>
          <a:p>
            <a:pPr marL="457200" indent="-457200">
              <a:buFont typeface="+mj-lt"/>
              <a:buAutoNum type="arabicPeriod"/>
            </a:pPr>
            <a:r>
              <a:rPr lang="en-US" b="1" dirty="0"/>
              <a:t>The </a:t>
            </a:r>
            <a:r>
              <a:rPr lang="en-US" b="1" dirty="0" smtClean="0"/>
              <a:t>paradox</a:t>
            </a:r>
          </a:p>
          <a:p>
            <a:pPr marL="457200" indent="-457200">
              <a:buFont typeface="+mj-lt"/>
              <a:buAutoNum type="arabicPeriod"/>
            </a:pPr>
            <a:r>
              <a:rPr lang="en-US" b="1" dirty="0">
                <a:latin typeface="Times New Roman" panose="02020603050405020304" pitchFamily="18" charset="0"/>
                <a:cs typeface="Times New Roman" panose="02020603050405020304" pitchFamily="18" charset="0"/>
              </a:rPr>
              <a:t>The Grace of the </a:t>
            </a:r>
            <a:r>
              <a:rPr lang="en-US" b="1" dirty="0" smtClean="0">
                <a:latin typeface="Times New Roman" panose="02020603050405020304" pitchFamily="18" charset="0"/>
                <a:cs typeface="Times New Roman" panose="02020603050405020304" pitchFamily="18" charset="0"/>
              </a:rPr>
              <a:t>Resurrection</a:t>
            </a:r>
          </a:p>
          <a:p>
            <a:pPr marL="457200" indent="-457200">
              <a:buFont typeface="+mj-lt"/>
              <a:buAutoNum type="arabicPeriod"/>
            </a:pPr>
            <a:r>
              <a:rPr lang="en-US" b="1" dirty="0">
                <a:latin typeface="Times New Roman" panose="02020603050405020304" pitchFamily="18" charset="0"/>
                <a:cs typeface="Times New Roman" panose="02020603050405020304" pitchFamily="18" charset="0"/>
              </a:rPr>
              <a:t>He did not die out of human </a:t>
            </a:r>
            <a:r>
              <a:rPr lang="en-US" b="1" dirty="0" smtClean="0">
                <a:latin typeface="Times New Roman" panose="02020603050405020304" pitchFamily="18" charset="0"/>
                <a:cs typeface="Times New Roman" panose="02020603050405020304" pitchFamily="18" charset="0"/>
              </a:rPr>
              <a:t>weakness</a:t>
            </a:r>
          </a:p>
          <a:p>
            <a:pPr marL="457200" indent="-457200">
              <a:buFont typeface="+mj-lt"/>
              <a:buAutoNum type="arabicPeriod"/>
            </a:pPr>
            <a:r>
              <a:rPr lang="en-US" b="1" dirty="0">
                <a:latin typeface="Times New Roman" panose="02020603050405020304" pitchFamily="18" charset="0"/>
                <a:cs typeface="Times New Roman" panose="02020603050405020304" pitchFamily="18" charset="0"/>
              </a:rPr>
              <a:t>He accepted death coming from </a:t>
            </a:r>
            <a:r>
              <a:rPr lang="en-US" b="1" dirty="0" smtClean="0">
                <a:latin typeface="Times New Roman" panose="02020603050405020304" pitchFamily="18" charset="0"/>
                <a:cs typeface="Times New Roman" panose="02020603050405020304" pitchFamily="18" charset="0"/>
              </a:rPr>
              <a:t>us</a:t>
            </a:r>
          </a:p>
          <a:p>
            <a:pPr marL="457200" indent="-457200">
              <a:buFont typeface="+mj-lt"/>
              <a:buAutoNum type="arabicPeriod"/>
            </a:pPr>
            <a:r>
              <a:rPr lang="en-US" b="1" dirty="0">
                <a:latin typeface="Times New Roman" panose="02020603050405020304" pitchFamily="18" charset="0"/>
                <a:cs typeface="Times New Roman" panose="02020603050405020304" pitchFamily="18" charset="0"/>
              </a:rPr>
              <a:t>He died in public to confirm his death and </a:t>
            </a:r>
            <a:r>
              <a:rPr lang="en-US" b="1" dirty="0" smtClean="0">
                <a:latin typeface="Times New Roman" panose="02020603050405020304" pitchFamily="18" charset="0"/>
                <a:cs typeface="Times New Roman" panose="02020603050405020304" pitchFamily="18" charset="0"/>
              </a:rPr>
              <a:t>resurrection</a:t>
            </a:r>
          </a:p>
          <a:p>
            <a:pPr marL="457200" indent="-457200">
              <a:buFont typeface="+mj-lt"/>
              <a:buAutoNum type="arabicPeriod"/>
            </a:pPr>
            <a:r>
              <a:rPr lang="en-US" b="1" dirty="0" smtClean="0">
                <a:latin typeface="Times New Roman" panose="02020603050405020304" pitchFamily="18" charset="0"/>
                <a:cs typeface="Times New Roman" panose="02020603050405020304" pitchFamily="18" charset="0"/>
              </a:rPr>
              <a:t>Why the Cross?</a:t>
            </a:r>
          </a:p>
          <a:p>
            <a:pPr marL="457200" indent="-457200">
              <a:buFont typeface="+mj-lt"/>
              <a:buAutoNum type="arabicPeriod"/>
            </a:pPr>
            <a:r>
              <a:rPr lang="en-US" b="1" dirty="0"/>
              <a:t>Why he is risen on the third </a:t>
            </a:r>
            <a:r>
              <a:rPr lang="en-US" b="1" dirty="0" smtClean="0"/>
              <a:t>day</a:t>
            </a:r>
          </a:p>
          <a:p>
            <a:pPr marL="457200" indent="-457200">
              <a:buFont typeface="+mj-lt"/>
              <a:buAutoNum type="arabicPeriod"/>
            </a:pPr>
            <a:r>
              <a:rPr lang="en-US" b="1" dirty="0"/>
              <a:t>The irrefutable proof of His Resurrection </a:t>
            </a:r>
            <a:endParaRPr lang="en-US" b="1" dirty="0" smtClean="0">
              <a:latin typeface="Times New Roman" panose="02020603050405020304" pitchFamily="18" charset="0"/>
              <a:cs typeface="Times New Roman" panose="02020603050405020304" pitchFamily="18" charset="0"/>
            </a:endParaRPr>
          </a:p>
          <a:p>
            <a:pPr marL="457200" indent="-457200">
              <a:buFont typeface="+mj-lt"/>
              <a:buAutoNum type="arabicPeriod"/>
            </a:pPr>
            <a:endParaRPr lang="en-US" dirty="0"/>
          </a:p>
        </p:txBody>
      </p:sp>
    </p:spTree>
    <p:extLst>
      <p:ext uri="{BB962C8B-B14F-4D97-AF65-F5344CB8AC3E}">
        <p14:creationId xmlns:p14="http://schemas.microsoft.com/office/powerpoint/2010/main" val="93665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solidFill>
                  <a:srgbClr val="C00000"/>
                </a:solidFill>
              </a:rPr>
              <a:t>1. Chapters 1 &amp; 2</a:t>
            </a:r>
            <a:endParaRPr lang="en-US" b="1" u="sng" dirty="0">
              <a:solidFill>
                <a:srgbClr val="C00000"/>
              </a:solidFill>
            </a:endParaRPr>
          </a:p>
        </p:txBody>
      </p:sp>
      <p:sp>
        <p:nvSpPr>
          <p:cNvPr id="3" name="Content Placeholder 2"/>
          <p:cNvSpPr>
            <a:spLocks noGrp="1"/>
          </p:cNvSpPr>
          <p:nvPr>
            <p:ph sz="quarter" idx="1"/>
          </p:nvPr>
        </p:nvSpPr>
        <p:spPr/>
        <p:txBody>
          <a:bodyPr/>
          <a:lstStyle/>
          <a:p>
            <a:pPr marL="457200" indent="-457200">
              <a:buFont typeface="+mj-lt"/>
              <a:buAutoNum type="arabicParenR"/>
            </a:pPr>
            <a:r>
              <a:rPr lang="en-US" b="1" dirty="0" smtClean="0"/>
              <a:t>Introduction and putting the base of his Treatise</a:t>
            </a:r>
            <a:r>
              <a:rPr lang="en-US" dirty="0" smtClean="0"/>
              <a:t>. </a:t>
            </a:r>
            <a:r>
              <a:rPr lang="en-US" b="1" dirty="0" smtClean="0">
                <a:solidFill>
                  <a:srgbClr val="C00000"/>
                </a:solidFill>
              </a:rPr>
              <a:t>Ch. 1</a:t>
            </a:r>
          </a:p>
          <a:p>
            <a:pPr marL="457200" indent="-457200">
              <a:buFont typeface="+mj-lt"/>
              <a:buAutoNum type="arabicParenR"/>
            </a:pPr>
            <a:r>
              <a:rPr lang="en-US" b="1" dirty="0" smtClean="0"/>
              <a:t>Refuting the wrong theories on the Creation</a:t>
            </a:r>
            <a:r>
              <a:rPr lang="en-US" dirty="0" smtClean="0"/>
              <a:t>: </a:t>
            </a:r>
          </a:p>
          <a:p>
            <a:pPr marL="880110" lvl="1" indent="-514350">
              <a:buFont typeface="+mj-lt"/>
              <a:buAutoNum type="romanUcPeriod"/>
            </a:pPr>
            <a:r>
              <a:rPr lang="en-US" dirty="0"/>
              <a:t>Some say that all things have come into being spontaneously and as by chance, such as the </a:t>
            </a:r>
            <a:r>
              <a:rPr lang="en-US" dirty="0" smtClean="0"/>
              <a:t>Epicureans</a:t>
            </a:r>
          </a:p>
          <a:p>
            <a:pPr marL="880110" lvl="1" indent="-514350">
              <a:buFont typeface="+mj-lt"/>
              <a:buAutoNum type="romanUcPeriod"/>
            </a:pPr>
            <a:r>
              <a:rPr lang="en-US" dirty="0"/>
              <a:t>Others, amongst whom is Plato, that giant among the Greeks, declare that God made the universe from preexistent and </a:t>
            </a:r>
            <a:r>
              <a:rPr lang="en-US" dirty="0" smtClean="0"/>
              <a:t>uncreated matter.</a:t>
            </a:r>
          </a:p>
          <a:p>
            <a:pPr marL="880110" lvl="1" indent="-514350">
              <a:buFont typeface="+mj-lt"/>
              <a:buAutoNum type="romanUcPeriod"/>
            </a:pPr>
            <a:r>
              <a:rPr lang="en-US" dirty="0"/>
              <a:t>Others, again, from the heretics fabricate for themselves another creator of all things besides the Father of our Lord Jesus </a:t>
            </a:r>
            <a:r>
              <a:rPr lang="en-US" dirty="0" smtClean="0"/>
              <a:t>Christ. (Gnostics) </a:t>
            </a:r>
            <a:r>
              <a:rPr lang="en-US" b="1" dirty="0" smtClean="0">
                <a:solidFill>
                  <a:srgbClr val="C00000"/>
                </a:solidFill>
              </a:rPr>
              <a:t>Ch. 2</a:t>
            </a:r>
          </a:p>
          <a:p>
            <a:pPr marL="457200" indent="-457200">
              <a:buFont typeface="+mj-lt"/>
              <a:buAutoNum type="arabicParenR"/>
            </a:pPr>
            <a:endParaRPr lang="en-US" dirty="0"/>
          </a:p>
        </p:txBody>
      </p:sp>
    </p:spTree>
    <p:extLst>
      <p:ext uri="{BB962C8B-B14F-4D97-AF65-F5344CB8AC3E}">
        <p14:creationId xmlns:p14="http://schemas.microsoft.com/office/powerpoint/2010/main" val="6354039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u="sng" dirty="0" smtClean="0">
                <a:solidFill>
                  <a:srgbClr val="C00000"/>
                </a:solidFill>
              </a:rPr>
              <a:t>Summary of CH. 3</a:t>
            </a:r>
            <a:endParaRPr lang="en-US" sz="3600" b="1" u="sng" dirty="0">
              <a:solidFill>
                <a:srgbClr val="C00000"/>
              </a:solidFill>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002377326"/>
              </p:ext>
            </p:extLst>
          </p:nvPr>
        </p:nvGraphicFramePr>
        <p:xfrm>
          <a:off x="457200" y="1600200"/>
          <a:ext cx="74676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ight Arrow 4"/>
          <p:cNvSpPr/>
          <p:nvPr/>
        </p:nvSpPr>
        <p:spPr>
          <a:xfrm>
            <a:off x="2195736" y="2636912"/>
            <a:ext cx="1296144"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2283092" y="5157192"/>
            <a:ext cx="1296144"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rot="10800000">
            <a:off x="4499992" y="3933056"/>
            <a:ext cx="1296144"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395536" y="1759749"/>
            <a:ext cx="1887556" cy="1754326"/>
          </a:xfrm>
          <a:prstGeom prst="rect">
            <a:avLst/>
          </a:prstGeom>
          <a:noFill/>
        </p:spPr>
        <p:txBody>
          <a:bodyPr wrap="square" rtlCol="0">
            <a:spAutoFit/>
          </a:bodyPr>
          <a:lstStyle/>
          <a:p>
            <a:pPr algn="ctr"/>
            <a:r>
              <a:rPr lang="en-US" b="1" dirty="0" smtClean="0"/>
              <a:t>All creation was made out </a:t>
            </a:r>
            <a:r>
              <a:rPr lang="en-US" b="1" dirty="0"/>
              <a:t>of </a:t>
            </a:r>
            <a:r>
              <a:rPr lang="en-US" b="1" dirty="0" smtClean="0"/>
              <a:t>nothing</a:t>
            </a:r>
          </a:p>
          <a:p>
            <a:pPr algn="ctr"/>
            <a:r>
              <a:rPr lang="en-US" b="1" dirty="0" smtClean="0"/>
              <a:t>(ex-</a:t>
            </a:r>
            <a:r>
              <a:rPr lang="en-US" b="1" dirty="0" err="1" smtClean="0"/>
              <a:t>nihilio</a:t>
            </a:r>
            <a:r>
              <a:rPr lang="en-US" b="1" dirty="0" smtClean="0"/>
              <a:t>)</a:t>
            </a:r>
          </a:p>
          <a:p>
            <a:pPr algn="ctr"/>
            <a:r>
              <a:rPr lang="en-US" b="1" u="sng" dirty="0" smtClean="0">
                <a:solidFill>
                  <a:srgbClr val="C00000"/>
                </a:solidFill>
              </a:rPr>
              <a:t>The Grace of Creation</a:t>
            </a:r>
            <a:endParaRPr lang="en-US" b="1" u="sng" dirty="0">
              <a:solidFill>
                <a:srgbClr val="C00000"/>
              </a:solidFill>
            </a:endParaRPr>
          </a:p>
        </p:txBody>
      </p:sp>
      <p:sp>
        <p:nvSpPr>
          <p:cNvPr id="10" name="TextBox 9"/>
          <p:cNvSpPr txBox="1"/>
          <p:nvPr/>
        </p:nvSpPr>
        <p:spPr>
          <a:xfrm>
            <a:off x="5796136" y="3446420"/>
            <a:ext cx="1887556" cy="2308324"/>
          </a:xfrm>
          <a:prstGeom prst="rect">
            <a:avLst/>
          </a:prstGeom>
          <a:noFill/>
        </p:spPr>
        <p:txBody>
          <a:bodyPr wrap="square" rtlCol="0">
            <a:spAutoFit/>
          </a:bodyPr>
          <a:lstStyle/>
          <a:p>
            <a:pPr algn="ctr"/>
            <a:r>
              <a:rPr lang="en-US" b="1" dirty="0" smtClean="0"/>
              <a:t>Man was created according to the image of God</a:t>
            </a:r>
          </a:p>
          <a:p>
            <a:pPr algn="ctr"/>
            <a:r>
              <a:rPr lang="en-US" b="1" u="sng" dirty="0" smtClean="0">
                <a:solidFill>
                  <a:srgbClr val="C00000"/>
                </a:solidFill>
              </a:rPr>
              <a:t>The </a:t>
            </a:r>
            <a:r>
              <a:rPr lang="en-US" b="1" u="sng" dirty="0" err="1" smtClean="0">
                <a:solidFill>
                  <a:srgbClr val="C00000"/>
                </a:solidFill>
              </a:rPr>
              <a:t>Addititional</a:t>
            </a:r>
            <a:r>
              <a:rPr lang="en-US" b="1" u="sng" dirty="0" smtClean="0">
                <a:solidFill>
                  <a:srgbClr val="C00000"/>
                </a:solidFill>
              </a:rPr>
              <a:t> Grace</a:t>
            </a:r>
            <a:endParaRPr lang="en-US" b="1" u="sng" dirty="0">
              <a:solidFill>
                <a:srgbClr val="C00000"/>
              </a:solidFill>
            </a:endParaRPr>
          </a:p>
        </p:txBody>
      </p:sp>
      <p:sp>
        <p:nvSpPr>
          <p:cNvPr id="11" name="TextBox 10"/>
          <p:cNvSpPr txBox="1"/>
          <p:nvPr/>
        </p:nvSpPr>
        <p:spPr>
          <a:xfrm>
            <a:off x="394927" y="4670556"/>
            <a:ext cx="1887556" cy="1754326"/>
          </a:xfrm>
          <a:prstGeom prst="rect">
            <a:avLst/>
          </a:prstGeom>
          <a:noFill/>
        </p:spPr>
        <p:txBody>
          <a:bodyPr wrap="square" rtlCol="0">
            <a:spAutoFit/>
          </a:bodyPr>
          <a:lstStyle/>
          <a:p>
            <a:pPr algn="ctr"/>
            <a:r>
              <a:rPr lang="en-US" b="1" dirty="0" smtClean="0"/>
              <a:t>God Secured the Additional Grace with</a:t>
            </a:r>
          </a:p>
          <a:p>
            <a:pPr algn="ctr"/>
            <a:r>
              <a:rPr lang="en-US" b="1" dirty="0" smtClean="0"/>
              <a:t> </a:t>
            </a:r>
            <a:r>
              <a:rPr lang="en-US" b="1" u="sng" dirty="0" smtClean="0">
                <a:solidFill>
                  <a:srgbClr val="C00000"/>
                </a:solidFill>
              </a:rPr>
              <a:t>a law and a set place</a:t>
            </a:r>
            <a:endParaRPr lang="en-US" b="1" u="sng" dirty="0">
              <a:solidFill>
                <a:srgbClr val="C00000"/>
              </a:solidFill>
            </a:endParaRPr>
          </a:p>
        </p:txBody>
      </p:sp>
    </p:spTree>
    <p:extLst>
      <p:ext uri="{BB962C8B-B14F-4D97-AF65-F5344CB8AC3E}">
        <p14:creationId xmlns:p14="http://schemas.microsoft.com/office/powerpoint/2010/main" val="197257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fill="hold"/>
                                        <p:tgtEl>
                                          <p:spTgt spid="7"/>
                                        </p:tgtEl>
                                        <p:attrNameLst>
                                          <p:attrName>ppt_x</p:attrName>
                                        </p:attrNameLst>
                                      </p:cBhvr>
                                      <p:tavLst>
                                        <p:tav tm="0">
                                          <p:val>
                                            <p:strVal val="#ppt_x"/>
                                          </p:val>
                                        </p:tav>
                                        <p:tav tm="100000">
                                          <p:val>
                                            <p:strVal val="#ppt_x"/>
                                          </p:val>
                                        </p:tav>
                                      </p:tavLst>
                                    </p:anim>
                                    <p:anim calcmode="lin" valueType="num">
                                      <p:cBhvr additive="base">
                                        <p:cTn id="3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ppt_x"/>
                                          </p:val>
                                        </p:tav>
                                        <p:tav tm="100000">
                                          <p:val>
                                            <p:strVal val="#ppt_x"/>
                                          </p:val>
                                        </p:tav>
                                      </p:tavLst>
                                    </p:anim>
                                    <p:anim calcmode="lin" valueType="num">
                                      <p:cBhvr additive="base">
                                        <p:cTn id="4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5" grpId="0" animBg="1"/>
      <p:bldP spid="7" grpId="0" animBg="1"/>
      <p:bldP spid="8" grpId="0" animBg="1"/>
      <p:bldP spid="9" grpId="0"/>
      <p:bldP spid="10" grpId="0"/>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u="sng" dirty="0" smtClean="0">
                <a:solidFill>
                  <a:srgbClr val="C00000"/>
                </a:solidFill>
              </a:rPr>
              <a:t>2. The Creation (</a:t>
            </a:r>
            <a:r>
              <a:rPr lang="en-GB" b="1" u="sng" dirty="0" err="1" smtClean="0">
                <a:solidFill>
                  <a:srgbClr val="C00000"/>
                </a:solidFill>
              </a:rPr>
              <a:t>ch.</a:t>
            </a:r>
            <a:r>
              <a:rPr lang="en-GB" b="1" u="sng" dirty="0" smtClean="0">
                <a:solidFill>
                  <a:srgbClr val="C00000"/>
                </a:solidFill>
              </a:rPr>
              <a:t> 3)</a:t>
            </a:r>
            <a:endParaRPr lang="en-US" b="1" u="sng" dirty="0">
              <a:solidFill>
                <a:srgbClr val="C00000"/>
              </a:solidFill>
            </a:endParaRPr>
          </a:p>
        </p:txBody>
      </p:sp>
      <p:sp>
        <p:nvSpPr>
          <p:cNvPr id="3" name="Content Placeholder 2"/>
          <p:cNvSpPr>
            <a:spLocks noGrp="1"/>
          </p:cNvSpPr>
          <p:nvPr>
            <p:ph sz="quarter" idx="1"/>
          </p:nvPr>
        </p:nvSpPr>
        <p:spPr>
          <a:xfrm>
            <a:off x="457199" y="1600200"/>
            <a:ext cx="7793701" cy="4873752"/>
          </a:xfrm>
        </p:spPr>
        <p:txBody>
          <a:bodyPr/>
          <a:lstStyle/>
          <a:p>
            <a:pPr marL="457200" indent="-457200">
              <a:buFont typeface="+mj-lt"/>
              <a:buAutoNum type="arabicPeriod"/>
            </a:pPr>
            <a:r>
              <a:rPr lang="en-GB" sz="2800" b="1" dirty="0" smtClean="0">
                <a:latin typeface="Times New Roman" panose="02020603050405020304" pitchFamily="18" charset="0"/>
                <a:cs typeface="Times New Roman" panose="02020603050405020304" pitchFamily="18" charset="0"/>
              </a:rPr>
              <a:t>He created all things out of nothing (ex-</a:t>
            </a:r>
            <a:r>
              <a:rPr lang="en-GB" sz="2800" b="1" dirty="0" err="1" smtClean="0">
                <a:latin typeface="Times New Roman" panose="02020603050405020304" pitchFamily="18" charset="0"/>
                <a:cs typeface="Times New Roman" panose="02020603050405020304" pitchFamily="18" charset="0"/>
              </a:rPr>
              <a:t>nihilio</a:t>
            </a:r>
            <a:r>
              <a:rPr lang="en-GB" sz="2800" b="1" dirty="0" smtClean="0">
                <a:latin typeface="Times New Roman" panose="02020603050405020304" pitchFamily="18" charset="0"/>
                <a:cs typeface="Times New Roman" panose="02020603050405020304" pitchFamily="18" charset="0"/>
              </a:rPr>
              <a:t>) by </a:t>
            </a:r>
            <a:r>
              <a:rPr lang="en-GB" sz="2800" b="1" dirty="0">
                <a:latin typeface="Times New Roman" panose="02020603050405020304" pitchFamily="18" charset="0"/>
                <a:cs typeface="Times New Roman" panose="02020603050405020304" pitchFamily="18" charset="0"/>
              </a:rPr>
              <a:t>h</a:t>
            </a:r>
            <a:r>
              <a:rPr lang="en-GB" sz="2800" b="1" dirty="0" smtClean="0">
                <a:latin typeface="Times New Roman" panose="02020603050405020304" pitchFamily="18" charset="0"/>
                <a:cs typeface="Times New Roman" panose="02020603050405020304" pitchFamily="18" charset="0"/>
              </a:rPr>
              <a:t>is Grace through the Son</a:t>
            </a:r>
          </a:p>
          <a:p>
            <a:pPr marL="457200" indent="-457200">
              <a:buFont typeface="+mj-lt"/>
              <a:buAutoNum type="arabicPeriod"/>
            </a:pPr>
            <a:r>
              <a:rPr lang="en-GB" sz="2800" b="1" dirty="0" smtClean="0">
                <a:latin typeface="Times New Roman" panose="02020603050405020304" pitchFamily="18" charset="0"/>
                <a:cs typeface="Times New Roman" panose="02020603050405020304" pitchFamily="18" charset="0"/>
              </a:rPr>
              <a:t>Special (additional ) Grace is given to human beings to be the divine icon (according to the Image of God)</a:t>
            </a:r>
          </a:p>
          <a:p>
            <a:pPr marL="457200" indent="-457200">
              <a:buFont typeface="+mj-lt"/>
              <a:buAutoNum type="arabicPeriod"/>
            </a:pPr>
            <a:r>
              <a:rPr lang="en-GB" sz="2800" b="1" dirty="0" smtClean="0">
                <a:latin typeface="Times New Roman" panose="02020603050405020304" pitchFamily="18" charset="0"/>
                <a:cs typeface="Times New Roman" panose="02020603050405020304" pitchFamily="18" charset="0"/>
              </a:rPr>
              <a:t>God secured this Grace by a Law and a set place..</a:t>
            </a:r>
          </a:p>
          <a:p>
            <a:pPr marL="457200" indent="-457200">
              <a:buFont typeface="+mj-lt"/>
              <a:buAutoNum type="arabicPeriod"/>
            </a:pPr>
            <a:r>
              <a:rPr lang="en-GB" sz="2800" b="1" dirty="0" smtClean="0">
                <a:latin typeface="Times New Roman" panose="02020603050405020304" pitchFamily="18" charset="0"/>
                <a:cs typeface="Times New Roman" panose="02020603050405020304" pitchFamily="18" charset="0"/>
              </a:rPr>
              <a:t>The Life in paradise is for those who guarded their additional grace.</a:t>
            </a:r>
          </a:p>
          <a:p>
            <a:pPr marL="457200" indent="-457200">
              <a:buFont typeface="+mj-lt"/>
              <a:buAutoNum type="arabicPeriod"/>
            </a:pPr>
            <a:endParaRPr lang="en-US" dirty="0"/>
          </a:p>
        </p:txBody>
      </p:sp>
      <p:pic>
        <p:nvPicPr>
          <p:cNvPr id="4" name="Picture 2" descr="http://www.spurgeon.org/~phil/images/athan.jpg"/>
          <p:cNvPicPr>
            <a:picLocks noChangeAspect="1" noChangeArrowheads="1"/>
          </p:cNvPicPr>
          <p:nvPr/>
        </p:nvPicPr>
        <p:blipFill>
          <a:blip r:embed="rId2" cstate="print"/>
          <a:srcRect/>
          <a:stretch>
            <a:fillRect/>
          </a:stretch>
        </p:blipFill>
        <p:spPr bwMode="auto">
          <a:xfrm>
            <a:off x="8250901" y="0"/>
            <a:ext cx="893098" cy="1196752"/>
          </a:xfrm>
          <a:prstGeom prst="rect">
            <a:avLst/>
          </a:prstGeom>
          <a:noFill/>
        </p:spPr>
      </p:pic>
    </p:spTree>
    <p:extLst>
      <p:ext uri="{BB962C8B-B14F-4D97-AF65-F5344CB8AC3E}">
        <p14:creationId xmlns:p14="http://schemas.microsoft.com/office/powerpoint/2010/main" val="3505492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23528" y="927849"/>
            <a:ext cx="8003232" cy="5853264"/>
          </a:xfrm>
        </p:spPr>
        <p:txBody>
          <a:bodyPr>
            <a:normAutofit/>
          </a:bodyPr>
          <a:lstStyle/>
          <a:p>
            <a:pPr marL="457200" indent="-457200">
              <a:buFont typeface="+mj-lt"/>
              <a:buAutoNum type="arabicParenR"/>
            </a:pPr>
            <a:r>
              <a:rPr lang="en-US" b="1" dirty="0" smtClean="0"/>
              <a:t>The connection between the creation and the incarnation</a:t>
            </a:r>
            <a:r>
              <a:rPr lang="en-US" dirty="0" smtClean="0"/>
              <a:t>. </a:t>
            </a:r>
            <a:r>
              <a:rPr lang="en-US" b="1" dirty="0" smtClean="0">
                <a:solidFill>
                  <a:srgbClr val="C00000"/>
                </a:solidFill>
              </a:rPr>
              <a:t>Ch. 4</a:t>
            </a:r>
          </a:p>
          <a:p>
            <a:pPr marL="457200" indent="-457200">
              <a:buFont typeface="+mj-lt"/>
              <a:buAutoNum type="arabicParenR"/>
            </a:pPr>
            <a:r>
              <a:rPr lang="en-US" b="1" dirty="0"/>
              <a:t>The power of the </a:t>
            </a:r>
            <a:r>
              <a:rPr lang="en-US" b="1" dirty="0" smtClean="0"/>
              <a:t>Word </a:t>
            </a:r>
            <a:r>
              <a:rPr lang="en-US" b="1" dirty="0"/>
              <a:t>in us and how we lost </a:t>
            </a:r>
            <a:r>
              <a:rPr lang="en-US" b="1" dirty="0" smtClean="0"/>
              <a:t>it</a:t>
            </a:r>
            <a:r>
              <a:rPr lang="en-US" dirty="0" smtClean="0"/>
              <a:t>. </a:t>
            </a:r>
            <a:r>
              <a:rPr lang="en-US" b="1" dirty="0" smtClean="0">
                <a:solidFill>
                  <a:srgbClr val="C00000"/>
                </a:solidFill>
              </a:rPr>
              <a:t>Ch. 5</a:t>
            </a:r>
          </a:p>
          <a:p>
            <a:pPr marL="457200" indent="-457200">
              <a:buFont typeface="+mj-lt"/>
              <a:buAutoNum type="arabicParenR"/>
            </a:pPr>
            <a:r>
              <a:rPr lang="en-US" b="1" dirty="0" smtClean="0"/>
              <a:t>God is Good. </a:t>
            </a:r>
            <a:r>
              <a:rPr lang="en-US" b="1" dirty="0" smtClean="0">
                <a:solidFill>
                  <a:srgbClr val="C00000"/>
                </a:solidFill>
              </a:rPr>
              <a:t>Ch. 6</a:t>
            </a:r>
          </a:p>
          <a:p>
            <a:pPr marL="880110" lvl="1" indent="-514350">
              <a:buFont typeface="+mj-lt"/>
              <a:buAutoNum type="romanUcPeriod"/>
            </a:pPr>
            <a:r>
              <a:rPr lang="en-US" dirty="0" smtClean="0"/>
              <a:t>He </a:t>
            </a:r>
            <a:r>
              <a:rPr lang="en-US" dirty="0"/>
              <a:t>can not </a:t>
            </a:r>
            <a:r>
              <a:rPr lang="en-US" dirty="0" smtClean="0"/>
              <a:t>lie</a:t>
            </a:r>
          </a:p>
          <a:p>
            <a:pPr marL="880110" lvl="1" indent="-514350">
              <a:buFont typeface="+mj-lt"/>
              <a:buAutoNum type="romanUcPeriod"/>
            </a:pPr>
            <a:r>
              <a:rPr lang="en-US" dirty="0" smtClean="0"/>
              <a:t>He </a:t>
            </a:r>
            <a:r>
              <a:rPr lang="en-US" dirty="0"/>
              <a:t>can not leave his creation to corruption and death</a:t>
            </a:r>
          </a:p>
          <a:p>
            <a:pPr marL="457200" indent="-457200">
              <a:buFont typeface="+mj-lt"/>
              <a:buAutoNum type="arabicParenR"/>
            </a:pPr>
            <a:r>
              <a:rPr lang="en-US" b="1" dirty="0"/>
              <a:t>Why repentance is not enough</a:t>
            </a:r>
            <a:r>
              <a:rPr lang="en-US" b="1" dirty="0" smtClean="0"/>
              <a:t>? </a:t>
            </a:r>
            <a:r>
              <a:rPr lang="en-US" b="1" dirty="0" smtClean="0">
                <a:solidFill>
                  <a:srgbClr val="C00000"/>
                </a:solidFill>
              </a:rPr>
              <a:t>Ch. 7</a:t>
            </a:r>
          </a:p>
          <a:p>
            <a:pPr marL="880110" lvl="1" indent="-514350">
              <a:buFont typeface="+mj-lt"/>
              <a:buAutoNum type="romanUcPeriod"/>
            </a:pPr>
            <a:r>
              <a:rPr lang="en-US" b="1" dirty="0" smtClean="0"/>
              <a:t>It </a:t>
            </a:r>
            <a:r>
              <a:rPr lang="en-US" b="1" dirty="0"/>
              <a:t>does not preserve the consistency of God </a:t>
            </a:r>
            <a:endParaRPr lang="en-US" dirty="0"/>
          </a:p>
          <a:p>
            <a:pPr marL="880110" lvl="1" indent="-514350">
              <a:buFont typeface="+mj-lt"/>
              <a:buAutoNum type="romanUcPeriod"/>
            </a:pPr>
            <a:r>
              <a:rPr lang="en-US" sz="2000" b="1" dirty="0" smtClean="0"/>
              <a:t>It </a:t>
            </a:r>
            <a:r>
              <a:rPr lang="en-US" sz="2000" b="1" dirty="0"/>
              <a:t>will not restore man to the additional </a:t>
            </a:r>
            <a:r>
              <a:rPr lang="en-US" sz="2000" b="1" dirty="0" smtClean="0"/>
              <a:t>Grace</a:t>
            </a:r>
            <a:r>
              <a:rPr lang="en-US" b="1" dirty="0" smtClean="0"/>
              <a:t>	</a:t>
            </a:r>
            <a:endParaRPr lang="en-US" dirty="0" smtClean="0"/>
          </a:p>
          <a:p>
            <a:pPr marL="457200" indent="-457200">
              <a:buFont typeface="+mj-lt"/>
              <a:buAutoNum type="arabicParenR"/>
            </a:pPr>
            <a:r>
              <a:rPr lang="en-US" b="1" dirty="0" smtClean="0"/>
              <a:t>He took what is our and gave us what is His</a:t>
            </a:r>
            <a:r>
              <a:rPr lang="en-US" dirty="0" smtClean="0"/>
              <a:t>. </a:t>
            </a:r>
            <a:r>
              <a:rPr lang="en-US" b="1" dirty="0" err="1" smtClean="0">
                <a:solidFill>
                  <a:srgbClr val="C00000"/>
                </a:solidFill>
              </a:rPr>
              <a:t>Ch</a:t>
            </a:r>
            <a:r>
              <a:rPr lang="en-US" b="1" dirty="0" smtClean="0">
                <a:solidFill>
                  <a:srgbClr val="C00000"/>
                </a:solidFill>
              </a:rPr>
              <a:t> 8,9</a:t>
            </a:r>
          </a:p>
          <a:p>
            <a:pPr marL="457200" indent="-457200">
              <a:buFont typeface="+mj-lt"/>
              <a:buAutoNum type="arabicParenR"/>
            </a:pPr>
            <a:r>
              <a:rPr lang="en-US" b="1" dirty="0"/>
              <a:t>In His Incarnation is the dissolution of Death and the resurrection of </a:t>
            </a:r>
            <a:r>
              <a:rPr lang="en-US" b="1" dirty="0" smtClean="0"/>
              <a:t>Life. </a:t>
            </a:r>
            <a:r>
              <a:rPr lang="en-US" b="1" dirty="0" smtClean="0">
                <a:solidFill>
                  <a:srgbClr val="C00000"/>
                </a:solidFill>
              </a:rPr>
              <a:t>CH. 10</a:t>
            </a:r>
            <a:endParaRPr lang="en-US" dirty="0" smtClean="0">
              <a:solidFill>
                <a:srgbClr val="C00000"/>
              </a:solidFill>
            </a:endParaRPr>
          </a:p>
          <a:p>
            <a:pPr marL="457200" indent="-457200">
              <a:buFont typeface="+mj-lt"/>
              <a:buAutoNum type="arabicParenR"/>
            </a:pPr>
            <a:endParaRPr lang="en-US" dirty="0"/>
          </a:p>
        </p:txBody>
      </p:sp>
      <p:sp>
        <p:nvSpPr>
          <p:cNvPr id="4" name="TextBox 3"/>
          <p:cNvSpPr txBox="1"/>
          <p:nvPr/>
        </p:nvSpPr>
        <p:spPr>
          <a:xfrm>
            <a:off x="899592" y="116632"/>
            <a:ext cx="7704856" cy="830997"/>
          </a:xfrm>
          <a:prstGeom prst="rect">
            <a:avLst/>
          </a:prstGeom>
          <a:noFill/>
        </p:spPr>
        <p:txBody>
          <a:bodyPr wrap="square" rtlCol="0">
            <a:spAutoFit/>
          </a:bodyPr>
          <a:lstStyle/>
          <a:p>
            <a:r>
              <a:rPr lang="en-US" sz="2400" b="1" u="sng" dirty="0" smtClean="0">
                <a:solidFill>
                  <a:srgbClr val="C00000"/>
                </a:solidFill>
              </a:rPr>
              <a:t>3. More related Topics to the Divine Dilemma</a:t>
            </a:r>
          </a:p>
          <a:p>
            <a:pPr algn="ctr"/>
            <a:r>
              <a:rPr lang="en-US" sz="2400" b="1" u="sng" dirty="0" smtClean="0">
                <a:solidFill>
                  <a:srgbClr val="C00000"/>
                </a:solidFill>
              </a:rPr>
              <a:t>CH. 4-10 </a:t>
            </a:r>
            <a:endParaRPr lang="en-US" sz="2400" b="1" u="sng" dirty="0">
              <a:solidFill>
                <a:srgbClr val="C00000"/>
              </a:solidFill>
            </a:endParaRPr>
          </a:p>
        </p:txBody>
      </p:sp>
    </p:spTree>
    <p:extLst>
      <p:ext uri="{BB962C8B-B14F-4D97-AF65-F5344CB8AC3E}">
        <p14:creationId xmlns:p14="http://schemas.microsoft.com/office/powerpoint/2010/main" val="1718812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 calcmode="lin" valueType="num">
                                      <p:cBhvr additive="base">
                                        <p:cTn id="4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3">
                                            <p:txEl>
                                              <p:pRg st="9" end="9"/>
                                            </p:txEl>
                                          </p:spTgt>
                                        </p:tgtEl>
                                        <p:attrNameLst>
                                          <p:attrName>style.visibility</p:attrName>
                                        </p:attrNameLst>
                                      </p:cBhvr>
                                      <p:to>
                                        <p:strVal val="visible"/>
                                      </p:to>
                                    </p:set>
                                    <p:anim calcmode="lin" valueType="num">
                                      <p:cBhvr additive="base">
                                        <p:cTn id="5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solidFill>
                  <a:srgbClr val="C00000"/>
                </a:solidFill>
              </a:rPr>
              <a:t>Points </a:t>
            </a:r>
            <a:r>
              <a:rPr lang="en-US" b="1" u="sng" dirty="0" smtClean="0">
                <a:solidFill>
                  <a:srgbClr val="C00000"/>
                </a:solidFill>
              </a:rPr>
              <a:t>covered in Talk II</a:t>
            </a:r>
            <a:endParaRPr lang="en-US" b="1" u="sng" dirty="0">
              <a:solidFill>
                <a:srgbClr val="C00000"/>
              </a:solidFill>
            </a:endParaRPr>
          </a:p>
        </p:txBody>
      </p:sp>
      <p:sp>
        <p:nvSpPr>
          <p:cNvPr id="3" name="Content Placeholder 2"/>
          <p:cNvSpPr>
            <a:spLocks noGrp="1"/>
          </p:cNvSpPr>
          <p:nvPr>
            <p:ph sz="quarter" idx="1"/>
          </p:nvPr>
        </p:nvSpPr>
        <p:spPr/>
        <p:txBody>
          <a:bodyPr/>
          <a:lstStyle/>
          <a:p>
            <a:pPr marL="457200" indent="-457200">
              <a:buFont typeface="+mj-lt"/>
              <a:buAutoNum type="arabicPeriod"/>
            </a:pPr>
            <a:r>
              <a:rPr lang="en-US" b="1" dirty="0">
                <a:latin typeface="Times New Roman" panose="02020603050405020304" pitchFamily="18" charset="0"/>
                <a:cs typeface="Times New Roman" panose="02020603050405020304" pitchFamily="18" charset="0"/>
              </a:rPr>
              <a:t>The two ways of expressing His </a:t>
            </a:r>
            <a:r>
              <a:rPr lang="en-US" b="1" dirty="0" smtClean="0">
                <a:latin typeface="Times New Roman" panose="02020603050405020304" pitchFamily="18" charset="0"/>
                <a:cs typeface="Times New Roman" panose="02020603050405020304" pitchFamily="18" charset="0"/>
              </a:rPr>
              <a:t>Love</a:t>
            </a:r>
          </a:p>
          <a:p>
            <a:pPr marL="457200" indent="-457200">
              <a:buFont typeface="+mj-lt"/>
              <a:buAutoNum type="arabicPeriod"/>
            </a:pPr>
            <a:r>
              <a:rPr lang="en-US" b="1" dirty="0">
                <a:latin typeface="Times New Roman" panose="02020603050405020304" pitchFamily="18" charset="0"/>
                <a:cs typeface="Times New Roman" panose="02020603050405020304" pitchFamily="18" charset="0"/>
              </a:rPr>
              <a:t>He bestowed upon us His own image to know </a:t>
            </a:r>
            <a:r>
              <a:rPr lang="en-US" b="1" dirty="0" smtClean="0">
                <a:latin typeface="Times New Roman" panose="02020603050405020304" pitchFamily="18" charset="0"/>
                <a:cs typeface="Times New Roman" panose="02020603050405020304" pitchFamily="18" charset="0"/>
              </a:rPr>
              <a:t>the Father</a:t>
            </a:r>
          </a:p>
          <a:p>
            <a:pPr marL="457200" indent="-457200">
              <a:buFont typeface="+mj-lt"/>
              <a:buAutoNum type="arabicPeriod"/>
            </a:pPr>
            <a:r>
              <a:rPr lang="en-US" b="1" dirty="0">
                <a:latin typeface="Times New Roman" panose="02020603050405020304" pitchFamily="18" charset="0"/>
                <a:cs typeface="Times New Roman" panose="02020603050405020304" pitchFamily="18" charset="0"/>
              </a:rPr>
              <a:t>Man’s rejection to the Additional grace and its consequences </a:t>
            </a:r>
            <a:endParaRPr lang="en-US" b="1"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US" b="1" dirty="0">
                <a:latin typeface="Times New Roman" panose="02020603050405020304" pitchFamily="18" charset="0"/>
                <a:cs typeface="Times New Roman" panose="02020603050405020304" pitchFamily="18" charset="0"/>
              </a:rPr>
              <a:t>He sent the low and the </a:t>
            </a:r>
            <a:r>
              <a:rPr lang="en-US" b="1" dirty="0" smtClean="0">
                <a:latin typeface="Times New Roman" panose="02020603050405020304" pitchFamily="18" charset="0"/>
                <a:cs typeface="Times New Roman" panose="02020603050405020304" pitchFamily="18" charset="0"/>
              </a:rPr>
              <a:t>prophets</a:t>
            </a:r>
          </a:p>
          <a:p>
            <a:pPr marL="457200" indent="-457200">
              <a:buFont typeface="+mj-lt"/>
              <a:buAutoNum type="arabicPeriod"/>
            </a:pPr>
            <a:r>
              <a:rPr lang="en-US" b="1" dirty="0">
                <a:latin typeface="Times New Roman" panose="02020603050405020304" pitchFamily="18" charset="0"/>
                <a:cs typeface="Times New Roman" panose="02020603050405020304" pitchFamily="18" charset="0"/>
              </a:rPr>
              <a:t>So he rightly took a mortal </a:t>
            </a:r>
            <a:r>
              <a:rPr lang="en-US" b="1" dirty="0" smtClean="0">
                <a:latin typeface="Times New Roman" panose="02020603050405020304" pitchFamily="18" charset="0"/>
                <a:cs typeface="Times New Roman" panose="02020603050405020304" pitchFamily="18" charset="0"/>
              </a:rPr>
              <a:t>body</a:t>
            </a:r>
          </a:p>
          <a:p>
            <a:pPr marL="457200" indent="-457200">
              <a:buFont typeface="+mj-lt"/>
              <a:buAutoNum type="arabicPeriod"/>
            </a:pPr>
            <a:r>
              <a:rPr lang="en-US" b="1" dirty="0">
                <a:latin typeface="Times New Roman" panose="02020603050405020304" pitchFamily="18" charset="0"/>
                <a:cs typeface="Times New Roman" panose="02020603050405020304" pitchFamily="18" charset="0"/>
              </a:rPr>
              <a:t>The image of the Father came to renew </a:t>
            </a:r>
            <a:r>
              <a:rPr lang="en-US" b="1" dirty="0" smtClean="0">
                <a:latin typeface="Times New Roman" panose="02020603050405020304" pitchFamily="18" charset="0"/>
                <a:cs typeface="Times New Roman" panose="02020603050405020304" pitchFamily="18" charset="0"/>
              </a:rPr>
              <a:t>us</a:t>
            </a:r>
          </a:p>
          <a:p>
            <a:pPr marL="457200" indent="-457200">
              <a:buFont typeface="+mj-lt"/>
              <a:buAutoNum type="arabicPeriod"/>
            </a:pPr>
            <a:r>
              <a:rPr lang="en-US" b="1" dirty="0">
                <a:latin typeface="Times New Roman" panose="02020603050405020304" pitchFamily="18" charset="0"/>
                <a:cs typeface="Times New Roman" panose="02020603050405020304" pitchFamily="18" charset="0"/>
              </a:rPr>
              <a:t>We needed God the </a:t>
            </a:r>
            <a:r>
              <a:rPr lang="en-US" b="1" dirty="0" smtClean="0">
                <a:latin typeface="Times New Roman" panose="02020603050405020304" pitchFamily="18" charset="0"/>
                <a:cs typeface="Times New Roman" panose="02020603050405020304" pitchFamily="18" charset="0"/>
              </a:rPr>
              <a:t>Word</a:t>
            </a:r>
          </a:p>
          <a:p>
            <a:pPr marL="457200" indent="-457200">
              <a:buFont typeface="+mj-lt"/>
              <a:buAutoNum type="arabicPeriod"/>
            </a:pPr>
            <a:r>
              <a:rPr lang="en-US" b="1" dirty="0"/>
              <a:t>He is not a man Only but a </a:t>
            </a:r>
            <a:r>
              <a:rPr lang="en-US" b="1" dirty="0" smtClean="0"/>
              <a:t>God</a:t>
            </a:r>
          </a:p>
          <a:p>
            <a:pPr marL="457200" indent="-457200">
              <a:buFont typeface="+mj-lt"/>
              <a:buAutoNum type="arabicPeriod"/>
            </a:pPr>
            <a:r>
              <a:rPr lang="en-US" b="1" dirty="0"/>
              <a:t>His works testify to His divinity </a:t>
            </a:r>
            <a:endParaRPr lang="en-US" b="1" dirty="0" smtClean="0"/>
          </a:p>
          <a:p>
            <a:pPr marL="457200" indent="-457200">
              <a:buFont typeface="+mj-lt"/>
              <a:buAutoNum type="arabicPeriod"/>
            </a:pPr>
            <a:endParaRPr lang="en-US" b="1" dirty="0" smtClean="0">
              <a:latin typeface="Times New Roman" panose="02020603050405020304" pitchFamily="18" charset="0"/>
              <a:cs typeface="Times New Roman" panose="02020603050405020304" pitchFamily="18" charset="0"/>
            </a:endParaRPr>
          </a:p>
          <a:p>
            <a:pPr marL="457200" indent="-457200">
              <a:buFont typeface="+mj-lt"/>
              <a:buAutoNum type="arabicPeriod"/>
            </a:pPr>
            <a:endParaRPr lang="en-US" b="1" dirty="0" smtClean="0">
              <a:latin typeface="Times New Roman" panose="02020603050405020304" pitchFamily="18" charset="0"/>
              <a:cs typeface="Times New Roman" panose="02020603050405020304" pitchFamily="18" charset="0"/>
            </a:endParaRPr>
          </a:p>
          <a:p>
            <a:pPr marL="457200" indent="-457200">
              <a:buFont typeface="+mj-lt"/>
              <a:buAutoNum type="arabicPeriod"/>
            </a:pPr>
            <a:endParaRPr lang="en-US" b="1" dirty="0" smtClean="0">
              <a:solidFill>
                <a:srgbClr val="C00000"/>
              </a:solidFill>
            </a:endParaRPr>
          </a:p>
          <a:p>
            <a:pPr marL="457200" indent="-457200">
              <a:buFont typeface="+mj-lt"/>
              <a:buAutoNum type="arabicPeriod"/>
            </a:pPr>
            <a:endParaRPr lang="en-US" dirty="0"/>
          </a:p>
        </p:txBody>
      </p:sp>
    </p:spTree>
    <p:extLst>
      <p:ext uri="{BB962C8B-B14F-4D97-AF65-F5344CB8AC3E}">
        <p14:creationId xmlns:p14="http://schemas.microsoft.com/office/powerpoint/2010/main" val="1076166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solidFill>
                  <a:srgbClr val="C00000"/>
                </a:solidFill>
              </a:rPr>
              <a:t>Points to Be covered</a:t>
            </a:r>
            <a:endParaRPr lang="en-US" b="1" u="sng" dirty="0">
              <a:solidFill>
                <a:srgbClr val="C00000"/>
              </a:solidFill>
            </a:endParaRPr>
          </a:p>
        </p:txBody>
      </p:sp>
      <p:sp>
        <p:nvSpPr>
          <p:cNvPr id="3" name="Content Placeholder 2"/>
          <p:cNvSpPr>
            <a:spLocks noGrp="1"/>
          </p:cNvSpPr>
          <p:nvPr>
            <p:ph sz="quarter" idx="1"/>
          </p:nvPr>
        </p:nvSpPr>
        <p:spPr/>
        <p:txBody>
          <a:bodyPr/>
          <a:lstStyle/>
          <a:p>
            <a:pPr marL="457200" indent="-457200">
              <a:buFont typeface="+mj-lt"/>
              <a:buAutoNum type="arabicPeriod"/>
            </a:pPr>
            <a:r>
              <a:rPr lang="en-US" b="1" dirty="0" smtClean="0"/>
              <a:t>He </a:t>
            </a:r>
            <a:r>
              <a:rPr lang="en-US" b="1" dirty="0"/>
              <a:t>alone can do </a:t>
            </a:r>
            <a:r>
              <a:rPr lang="en-US" b="1" dirty="0" smtClean="0"/>
              <a:t>it</a:t>
            </a:r>
          </a:p>
          <a:p>
            <a:pPr marL="457200" indent="-457200">
              <a:buFont typeface="+mj-lt"/>
              <a:buAutoNum type="arabicPeriod"/>
            </a:pPr>
            <a:r>
              <a:rPr lang="en-US" b="1" dirty="0"/>
              <a:t>The </a:t>
            </a:r>
            <a:r>
              <a:rPr lang="en-US" b="1" dirty="0" smtClean="0"/>
              <a:t>paradox</a:t>
            </a:r>
          </a:p>
          <a:p>
            <a:pPr marL="457200" indent="-457200">
              <a:buFont typeface="+mj-lt"/>
              <a:buAutoNum type="arabicPeriod"/>
            </a:pPr>
            <a:r>
              <a:rPr lang="en-US" b="1" dirty="0">
                <a:latin typeface="Times New Roman" panose="02020603050405020304" pitchFamily="18" charset="0"/>
                <a:cs typeface="Times New Roman" panose="02020603050405020304" pitchFamily="18" charset="0"/>
              </a:rPr>
              <a:t>The Grace of the </a:t>
            </a:r>
            <a:r>
              <a:rPr lang="en-US" b="1" dirty="0" smtClean="0">
                <a:latin typeface="Times New Roman" panose="02020603050405020304" pitchFamily="18" charset="0"/>
                <a:cs typeface="Times New Roman" panose="02020603050405020304" pitchFamily="18" charset="0"/>
              </a:rPr>
              <a:t>Resurrection</a:t>
            </a:r>
          </a:p>
          <a:p>
            <a:pPr marL="457200" indent="-457200">
              <a:buFont typeface="+mj-lt"/>
              <a:buAutoNum type="arabicPeriod"/>
            </a:pPr>
            <a:r>
              <a:rPr lang="en-US" b="1" dirty="0">
                <a:latin typeface="Times New Roman" panose="02020603050405020304" pitchFamily="18" charset="0"/>
                <a:cs typeface="Times New Roman" panose="02020603050405020304" pitchFamily="18" charset="0"/>
              </a:rPr>
              <a:t>He did not die out of human </a:t>
            </a:r>
            <a:r>
              <a:rPr lang="en-US" b="1" dirty="0" smtClean="0">
                <a:latin typeface="Times New Roman" panose="02020603050405020304" pitchFamily="18" charset="0"/>
                <a:cs typeface="Times New Roman" panose="02020603050405020304" pitchFamily="18" charset="0"/>
              </a:rPr>
              <a:t>weakness</a:t>
            </a:r>
          </a:p>
          <a:p>
            <a:pPr marL="457200" indent="-457200">
              <a:buFont typeface="+mj-lt"/>
              <a:buAutoNum type="arabicPeriod"/>
            </a:pPr>
            <a:r>
              <a:rPr lang="en-US" b="1" dirty="0">
                <a:latin typeface="Times New Roman" panose="02020603050405020304" pitchFamily="18" charset="0"/>
                <a:cs typeface="Times New Roman" panose="02020603050405020304" pitchFamily="18" charset="0"/>
              </a:rPr>
              <a:t>He accepted death coming from </a:t>
            </a:r>
            <a:r>
              <a:rPr lang="en-US" b="1" dirty="0" smtClean="0">
                <a:latin typeface="Times New Roman" panose="02020603050405020304" pitchFamily="18" charset="0"/>
                <a:cs typeface="Times New Roman" panose="02020603050405020304" pitchFamily="18" charset="0"/>
              </a:rPr>
              <a:t>us</a:t>
            </a:r>
          </a:p>
          <a:p>
            <a:pPr marL="457200" indent="-457200">
              <a:buFont typeface="+mj-lt"/>
              <a:buAutoNum type="arabicPeriod"/>
            </a:pPr>
            <a:r>
              <a:rPr lang="en-US" b="1" dirty="0">
                <a:latin typeface="Times New Roman" panose="02020603050405020304" pitchFamily="18" charset="0"/>
                <a:cs typeface="Times New Roman" panose="02020603050405020304" pitchFamily="18" charset="0"/>
              </a:rPr>
              <a:t>He died in public to confirm his death and </a:t>
            </a:r>
            <a:r>
              <a:rPr lang="en-US" b="1" dirty="0" smtClean="0">
                <a:latin typeface="Times New Roman" panose="02020603050405020304" pitchFamily="18" charset="0"/>
                <a:cs typeface="Times New Roman" panose="02020603050405020304" pitchFamily="18" charset="0"/>
              </a:rPr>
              <a:t>resurrection</a:t>
            </a:r>
          </a:p>
          <a:p>
            <a:pPr marL="457200" indent="-457200">
              <a:buFont typeface="+mj-lt"/>
              <a:buAutoNum type="arabicPeriod"/>
            </a:pPr>
            <a:r>
              <a:rPr lang="en-US" b="1" dirty="0" smtClean="0">
                <a:latin typeface="Times New Roman" panose="02020603050405020304" pitchFamily="18" charset="0"/>
                <a:cs typeface="Times New Roman" panose="02020603050405020304" pitchFamily="18" charset="0"/>
              </a:rPr>
              <a:t>Why the Cross?</a:t>
            </a:r>
          </a:p>
          <a:p>
            <a:pPr marL="457200" indent="-457200">
              <a:buFont typeface="+mj-lt"/>
              <a:buAutoNum type="arabicPeriod"/>
            </a:pPr>
            <a:r>
              <a:rPr lang="en-US" b="1" dirty="0"/>
              <a:t>Why he is risen on the third </a:t>
            </a:r>
            <a:r>
              <a:rPr lang="en-US" b="1" dirty="0" smtClean="0"/>
              <a:t>day</a:t>
            </a:r>
          </a:p>
          <a:p>
            <a:pPr marL="457200" indent="-457200">
              <a:buFont typeface="+mj-lt"/>
              <a:buAutoNum type="arabicPeriod"/>
            </a:pPr>
            <a:r>
              <a:rPr lang="en-US" b="1" dirty="0"/>
              <a:t>The irrefutable proof of His Resurrection </a:t>
            </a:r>
            <a:endParaRPr lang="en-US" b="1" dirty="0" smtClean="0">
              <a:latin typeface="Times New Roman" panose="02020603050405020304" pitchFamily="18" charset="0"/>
              <a:cs typeface="Times New Roman" panose="02020603050405020304" pitchFamily="18" charset="0"/>
            </a:endParaRPr>
          </a:p>
          <a:p>
            <a:pPr marL="457200" indent="-457200">
              <a:buFont typeface="+mj-lt"/>
              <a:buAutoNum type="arabicPeriod"/>
            </a:pPr>
            <a:endParaRPr lang="en-US" dirty="0"/>
          </a:p>
        </p:txBody>
      </p:sp>
    </p:spTree>
    <p:extLst>
      <p:ext uri="{BB962C8B-B14F-4D97-AF65-F5344CB8AC3E}">
        <p14:creationId xmlns:p14="http://schemas.microsoft.com/office/powerpoint/2010/main" val="41265105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solidFill>
                  <a:srgbClr val="C00000"/>
                </a:solidFill>
              </a:rPr>
              <a:t>HE alone can do it</a:t>
            </a:r>
            <a:endParaRPr lang="en-US" b="1" u="sng" dirty="0">
              <a:solidFill>
                <a:srgbClr val="C00000"/>
              </a:solidFill>
            </a:endParaRPr>
          </a:p>
        </p:txBody>
      </p:sp>
      <p:sp>
        <p:nvSpPr>
          <p:cNvPr id="3" name="Content Placeholder 2"/>
          <p:cNvSpPr>
            <a:spLocks noGrp="1"/>
          </p:cNvSpPr>
          <p:nvPr>
            <p:ph sz="quarter" idx="1"/>
          </p:nvPr>
        </p:nvSpPr>
        <p:spPr/>
        <p:txBody>
          <a:bodyPr>
            <a:normAutofit lnSpcReduction="10000"/>
          </a:bodyPr>
          <a:lstStyle/>
          <a:p>
            <a:pPr algn="just"/>
            <a:r>
              <a:rPr lang="en-US" dirty="0"/>
              <a:t>We have spoken above in part, as far as was possible and as far as we were able to understand, the cause of his bodily manifestation, that </a:t>
            </a:r>
            <a:r>
              <a:rPr lang="en-US" b="1" dirty="0">
                <a:solidFill>
                  <a:srgbClr val="FF0000"/>
                </a:solidFill>
              </a:rPr>
              <a:t>it was not for another to turn what was corruptible to incorruptibility except the Savior himself, who in the beginning created the universe from nothing</a:t>
            </a:r>
            <a:r>
              <a:rPr lang="en-US" dirty="0"/>
              <a:t>; and that </a:t>
            </a:r>
            <a:r>
              <a:rPr lang="en-US" b="1" dirty="0">
                <a:solidFill>
                  <a:srgbClr val="FF0000"/>
                </a:solidFill>
              </a:rPr>
              <a:t>it was not for another to recreate again the “in the image” for human beings, except the Image of the Father</a:t>
            </a:r>
            <a:r>
              <a:rPr lang="en-US" dirty="0"/>
              <a:t>; and that </a:t>
            </a:r>
            <a:r>
              <a:rPr lang="en-US" b="1" dirty="0">
                <a:solidFill>
                  <a:srgbClr val="FF0000"/>
                </a:solidFill>
              </a:rPr>
              <a:t>it was not for another to raise up the mortal to be immortal, except our Lord Jesus Christ, who is Life </a:t>
            </a:r>
            <a:r>
              <a:rPr lang="en-US" b="1" dirty="0" smtClean="0">
                <a:solidFill>
                  <a:srgbClr val="FF0000"/>
                </a:solidFill>
              </a:rPr>
              <a:t>itself</a:t>
            </a:r>
            <a:r>
              <a:rPr lang="en-US" dirty="0" smtClean="0"/>
              <a:t>. 20:1</a:t>
            </a:r>
            <a:endParaRPr lang="en-US" dirty="0"/>
          </a:p>
        </p:txBody>
      </p:sp>
    </p:spTree>
    <p:extLst>
      <p:ext uri="{BB962C8B-B14F-4D97-AF65-F5344CB8AC3E}">
        <p14:creationId xmlns:p14="http://schemas.microsoft.com/office/powerpoint/2010/main" val="27481793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4078</TotalTime>
  <Words>2167</Words>
  <Application>Microsoft Office PowerPoint</Application>
  <PresentationFormat>On-screen Show (4:3)</PresentationFormat>
  <Paragraphs>106</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Oriel</vt:lpstr>
      <vt:lpstr>PowerPoint Presentation</vt:lpstr>
      <vt:lpstr>Points covered in Talk 1</vt:lpstr>
      <vt:lpstr>1. Chapters 1 &amp; 2</vt:lpstr>
      <vt:lpstr>Summary of CH. 3</vt:lpstr>
      <vt:lpstr>2. The Creation (ch. 3)</vt:lpstr>
      <vt:lpstr>PowerPoint Presentation</vt:lpstr>
      <vt:lpstr>Points covered in Talk II</vt:lpstr>
      <vt:lpstr>Points to Be covered</vt:lpstr>
      <vt:lpstr>HE alone can do it</vt:lpstr>
      <vt:lpstr>The paradox</vt:lpstr>
      <vt:lpstr>The Grace of the Resurrection</vt:lpstr>
      <vt:lpstr>He did not die out of human weakness</vt:lpstr>
      <vt:lpstr>He accepted death coming from us</vt:lpstr>
      <vt:lpstr>He died in public to confirm his death and resurrection</vt:lpstr>
      <vt:lpstr>Humiliating death Vs The Trophy of his victory</vt:lpstr>
      <vt:lpstr>Why the Cross? 1. to bear the curse which lay upon us</vt:lpstr>
      <vt:lpstr>2. To unite Jews and gentiles</vt:lpstr>
      <vt:lpstr>3. To over through the devil and purify the air</vt:lpstr>
      <vt:lpstr>Why he is risen on the third day</vt:lpstr>
      <vt:lpstr>The consequences of His resurrection 1.New concept of Death after His resurrection</vt:lpstr>
      <vt:lpstr>2. The snake and the Lion</vt:lpstr>
      <vt:lpstr>The irrefutable proof of His Resurrection </vt:lpstr>
      <vt:lpstr>The Temple of Life</vt:lpstr>
      <vt:lpstr>Points to Be covered</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Aziz Family</dc:creator>
  <cp:lastModifiedBy>Fr. Mark Aziz</cp:lastModifiedBy>
  <cp:revision>89</cp:revision>
  <cp:lastPrinted>2017-12-05T15:30:49Z</cp:lastPrinted>
  <dcterms:created xsi:type="dcterms:W3CDTF">2011-08-03T19:08:39Z</dcterms:created>
  <dcterms:modified xsi:type="dcterms:W3CDTF">2017-12-20T21:32:21Z</dcterms:modified>
</cp:coreProperties>
</file>