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316" r:id="rId3"/>
    <p:sldId id="287" r:id="rId4"/>
    <p:sldId id="288" r:id="rId5"/>
    <p:sldId id="285" r:id="rId6"/>
    <p:sldId id="286" r:id="rId7"/>
    <p:sldId id="311" r:id="rId8"/>
    <p:sldId id="277" r:id="rId9"/>
    <p:sldId id="279" r:id="rId10"/>
    <p:sldId id="293" r:id="rId11"/>
    <p:sldId id="258" r:id="rId12"/>
    <p:sldId id="315" r:id="rId13"/>
    <p:sldId id="295" r:id="rId14"/>
    <p:sldId id="294" r:id="rId15"/>
    <p:sldId id="296" r:id="rId16"/>
    <p:sldId id="299" r:id="rId17"/>
    <p:sldId id="297" r:id="rId18"/>
    <p:sldId id="298" r:id="rId19"/>
    <p:sldId id="300" r:id="rId20"/>
    <p:sldId id="301" r:id="rId21"/>
    <p:sldId id="302" r:id="rId22"/>
    <p:sldId id="303" r:id="rId23"/>
    <p:sldId id="304" r:id="rId24"/>
    <p:sldId id="305" r:id="rId25"/>
    <p:sldId id="291" r:id="rId26"/>
    <p:sldId id="292" r:id="rId27"/>
    <p:sldId id="310" r:id="rId28"/>
    <p:sldId id="306" r:id="rId29"/>
    <p:sldId id="307" r:id="rId30"/>
    <p:sldId id="309" r:id="rId31"/>
    <p:sldId id="312" r:id="rId32"/>
    <p:sldId id="313" r:id="rId33"/>
    <p:sldId id="314"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9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D83FC8-F929-4D27-A94E-F49B5204C833}"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333562AD-5065-4B39-B7F3-C11F171B8423}">
      <dgm:prSet phldrT="[Text]"/>
      <dgm:spPr/>
      <dgm:t>
        <a:bodyPr/>
        <a:lstStyle/>
        <a:p>
          <a:r>
            <a:rPr lang="en-GB" b="0" dirty="0" smtClean="0"/>
            <a:t>Creation </a:t>
          </a:r>
          <a:endParaRPr lang="en-US" b="0" dirty="0"/>
        </a:p>
      </dgm:t>
    </dgm:pt>
    <dgm:pt modelId="{91091C47-BFF1-404A-B66B-77167F7128AC}" type="parTrans" cxnId="{49EBC611-79FB-4659-92F2-3DFD6556BCD2}">
      <dgm:prSet/>
      <dgm:spPr/>
      <dgm:t>
        <a:bodyPr/>
        <a:lstStyle/>
        <a:p>
          <a:endParaRPr lang="en-US"/>
        </a:p>
      </dgm:t>
    </dgm:pt>
    <dgm:pt modelId="{B5330C31-A0C7-4361-873F-D0B031E5ED07}" type="sibTrans" cxnId="{49EBC611-79FB-4659-92F2-3DFD6556BCD2}">
      <dgm:prSet/>
      <dgm:spPr/>
      <dgm:t>
        <a:bodyPr/>
        <a:lstStyle/>
        <a:p>
          <a:endParaRPr lang="en-US" dirty="0"/>
        </a:p>
      </dgm:t>
    </dgm:pt>
    <dgm:pt modelId="{DEC1F39C-4F5F-430F-AE3F-C7A3259F43E5}">
      <dgm:prSet phldrT="[Text]"/>
      <dgm:spPr/>
      <dgm:t>
        <a:bodyPr/>
        <a:lstStyle/>
        <a:p>
          <a:r>
            <a:rPr lang="en-GB" dirty="0" smtClean="0"/>
            <a:t>Fall</a:t>
          </a:r>
          <a:endParaRPr lang="en-US" dirty="0"/>
        </a:p>
      </dgm:t>
    </dgm:pt>
    <dgm:pt modelId="{1A829B39-2456-4B92-B7F8-D75044F61CC5}" type="parTrans" cxnId="{AA153D2A-9D21-4FC7-8D14-E7A2754E57FD}">
      <dgm:prSet/>
      <dgm:spPr/>
      <dgm:t>
        <a:bodyPr/>
        <a:lstStyle/>
        <a:p>
          <a:endParaRPr lang="en-US"/>
        </a:p>
      </dgm:t>
    </dgm:pt>
    <dgm:pt modelId="{2C71E30B-26E0-498F-BE38-9C131D4E3E1B}" type="sibTrans" cxnId="{AA153D2A-9D21-4FC7-8D14-E7A2754E57FD}">
      <dgm:prSet/>
      <dgm:spPr/>
      <dgm:t>
        <a:bodyPr/>
        <a:lstStyle/>
        <a:p>
          <a:endParaRPr lang="en-US" dirty="0"/>
        </a:p>
      </dgm:t>
    </dgm:pt>
    <dgm:pt modelId="{F3360807-BC84-4DF0-BC5E-54B784C36B19}">
      <dgm:prSet phldrT="[Text]"/>
      <dgm:spPr/>
      <dgm:t>
        <a:bodyPr/>
        <a:lstStyle/>
        <a:p>
          <a:r>
            <a:rPr lang="en-GB" dirty="0" smtClean="0"/>
            <a:t>Plan of Salvation </a:t>
          </a:r>
          <a:endParaRPr lang="en-US" dirty="0"/>
        </a:p>
      </dgm:t>
    </dgm:pt>
    <dgm:pt modelId="{7F655B9C-49FF-40AB-AD61-7C0338D933F6}" type="parTrans" cxnId="{248E76C9-D759-4358-AF61-9D1157FB16F8}">
      <dgm:prSet/>
      <dgm:spPr/>
      <dgm:t>
        <a:bodyPr/>
        <a:lstStyle/>
        <a:p>
          <a:endParaRPr lang="en-US"/>
        </a:p>
      </dgm:t>
    </dgm:pt>
    <dgm:pt modelId="{942459E0-AAB1-4A61-B228-4DB8205DF24B}" type="sibTrans" cxnId="{248E76C9-D759-4358-AF61-9D1157FB16F8}">
      <dgm:prSet/>
      <dgm:spPr/>
      <dgm:t>
        <a:bodyPr/>
        <a:lstStyle/>
        <a:p>
          <a:endParaRPr lang="en-US" dirty="0"/>
        </a:p>
      </dgm:t>
    </dgm:pt>
    <dgm:pt modelId="{5DDEC5D6-E300-4900-9426-9DB87F9DA8B3}">
      <dgm:prSet phldrT="[Text]"/>
      <dgm:spPr/>
      <dgm:t>
        <a:bodyPr/>
        <a:lstStyle/>
        <a:p>
          <a:r>
            <a:rPr lang="en-GB" dirty="0" smtClean="0"/>
            <a:t>Salvation </a:t>
          </a:r>
          <a:endParaRPr lang="en-US" dirty="0"/>
        </a:p>
      </dgm:t>
    </dgm:pt>
    <dgm:pt modelId="{5E575E6C-970E-4FC3-A5FC-23931B364398}" type="parTrans" cxnId="{FD8C9EB7-B0A4-488A-98DC-06914C22FB23}">
      <dgm:prSet/>
      <dgm:spPr/>
      <dgm:t>
        <a:bodyPr/>
        <a:lstStyle/>
        <a:p>
          <a:endParaRPr lang="en-US"/>
        </a:p>
      </dgm:t>
    </dgm:pt>
    <dgm:pt modelId="{007D36FD-FCCD-4829-967F-126C685C5F83}" type="sibTrans" cxnId="{FD8C9EB7-B0A4-488A-98DC-06914C22FB23}">
      <dgm:prSet/>
      <dgm:spPr/>
      <dgm:t>
        <a:bodyPr/>
        <a:lstStyle/>
        <a:p>
          <a:endParaRPr lang="en-US" dirty="0"/>
        </a:p>
      </dgm:t>
    </dgm:pt>
    <dgm:pt modelId="{FCD757E5-F3B7-492D-88DB-7F02EC736B83}">
      <dgm:prSet phldrT="[Text]"/>
      <dgm:spPr/>
      <dgm:t>
        <a:bodyPr/>
        <a:lstStyle/>
        <a:p>
          <a:r>
            <a:rPr lang="en-GB" dirty="0" smtClean="0"/>
            <a:t>Second coming</a:t>
          </a:r>
          <a:endParaRPr lang="en-US" dirty="0"/>
        </a:p>
      </dgm:t>
    </dgm:pt>
    <dgm:pt modelId="{EE3F22F2-22E7-4A4A-8590-651EFFC41132}" type="parTrans" cxnId="{2C78BEF6-F870-448E-8899-077A7E045410}">
      <dgm:prSet/>
      <dgm:spPr/>
      <dgm:t>
        <a:bodyPr/>
        <a:lstStyle/>
        <a:p>
          <a:endParaRPr lang="en-US"/>
        </a:p>
      </dgm:t>
    </dgm:pt>
    <dgm:pt modelId="{89F0235D-24DA-41EF-8F5E-054CEC07A2FA}" type="sibTrans" cxnId="{2C78BEF6-F870-448E-8899-077A7E045410}">
      <dgm:prSet/>
      <dgm:spPr/>
      <dgm:t>
        <a:bodyPr/>
        <a:lstStyle/>
        <a:p>
          <a:endParaRPr lang="en-US" dirty="0"/>
        </a:p>
      </dgm:t>
    </dgm:pt>
    <dgm:pt modelId="{58C2A4B8-BD03-402F-AAD7-536F5B5A157D}" type="pres">
      <dgm:prSet presAssocID="{BCD83FC8-F929-4D27-A94E-F49B5204C833}" presName="cycle" presStyleCnt="0">
        <dgm:presLayoutVars>
          <dgm:dir/>
          <dgm:resizeHandles val="exact"/>
        </dgm:presLayoutVars>
      </dgm:prSet>
      <dgm:spPr/>
      <dgm:t>
        <a:bodyPr/>
        <a:lstStyle/>
        <a:p>
          <a:endParaRPr lang="en-US"/>
        </a:p>
      </dgm:t>
    </dgm:pt>
    <dgm:pt modelId="{18452E89-6D04-4CFB-8C4C-0B47BAD8814A}" type="pres">
      <dgm:prSet presAssocID="{333562AD-5065-4B39-B7F3-C11F171B8423}" presName="node" presStyleLbl="node1" presStyleIdx="0" presStyleCnt="5">
        <dgm:presLayoutVars>
          <dgm:bulletEnabled val="1"/>
        </dgm:presLayoutVars>
      </dgm:prSet>
      <dgm:spPr/>
      <dgm:t>
        <a:bodyPr/>
        <a:lstStyle/>
        <a:p>
          <a:endParaRPr lang="en-US"/>
        </a:p>
      </dgm:t>
    </dgm:pt>
    <dgm:pt modelId="{0FF621B5-57D1-4A8B-AB55-B3EDD39A8D1D}" type="pres">
      <dgm:prSet presAssocID="{333562AD-5065-4B39-B7F3-C11F171B8423}" presName="spNode" presStyleCnt="0"/>
      <dgm:spPr/>
    </dgm:pt>
    <dgm:pt modelId="{1C6AA35A-5D6B-4130-85E9-F2FAA94F71CD}" type="pres">
      <dgm:prSet presAssocID="{B5330C31-A0C7-4361-873F-D0B031E5ED07}" presName="sibTrans" presStyleLbl="sibTrans1D1" presStyleIdx="0" presStyleCnt="5"/>
      <dgm:spPr/>
      <dgm:t>
        <a:bodyPr/>
        <a:lstStyle/>
        <a:p>
          <a:endParaRPr lang="en-US"/>
        </a:p>
      </dgm:t>
    </dgm:pt>
    <dgm:pt modelId="{92D9C56E-B0CC-499D-859F-EE490BC2D74A}" type="pres">
      <dgm:prSet presAssocID="{DEC1F39C-4F5F-430F-AE3F-C7A3259F43E5}" presName="node" presStyleLbl="node1" presStyleIdx="1" presStyleCnt="5">
        <dgm:presLayoutVars>
          <dgm:bulletEnabled val="1"/>
        </dgm:presLayoutVars>
      </dgm:prSet>
      <dgm:spPr/>
      <dgm:t>
        <a:bodyPr/>
        <a:lstStyle/>
        <a:p>
          <a:endParaRPr lang="en-US"/>
        </a:p>
      </dgm:t>
    </dgm:pt>
    <dgm:pt modelId="{03A2A7D9-2765-4563-BED8-4FA66AEBF6BB}" type="pres">
      <dgm:prSet presAssocID="{DEC1F39C-4F5F-430F-AE3F-C7A3259F43E5}" presName="spNode" presStyleCnt="0"/>
      <dgm:spPr/>
    </dgm:pt>
    <dgm:pt modelId="{7224BD98-DFDC-49DC-A25B-B5B44D85AE73}" type="pres">
      <dgm:prSet presAssocID="{2C71E30B-26E0-498F-BE38-9C131D4E3E1B}" presName="sibTrans" presStyleLbl="sibTrans1D1" presStyleIdx="1" presStyleCnt="5"/>
      <dgm:spPr/>
      <dgm:t>
        <a:bodyPr/>
        <a:lstStyle/>
        <a:p>
          <a:endParaRPr lang="en-US"/>
        </a:p>
      </dgm:t>
    </dgm:pt>
    <dgm:pt modelId="{8E5019C9-E220-4987-AA9C-444C5F913225}" type="pres">
      <dgm:prSet presAssocID="{F3360807-BC84-4DF0-BC5E-54B784C36B19}" presName="node" presStyleLbl="node1" presStyleIdx="2" presStyleCnt="5">
        <dgm:presLayoutVars>
          <dgm:bulletEnabled val="1"/>
        </dgm:presLayoutVars>
      </dgm:prSet>
      <dgm:spPr/>
      <dgm:t>
        <a:bodyPr/>
        <a:lstStyle/>
        <a:p>
          <a:endParaRPr lang="en-US"/>
        </a:p>
      </dgm:t>
    </dgm:pt>
    <dgm:pt modelId="{45261478-16AF-43D5-9B49-E2471131DBB6}" type="pres">
      <dgm:prSet presAssocID="{F3360807-BC84-4DF0-BC5E-54B784C36B19}" presName="spNode" presStyleCnt="0"/>
      <dgm:spPr/>
    </dgm:pt>
    <dgm:pt modelId="{BF38605D-40A2-4711-9769-3888ACE1DE8D}" type="pres">
      <dgm:prSet presAssocID="{942459E0-AAB1-4A61-B228-4DB8205DF24B}" presName="sibTrans" presStyleLbl="sibTrans1D1" presStyleIdx="2" presStyleCnt="5"/>
      <dgm:spPr/>
      <dgm:t>
        <a:bodyPr/>
        <a:lstStyle/>
        <a:p>
          <a:endParaRPr lang="en-US"/>
        </a:p>
      </dgm:t>
    </dgm:pt>
    <dgm:pt modelId="{8D04C8D2-BC19-4935-AA61-A1AFC9EC60A0}" type="pres">
      <dgm:prSet presAssocID="{5DDEC5D6-E300-4900-9426-9DB87F9DA8B3}" presName="node" presStyleLbl="node1" presStyleIdx="3" presStyleCnt="5">
        <dgm:presLayoutVars>
          <dgm:bulletEnabled val="1"/>
        </dgm:presLayoutVars>
      </dgm:prSet>
      <dgm:spPr/>
      <dgm:t>
        <a:bodyPr/>
        <a:lstStyle/>
        <a:p>
          <a:endParaRPr lang="en-US"/>
        </a:p>
      </dgm:t>
    </dgm:pt>
    <dgm:pt modelId="{ED6D930B-99B4-4565-8F5B-14CF32541EF1}" type="pres">
      <dgm:prSet presAssocID="{5DDEC5D6-E300-4900-9426-9DB87F9DA8B3}" presName="spNode" presStyleCnt="0"/>
      <dgm:spPr/>
    </dgm:pt>
    <dgm:pt modelId="{C6A6DB88-034D-4C4E-87AF-62C0CCADFAE6}" type="pres">
      <dgm:prSet presAssocID="{007D36FD-FCCD-4829-967F-126C685C5F83}" presName="sibTrans" presStyleLbl="sibTrans1D1" presStyleIdx="3" presStyleCnt="5"/>
      <dgm:spPr/>
      <dgm:t>
        <a:bodyPr/>
        <a:lstStyle/>
        <a:p>
          <a:endParaRPr lang="en-US"/>
        </a:p>
      </dgm:t>
    </dgm:pt>
    <dgm:pt modelId="{3F366F98-5BC2-49FB-934B-86908BA18237}" type="pres">
      <dgm:prSet presAssocID="{FCD757E5-F3B7-492D-88DB-7F02EC736B83}" presName="node" presStyleLbl="node1" presStyleIdx="4" presStyleCnt="5">
        <dgm:presLayoutVars>
          <dgm:bulletEnabled val="1"/>
        </dgm:presLayoutVars>
      </dgm:prSet>
      <dgm:spPr/>
      <dgm:t>
        <a:bodyPr/>
        <a:lstStyle/>
        <a:p>
          <a:endParaRPr lang="en-US"/>
        </a:p>
      </dgm:t>
    </dgm:pt>
    <dgm:pt modelId="{9FD610B5-D6B8-4105-8C80-0D673BEBB714}" type="pres">
      <dgm:prSet presAssocID="{FCD757E5-F3B7-492D-88DB-7F02EC736B83}" presName="spNode" presStyleCnt="0"/>
      <dgm:spPr/>
    </dgm:pt>
    <dgm:pt modelId="{C2904A6F-8CA7-4C85-BAB5-234B8A0B7168}" type="pres">
      <dgm:prSet presAssocID="{89F0235D-24DA-41EF-8F5E-054CEC07A2FA}" presName="sibTrans" presStyleLbl="sibTrans1D1" presStyleIdx="4" presStyleCnt="5"/>
      <dgm:spPr/>
      <dgm:t>
        <a:bodyPr/>
        <a:lstStyle/>
        <a:p>
          <a:endParaRPr lang="en-US"/>
        </a:p>
      </dgm:t>
    </dgm:pt>
  </dgm:ptLst>
  <dgm:cxnLst>
    <dgm:cxn modelId="{F6F7D951-42ED-46AB-8F18-43AF3708AA60}" type="presOf" srcId="{F3360807-BC84-4DF0-BC5E-54B784C36B19}" destId="{8E5019C9-E220-4987-AA9C-444C5F913225}" srcOrd="0" destOrd="0" presId="urn:microsoft.com/office/officeart/2005/8/layout/cycle5"/>
    <dgm:cxn modelId="{50DC9596-5FCD-41B8-8898-6E7EDA238329}" type="presOf" srcId="{89F0235D-24DA-41EF-8F5E-054CEC07A2FA}" destId="{C2904A6F-8CA7-4C85-BAB5-234B8A0B7168}" srcOrd="0" destOrd="0" presId="urn:microsoft.com/office/officeart/2005/8/layout/cycle5"/>
    <dgm:cxn modelId="{ED314FBC-709F-4FD8-86B7-1BDAE2C77807}" type="presOf" srcId="{FCD757E5-F3B7-492D-88DB-7F02EC736B83}" destId="{3F366F98-5BC2-49FB-934B-86908BA18237}" srcOrd="0" destOrd="0" presId="urn:microsoft.com/office/officeart/2005/8/layout/cycle5"/>
    <dgm:cxn modelId="{2BD3B483-4B12-4C6D-8EC5-7A4FFF52C301}" type="presOf" srcId="{333562AD-5065-4B39-B7F3-C11F171B8423}" destId="{18452E89-6D04-4CFB-8C4C-0B47BAD8814A}" srcOrd="0" destOrd="0" presId="urn:microsoft.com/office/officeart/2005/8/layout/cycle5"/>
    <dgm:cxn modelId="{59B6435B-392E-4387-86DB-E8952E6EAA7A}" type="presOf" srcId="{DEC1F39C-4F5F-430F-AE3F-C7A3259F43E5}" destId="{92D9C56E-B0CC-499D-859F-EE490BC2D74A}" srcOrd="0" destOrd="0" presId="urn:microsoft.com/office/officeart/2005/8/layout/cycle5"/>
    <dgm:cxn modelId="{5994B7F5-BBB9-4CD5-BD08-D2B2163823D0}" type="presOf" srcId="{007D36FD-FCCD-4829-967F-126C685C5F83}" destId="{C6A6DB88-034D-4C4E-87AF-62C0CCADFAE6}" srcOrd="0" destOrd="0" presId="urn:microsoft.com/office/officeart/2005/8/layout/cycle5"/>
    <dgm:cxn modelId="{DC3A1049-C8F1-41F0-A33C-9C7D41939A91}" type="presOf" srcId="{B5330C31-A0C7-4361-873F-D0B031E5ED07}" destId="{1C6AA35A-5D6B-4130-85E9-F2FAA94F71CD}" srcOrd="0" destOrd="0" presId="urn:microsoft.com/office/officeart/2005/8/layout/cycle5"/>
    <dgm:cxn modelId="{AA153D2A-9D21-4FC7-8D14-E7A2754E57FD}" srcId="{BCD83FC8-F929-4D27-A94E-F49B5204C833}" destId="{DEC1F39C-4F5F-430F-AE3F-C7A3259F43E5}" srcOrd="1" destOrd="0" parTransId="{1A829B39-2456-4B92-B7F8-D75044F61CC5}" sibTransId="{2C71E30B-26E0-498F-BE38-9C131D4E3E1B}"/>
    <dgm:cxn modelId="{49EBC611-79FB-4659-92F2-3DFD6556BCD2}" srcId="{BCD83FC8-F929-4D27-A94E-F49B5204C833}" destId="{333562AD-5065-4B39-B7F3-C11F171B8423}" srcOrd="0" destOrd="0" parTransId="{91091C47-BFF1-404A-B66B-77167F7128AC}" sibTransId="{B5330C31-A0C7-4361-873F-D0B031E5ED07}"/>
    <dgm:cxn modelId="{A4BEC1E7-5AB5-443A-BAE4-AF78DBB548A3}" type="presOf" srcId="{2C71E30B-26E0-498F-BE38-9C131D4E3E1B}" destId="{7224BD98-DFDC-49DC-A25B-B5B44D85AE73}" srcOrd="0" destOrd="0" presId="urn:microsoft.com/office/officeart/2005/8/layout/cycle5"/>
    <dgm:cxn modelId="{23FA6619-CE20-4832-AD03-C82D12856070}" type="presOf" srcId="{942459E0-AAB1-4A61-B228-4DB8205DF24B}" destId="{BF38605D-40A2-4711-9769-3888ACE1DE8D}" srcOrd="0" destOrd="0" presId="urn:microsoft.com/office/officeart/2005/8/layout/cycle5"/>
    <dgm:cxn modelId="{248E76C9-D759-4358-AF61-9D1157FB16F8}" srcId="{BCD83FC8-F929-4D27-A94E-F49B5204C833}" destId="{F3360807-BC84-4DF0-BC5E-54B784C36B19}" srcOrd="2" destOrd="0" parTransId="{7F655B9C-49FF-40AB-AD61-7C0338D933F6}" sibTransId="{942459E0-AAB1-4A61-B228-4DB8205DF24B}"/>
    <dgm:cxn modelId="{FD8C9EB7-B0A4-488A-98DC-06914C22FB23}" srcId="{BCD83FC8-F929-4D27-A94E-F49B5204C833}" destId="{5DDEC5D6-E300-4900-9426-9DB87F9DA8B3}" srcOrd="3" destOrd="0" parTransId="{5E575E6C-970E-4FC3-A5FC-23931B364398}" sibTransId="{007D36FD-FCCD-4829-967F-126C685C5F83}"/>
    <dgm:cxn modelId="{2C78BEF6-F870-448E-8899-077A7E045410}" srcId="{BCD83FC8-F929-4D27-A94E-F49B5204C833}" destId="{FCD757E5-F3B7-492D-88DB-7F02EC736B83}" srcOrd="4" destOrd="0" parTransId="{EE3F22F2-22E7-4A4A-8590-651EFFC41132}" sibTransId="{89F0235D-24DA-41EF-8F5E-054CEC07A2FA}"/>
    <dgm:cxn modelId="{24D0800B-28EA-4D7F-8B3F-F8239D8B55D6}" type="presOf" srcId="{BCD83FC8-F929-4D27-A94E-F49B5204C833}" destId="{58C2A4B8-BD03-402F-AAD7-536F5B5A157D}" srcOrd="0" destOrd="0" presId="urn:microsoft.com/office/officeart/2005/8/layout/cycle5"/>
    <dgm:cxn modelId="{4F659FF3-4E6A-42BA-A318-67820F470439}" type="presOf" srcId="{5DDEC5D6-E300-4900-9426-9DB87F9DA8B3}" destId="{8D04C8D2-BC19-4935-AA61-A1AFC9EC60A0}" srcOrd="0" destOrd="0" presId="urn:microsoft.com/office/officeart/2005/8/layout/cycle5"/>
    <dgm:cxn modelId="{B39CB584-B117-499C-8BE6-4644C441DA9B}" type="presParOf" srcId="{58C2A4B8-BD03-402F-AAD7-536F5B5A157D}" destId="{18452E89-6D04-4CFB-8C4C-0B47BAD8814A}" srcOrd="0" destOrd="0" presId="urn:microsoft.com/office/officeart/2005/8/layout/cycle5"/>
    <dgm:cxn modelId="{7EC53BB3-2504-46A4-95CF-17721A2BD437}" type="presParOf" srcId="{58C2A4B8-BD03-402F-AAD7-536F5B5A157D}" destId="{0FF621B5-57D1-4A8B-AB55-B3EDD39A8D1D}" srcOrd="1" destOrd="0" presId="urn:microsoft.com/office/officeart/2005/8/layout/cycle5"/>
    <dgm:cxn modelId="{41F34E3A-E69C-4443-ABFC-3228F7D5C28C}" type="presParOf" srcId="{58C2A4B8-BD03-402F-AAD7-536F5B5A157D}" destId="{1C6AA35A-5D6B-4130-85E9-F2FAA94F71CD}" srcOrd="2" destOrd="0" presId="urn:microsoft.com/office/officeart/2005/8/layout/cycle5"/>
    <dgm:cxn modelId="{11714794-35A8-40C5-8957-50A4EBBD242B}" type="presParOf" srcId="{58C2A4B8-BD03-402F-AAD7-536F5B5A157D}" destId="{92D9C56E-B0CC-499D-859F-EE490BC2D74A}" srcOrd="3" destOrd="0" presId="urn:microsoft.com/office/officeart/2005/8/layout/cycle5"/>
    <dgm:cxn modelId="{21AD36B3-3C88-4CBB-9597-3634E24BAF5E}" type="presParOf" srcId="{58C2A4B8-BD03-402F-AAD7-536F5B5A157D}" destId="{03A2A7D9-2765-4563-BED8-4FA66AEBF6BB}" srcOrd="4" destOrd="0" presId="urn:microsoft.com/office/officeart/2005/8/layout/cycle5"/>
    <dgm:cxn modelId="{19DB1157-B927-4543-AF57-84C74105CC66}" type="presParOf" srcId="{58C2A4B8-BD03-402F-AAD7-536F5B5A157D}" destId="{7224BD98-DFDC-49DC-A25B-B5B44D85AE73}" srcOrd="5" destOrd="0" presId="urn:microsoft.com/office/officeart/2005/8/layout/cycle5"/>
    <dgm:cxn modelId="{380B6EB3-87CC-4C12-B766-58299E4A3701}" type="presParOf" srcId="{58C2A4B8-BD03-402F-AAD7-536F5B5A157D}" destId="{8E5019C9-E220-4987-AA9C-444C5F913225}" srcOrd="6" destOrd="0" presId="urn:microsoft.com/office/officeart/2005/8/layout/cycle5"/>
    <dgm:cxn modelId="{C1FF9753-B79A-4BEC-9021-8A538A53B400}" type="presParOf" srcId="{58C2A4B8-BD03-402F-AAD7-536F5B5A157D}" destId="{45261478-16AF-43D5-9B49-E2471131DBB6}" srcOrd="7" destOrd="0" presId="urn:microsoft.com/office/officeart/2005/8/layout/cycle5"/>
    <dgm:cxn modelId="{F323B991-2CDF-481B-B80B-5485717A893F}" type="presParOf" srcId="{58C2A4B8-BD03-402F-AAD7-536F5B5A157D}" destId="{BF38605D-40A2-4711-9769-3888ACE1DE8D}" srcOrd="8" destOrd="0" presId="urn:microsoft.com/office/officeart/2005/8/layout/cycle5"/>
    <dgm:cxn modelId="{D6E596DC-E279-46CB-9DC8-06ACB60659D5}" type="presParOf" srcId="{58C2A4B8-BD03-402F-AAD7-536F5B5A157D}" destId="{8D04C8D2-BC19-4935-AA61-A1AFC9EC60A0}" srcOrd="9" destOrd="0" presId="urn:microsoft.com/office/officeart/2005/8/layout/cycle5"/>
    <dgm:cxn modelId="{20AA4C5E-C206-402F-BDE3-4EE14B51E026}" type="presParOf" srcId="{58C2A4B8-BD03-402F-AAD7-536F5B5A157D}" destId="{ED6D930B-99B4-4565-8F5B-14CF32541EF1}" srcOrd="10" destOrd="0" presId="urn:microsoft.com/office/officeart/2005/8/layout/cycle5"/>
    <dgm:cxn modelId="{6176C47A-4A01-4E28-A73B-CBE0C3A93682}" type="presParOf" srcId="{58C2A4B8-BD03-402F-AAD7-536F5B5A157D}" destId="{C6A6DB88-034D-4C4E-87AF-62C0CCADFAE6}" srcOrd="11" destOrd="0" presId="urn:microsoft.com/office/officeart/2005/8/layout/cycle5"/>
    <dgm:cxn modelId="{3EE83911-3AB4-415C-8549-CA138F01A9A1}" type="presParOf" srcId="{58C2A4B8-BD03-402F-AAD7-536F5B5A157D}" destId="{3F366F98-5BC2-49FB-934B-86908BA18237}" srcOrd="12" destOrd="0" presId="urn:microsoft.com/office/officeart/2005/8/layout/cycle5"/>
    <dgm:cxn modelId="{61BA3E87-065B-4210-A734-A54F15109EDD}" type="presParOf" srcId="{58C2A4B8-BD03-402F-AAD7-536F5B5A157D}" destId="{9FD610B5-D6B8-4105-8C80-0D673BEBB714}" srcOrd="13" destOrd="0" presId="urn:microsoft.com/office/officeart/2005/8/layout/cycle5"/>
    <dgm:cxn modelId="{79605AF9-AC1D-46F7-BF4F-F9574AFB2323}" type="presParOf" srcId="{58C2A4B8-BD03-402F-AAD7-536F5B5A157D}" destId="{C2904A6F-8CA7-4C85-BAB5-234B8A0B7168}" srcOrd="14" destOrd="0" presId="urn:microsoft.com/office/officeart/2005/8/layout/cycle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64C901-E519-430D-85FD-73A7B4CD276C}"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6CC56AA2-B3BD-4C57-BB96-FE488EB3A3E1}">
      <dgm:prSet phldrT="[Text]" custT="1"/>
      <dgm:spPr/>
      <dgm:t>
        <a:bodyPr/>
        <a:lstStyle/>
        <a:p>
          <a:r>
            <a:rPr lang="en-US" sz="1600" b="1" dirty="0" smtClean="0">
              <a:solidFill>
                <a:schemeClr val="tx1"/>
              </a:solidFill>
            </a:rPr>
            <a:t>General Grace to all creation</a:t>
          </a:r>
          <a:endParaRPr lang="en-US" sz="1600" b="1" dirty="0">
            <a:solidFill>
              <a:schemeClr val="tx1"/>
            </a:solidFill>
          </a:endParaRPr>
        </a:p>
      </dgm:t>
    </dgm:pt>
    <dgm:pt modelId="{A01D151C-F5CC-4996-B4BA-2E4F722B682D}" type="parTrans" cxnId="{9439DF5E-19AF-41C5-BDB2-0874B0F45490}">
      <dgm:prSet/>
      <dgm:spPr/>
      <dgm:t>
        <a:bodyPr/>
        <a:lstStyle/>
        <a:p>
          <a:endParaRPr lang="en-US"/>
        </a:p>
      </dgm:t>
    </dgm:pt>
    <dgm:pt modelId="{681ADC20-7F8B-4EC1-81FC-553B5009AE34}" type="sibTrans" cxnId="{9439DF5E-19AF-41C5-BDB2-0874B0F45490}">
      <dgm:prSet/>
      <dgm:spPr/>
      <dgm:t>
        <a:bodyPr/>
        <a:lstStyle/>
        <a:p>
          <a:endParaRPr lang="en-US"/>
        </a:p>
      </dgm:t>
    </dgm:pt>
    <dgm:pt modelId="{A1980CA4-877D-409C-BB47-410C50862863}">
      <dgm:prSet phldrT="[Text]" custT="1"/>
      <dgm:spPr/>
      <dgm:t>
        <a:bodyPr/>
        <a:lstStyle/>
        <a:p>
          <a:r>
            <a:rPr lang="en-US" sz="1800" b="1" dirty="0" smtClean="0"/>
            <a:t>Additional Grace to man</a:t>
          </a:r>
          <a:endParaRPr lang="en-US" sz="1800" b="1" dirty="0"/>
        </a:p>
      </dgm:t>
    </dgm:pt>
    <dgm:pt modelId="{07960ED7-DCC5-4637-8299-F0451ED662B4}" type="parTrans" cxnId="{DF26B091-0B27-4EB3-933E-305BB1BAA637}">
      <dgm:prSet/>
      <dgm:spPr/>
      <dgm:t>
        <a:bodyPr/>
        <a:lstStyle/>
        <a:p>
          <a:endParaRPr lang="en-US"/>
        </a:p>
      </dgm:t>
    </dgm:pt>
    <dgm:pt modelId="{C0B8CEAD-B2D5-4A55-BFD6-AF62A77F25C9}" type="sibTrans" cxnId="{DF26B091-0B27-4EB3-933E-305BB1BAA637}">
      <dgm:prSet/>
      <dgm:spPr/>
      <dgm:t>
        <a:bodyPr/>
        <a:lstStyle/>
        <a:p>
          <a:endParaRPr lang="en-US"/>
        </a:p>
      </dgm:t>
    </dgm:pt>
    <dgm:pt modelId="{12C7B96E-759B-4E66-AE33-003B5CAAA6F6}">
      <dgm:prSet phldrT="[Text]"/>
      <dgm:spPr/>
      <dgm:t>
        <a:bodyPr/>
        <a:lstStyle/>
        <a:p>
          <a:r>
            <a:rPr lang="en-US" b="1" dirty="0" smtClean="0"/>
            <a:t>A law and a Set Place </a:t>
          </a:r>
          <a:endParaRPr lang="en-US" b="1" dirty="0"/>
        </a:p>
      </dgm:t>
    </dgm:pt>
    <dgm:pt modelId="{EF6C7969-AD54-49C0-8997-C15D96332A7B}" type="parTrans" cxnId="{1D57863A-EC82-422D-9310-0C235C7E317E}">
      <dgm:prSet/>
      <dgm:spPr/>
      <dgm:t>
        <a:bodyPr/>
        <a:lstStyle/>
        <a:p>
          <a:endParaRPr lang="en-US"/>
        </a:p>
      </dgm:t>
    </dgm:pt>
    <dgm:pt modelId="{F75B3DDE-0BB6-458A-8AE2-312A84D5AA5A}" type="sibTrans" cxnId="{1D57863A-EC82-422D-9310-0C235C7E317E}">
      <dgm:prSet/>
      <dgm:spPr/>
      <dgm:t>
        <a:bodyPr/>
        <a:lstStyle/>
        <a:p>
          <a:endParaRPr lang="en-US"/>
        </a:p>
      </dgm:t>
    </dgm:pt>
    <dgm:pt modelId="{4323E564-F6A1-490C-82E2-5C68AFFA604E}" type="pres">
      <dgm:prSet presAssocID="{A564C901-E519-430D-85FD-73A7B4CD276C}" presName="Name0" presStyleCnt="0">
        <dgm:presLayoutVars>
          <dgm:chMax val="7"/>
          <dgm:chPref val="7"/>
          <dgm:dir/>
          <dgm:animLvl val="lvl"/>
        </dgm:presLayoutVars>
      </dgm:prSet>
      <dgm:spPr/>
    </dgm:pt>
    <dgm:pt modelId="{2A866B34-ACF9-472C-B8B6-70D50051B2B8}" type="pres">
      <dgm:prSet presAssocID="{6CC56AA2-B3BD-4C57-BB96-FE488EB3A3E1}" presName="Accent1" presStyleCnt="0"/>
      <dgm:spPr/>
    </dgm:pt>
    <dgm:pt modelId="{BCCFDC43-01CD-44EC-BE62-6A4FBD915C1E}" type="pres">
      <dgm:prSet presAssocID="{6CC56AA2-B3BD-4C57-BB96-FE488EB3A3E1}" presName="Accent" presStyleLbl="node1" presStyleIdx="0" presStyleCnt="3"/>
      <dgm:spPr/>
    </dgm:pt>
    <dgm:pt modelId="{B61939B2-B20F-455D-8F62-D2FE7BDAF1C4}" type="pres">
      <dgm:prSet presAssocID="{6CC56AA2-B3BD-4C57-BB96-FE488EB3A3E1}" presName="Parent1" presStyleLbl="revTx" presStyleIdx="0" presStyleCnt="3" custScaleY="235991">
        <dgm:presLayoutVars>
          <dgm:chMax val="1"/>
          <dgm:chPref val="1"/>
          <dgm:bulletEnabled val="1"/>
        </dgm:presLayoutVars>
      </dgm:prSet>
      <dgm:spPr/>
      <dgm:t>
        <a:bodyPr/>
        <a:lstStyle/>
        <a:p>
          <a:endParaRPr lang="en-US"/>
        </a:p>
      </dgm:t>
    </dgm:pt>
    <dgm:pt modelId="{E89CF4D2-A481-418E-BA4C-54BE10B1397E}" type="pres">
      <dgm:prSet presAssocID="{A1980CA4-877D-409C-BB47-410C50862863}" presName="Accent2" presStyleCnt="0"/>
      <dgm:spPr/>
    </dgm:pt>
    <dgm:pt modelId="{5C88FE07-A939-4350-A46D-9DB294298DDF}" type="pres">
      <dgm:prSet presAssocID="{A1980CA4-877D-409C-BB47-410C50862863}" presName="Accent" presStyleLbl="node1" presStyleIdx="1" presStyleCnt="3"/>
      <dgm:spPr/>
    </dgm:pt>
    <dgm:pt modelId="{6DB66680-9759-478A-9A2B-D4B60C453BEF}" type="pres">
      <dgm:prSet presAssocID="{A1980CA4-877D-409C-BB47-410C50862863}" presName="Parent2" presStyleLbl="revTx" presStyleIdx="1" presStyleCnt="3">
        <dgm:presLayoutVars>
          <dgm:chMax val="1"/>
          <dgm:chPref val="1"/>
          <dgm:bulletEnabled val="1"/>
        </dgm:presLayoutVars>
      </dgm:prSet>
      <dgm:spPr/>
    </dgm:pt>
    <dgm:pt modelId="{585947D3-0D4B-40C5-9BB1-A78B68706F17}" type="pres">
      <dgm:prSet presAssocID="{12C7B96E-759B-4E66-AE33-003B5CAAA6F6}" presName="Accent3" presStyleCnt="0"/>
      <dgm:spPr/>
    </dgm:pt>
    <dgm:pt modelId="{88777B3A-74B6-4174-82E3-07C27A2AA2ED}" type="pres">
      <dgm:prSet presAssocID="{12C7B96E-759B-4E66-AE33-003B5CAAA6F6}" presName="Accent" presStyleLbl="node1" presStyleIdx="2" presStyleCnt="3"/>
      <dgm:spPr/>
    </dgm:pt>
    <dgm:pt modelId="{DE249690-7E5C-41BE-A43C-2BF4F450E42F}" type="pres">
      <dgm:prSet presAssocID="{12C7B96E-759B-4E66-AE33-003B5CAAA6F6}" presName="Parent3" presStyleLbl="revTx" presStyleIdx="2" presStyleCnt="3">
        <dgm:presLayoutVars>
          <dgm:chMax val="1"/>
          <dgm:chPref val="1"/>
          <dgm:bulletEnabled val="1"/>
        </dgm:presLayoutVars>
      </dgm:prSet>
      <dgm:spPr/>
      <dgm:t>
        <a:bodyPr/>
        <a:lstStyle/>
        <a:p>
          <a:endParaRPr lang="en-US"/>
        </a:p>
      </dgm:t>
    </dgm:pt>
  </dgm:ptLst>
  <dgm:cxnLst>
    <dgm:cxn modelId="{9439DF5E-19AF-41C5-BDB2-0874B0F45490}" srcId="{A564C901-E519-430D-85FD-73A7B4CD276C}" destId="{6CC56AA2-B3BD-4C57-BB96-FE488EB3A3E1}" srcOrd="0" destOrd="0" parTransId="{A01D151C-F5CC-4996-B4BA-2E4F722B682D}" sibTransId="{681ADC20-7F8B-4EC1-81FC-553B5009AE34}"/>
    <dgm:cxn modelId="{B5F9AD44-B1C2-40A7-9903-DB8C4DF400A9}" type="presOf" srcId="{12C7B96E-759B-4E66-AE33-003B5CAAA6F6}" destId="{DE249690-7E5C-41BE-A43C-2BF4F450E42F}" srcOrd="0" destOrd="0" presId="urn:microsoft.com/office/officeart/2009/layout/CircleArrowProcess"/>
    <dgm:cxn modelId="{D9A24928-0CC9-4C44-9661-E414CA98BBC7}" type="presOf" srcId="{A564C901-E519-430D-85FD-73A7B4CD276C}" destId="{4323E564-F6A1-490C-82E2-5C68AFFA604E}" srcOrd="0" destOrd="0" presId="urn:microsoft.com/office/officeart/2009/layout/CircleArrowProcess"/>
    <dgm:cxn modelId="{DF26B091-0B27-4EB3-933E-305BB1BAA637}" srcId="{A564C901-E519-430D-85FD-73A7B4CD276C}" destId="{A1980CA4-877D-409C-BB47-410C50862863}" srcOrd="1" destOrd="0" parTransId="{07960ED7-DCC5-4637-8299-F0451ED662B4}" sibTransId="{C0B8CEAD-B2D5-4A55-BFD6-AF62A77F25C9}"/>
    <dgm:cxn modelId="{89402606-C9C0-4F26-909E-680D41BFCA71}" type="presOf" srcId="{A1980CA4-877D-409C-BB47-410C50862863}" destId="{6DB66680-9759-478A-9A2B-D4B60C453BEF}" srcOrd="0" destOrd="0" presId="urn:microsoft.com/office/officeart/2009/layout/CircleArrowProcess"/>
    <dgm:cxn modelId="{1680355D-D891-49CE-BF4C-76E241B6970E}" type="presOf" srcId="{6CC56AA2-B3BD-4C57-BB96-FE488EB3A3E1}" destId="{B61939B2-B20F-455D-8F62-D2FE7BDAF1C4}" srcOrd="0" destOrd="0" presId="urn:microsoft.com/office/officeart/2009/layout/CircleArrowProcess"/>
    <dgm:cxn modelId="{1D57863A-EC82-422D-9310-0C235C7E317E}" srcId="{A564C901-E519-430D-85FD-73A7B4CD276C}" destId="{12C7B96E-759B-4E66-AE33-003B5CAAA6F6}" srcOrd="2" destOrd="0" parTransId="{EF6C7969-AD54-49C0-8997-C15D96332A7B}" sibTransId="{F75B3DDE-0BB6-458A-8AE2-312A84D5AA5A}"/>
    <dgm:cxn modelId="{8BC63AFD-C8A6-4CC1-AE68-675C002E9E5B}" type="presParOf" srcId="{4323E564-F6A1-490C-82E2-5C68AFFA604E}" destId="{2A866B34-ACF9-472C-B8B6-70D50051B2B8}" srcOrd="0" destOrd="0" presId="urn:microsoft.com/office/officeart/2009/layout/CircleArrowProcess"/>
    <dgm:cxn modelId="{EDE6CED5-9E34-478D-8B4F-E64CE2D291C2}" type="presParOf" srcId="{2A866B34-ACF9-472C-B8B6-70D50051B2B8}" destId="{BCCFDC43-01CD-44EC-BE62-6A4FBD915C1E}" srcOrd="0" destOrd="0" presId="urn:microsoft.com/office/officeart/2009/layout/CircleArrowProcess"/>
    <dgm:cxn modelId="{93C7A5BC-B360-459F-A45C-803EC758A831}" type="presParOf" srcId="{4323E564-F6A1-490C-82E2-5C68AFFA604E}" destId="{B61939B2-B20F-455D-8F62-D2FE7BDAF1C4}" srcOrd="1" destOrd="0" presId="urn:microsoft.com/office/officeart/2009/layout/CircleArrowProcess"/>
    <dgm:cxn modelId="{07A067CB-0F3A-42DE-9791-17B53CB43B7F}" type="presParOf" srcId="{4323E564-F6A1-490C-82E2-5C68AFFA604E}" destId="{E89CF4D2-A481-418E-BA4C-54BE10B1397E}" srcOrd="2" destOrd="0" presId="urn:microsoft.com/office/officeart/2009/layout/CircleArrowProcess"/>
    <dgm:cxn modelId="{E0C56E79-95AE-4CB5-B0B4-6AB813EE3F28}" type="presParOf" srcId="{E89CF4D2-A481-418E-BA4C-54BE10B1397E}" destId="{5C88FE07-A939-4350-A46D-9DB294298DDF}" srcOrd="0" destOrd="0" presId="urn:microsoft.com/office/officeart/2009/layout/CircleArrowProcess"/>
    <dgm:cxn modelId="{B74B964C-CFDA-48CE-B232-83834CBF696B}" type="presParOf" srcId="{4323E564-F6A1-490C-82E2-5C68AFFA604E}" destId="{6DB66680-9759-478A-9A2B-D4B60C453BEF}" srcOrd="3" destOrd="0" presId="urn:microsoft.com/office/officeart/2009/layout/CircleArrowProcess"/>
    <dgm:cxn modelId="{AFD67870-BC37-4A9F-9CFA-FDAD2E4753B5}" type="presParOf" srcId="{4323E564-F6A1-490C-82E2-5C68AFFA604E}" destId="{585947D3-0D4B-40C5-9BB1-A78B68706F17}" srcOrd="4" destOrd="0" presId="urn:microsoft.com/office/officeart/2009/layout/CircleArrowProcess"/>
    <dgm:cxn modelId="{0696062B-9771-4088-976D-B7333A89561F}" type="presParOf" srcId="{585947D3-0D4B-40C5-9BB1-A78B68706F17}" destId="{88777B3A-74B6-4174-82E3-07C27A2AA2ED}" srcOrd="0" destOrd="0" presId="urn:microsoft.com/office/officeart/2009/layout/CircleArrowProcess"/>
    <dgm:cxn modelId="{4C2455FB-24C7-4C22-9FE8-BC4CC2944E6B}" type="presParOf" srcId="{4323E564-F6A1-490C-82E2-5C68AFFA604E}" destId="{DE249690-7E5C-41BE-A43C-2BF4F450E42F}"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52E89-6D04-4CFB-8C4C-0B47BAD8814A}">
      <dsp:nvSpPr>
        <dsp:cNvPr id="0" name=""/>
        <dsp:cNvSpPr/>
      </dsp:nvSpPr>
      <dsp:spPr>
        <a:xfrm>
          <a:off x="1025270" y="357776"/>
          <a:ext cx="829779" cy="53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0" kern="1200" dirty="0" smtClean="0"/>
            <a:t>Creation </a:t>
          </a:r>
          <a:endParaRPr lang="en-US" sz="1200" b="0" kern="1200" dirty="0"/>
        </a:p>
      </dsp:txBody>
      <dsp:txXfrm>
        <a:off x="1051599" y="384105"/>
        <a:ext cx="777121" cy="486698"/>
      </dsp:txXfrm>
    </dsp:sp>
    <dsp:sp modelId="{1C6AA35A-5D6B-4130-85E9-F2FAA94F71CD}">
      <dsp:nvSpPr>
        <dsp:cNvPr id="0" name=""/>
        <dsp:cNvSpPr/>
      </dsp:nvSpPr>
      <dsp:spPr>
        <a:xfrm>
          <a:off x="362382" y="627455"/>
          <a:ext cx="2155554" cy="2155554"/>
        </a:xfrm>
        <a:custGeom>
          <a:avLst/>
          <a:gdLst/>
          <a:ahLst/>
          <a:cxnLst/>
          <a:rect l="0" t="0" r="0" b="0"/>
          <a:pathLst>
            <a:path>
              <a:moveTo>
                <a:pt x="1603878" y="137127"/>
              </a:moveTo>
              <a:arcTo wR="1077777" hR="1077777" stAng="17953086" swAng="1212094"/>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2D9C56E-B0CC-499D-859F-EE490BC2D74A}">
      <dsp:nvSpPr>
        <dsp:cNvPr id="0" name=""/>
        <dsp:cNvSpPr/>
      </dsp:nvSpPr>
      <dsp:spPr>
        <a:xfrm>
          <a:off x="2050297" y="1102502"/>
          <a:ext cx="829779" cy="53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t>Fall</a:t>
          </a:r>
          <a:endParaRPr lang="en-US" sz="1200" kern="1200" dirty="0"/>
        </a:p>
      </dsp:txBody>
      <dsp:txXfrm>
        <a:off x="2076626" y="1128831"/>
        <a:ext cx="777121" cy="486698"/>
      </dsp:txXfrm>
    </dsp:sp>
    <dsp:sp modelId="{7224BD98-DFDC-49DC-A25B-B5B44D85AE73}">
      <dsp:nvSpPr>
        <dsp:cNvPr id="0" name=""/>
        <dsp:cNvSpPr/>
      </dsp:nvSpPr>
      <dsp:spPr>
        <a:xfrm>
          <a:off x="362382" y="627455"/>
          <a:ext cx="2155554" cy="2155554"/>
        </a:xfrm>
        <a:custGeom>
          <a:avLst/>
          <a:gdLst/>
          <a:ahLst/>
          <a:cxnLst/>
          <a:rect l="0" t="0" r="0" b="0"/>
          <a:pathLst>
            <a:path>
              <a:moveTo>
                <a:pt x="2152973" y="1152327"/>
              </a:moveTo>
              <a:arcTo wR="1077777" hR="1077777" stAng="21837980" swAng="1360155"/>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E5019C9-E220-4987-AA9C-444C5F913225}">
      <dsp:nvSpPr>
        <dsp:cNvPr id="0" name=""/>
        <dsp:cNvSpPr/>
      </dsp:nvSpPr>
      <dsp:spPr>
        <a:xfrm>
          <a:off x="1658771" y="2307494"/>
          <a:ext cx="829779" cy="53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t>Plan of Salvation </a:t>
          </a:r>
          <a:endParaRPr lang="en-US" sz="1200" kern="1200" dirty="0"/>
        </a:p>
      </dsp:txBody>
      <dsp:txXfrm>
        <a:off x="1685100" y="2333823"/>
        <a:ext cx="777121" cy="486698"/>
      </dsp:txXfrm>
    </dsp:sp>
    <dsp:sp modelId="{BF38605D-40A2-4711-9769-3888ACE1DE8D}">
      <dsp:nvSpPr>
        <dsp:cNvPr id="0" name=""/>
        <dsp:cNvSpPr/>
      </dsp:nvSpPr>
      <dsp:spPr>
        <a:xfrm>
          <a:off x="362382" y="627455"/>
          <a:ext cx="2155554" cy="2155554"/>
        </a:xfrm>
        <a:custGeom>
          <a:avLst/>
          <a:gdLst/>
          <a:ahLst/>
          <a:cxnLst/>
          <a:rect l="0" t="0" r="0" b="0"/>
          <a:pathLst>
            <a:path>
              <a:moveTo>
                <a:pt x="1210136" y="2147396"/>
              </a:moveTo>
              <a:arcTo wR="1077777" hR="1077777" stAng="4976749" swAng="84650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04C8D2-BC19-4935-AA61-A1AFC9EC60A0}">
      <dsp:nvSpPr>
        <dsp:cNvPr id="0" name=""/>
        <dsp:cNvSpPr/>
      </dsp:nvSpPr>
      <dsp:spPr>
        <a:xfrm>
          <a:off x="391768" y="2307494"/>
          <a:ext cx="829779" cy="53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t>Salvation </a:t>
          </a:r>
          <a:endParaRPr lang="en-US" sz="1200" kern="1200" dirty="0"/>
        </a:p>
      </dsp:txBody>
      <dsp:txXfrm>
        <a:off x="418097" y="2333823"/>
        <a:ext cx="777121" cy="486698"/>
      </dsp:txXfrm>
    </dsp:sp>
    <dsp:sp modelId="{C6A6DB88-034D-4C4E-87AF-62C0CCADFAE6}">
      <dsp:nvSpPr>
        <dsp:cNvPr id="0" name=""/>
        <dsp:cNvSpPr/>
      </dsp:nvSpPr>
      <dsp:spPr>
        <a:xfrm>
          <a:off x="362382" y="627455"/>
          <a:ext cx="2155554" cy="2155554"/>
        </a:xfrm>
        <a:custGeom>
          <a:avLst/>
          <a:gdLst/>
          <a:ahLst/>
          <a:cxnLst/>
          <a:rect l="0" t="0" r="0" b="0"/>
          <a:pathLst>
            <a:path>
              <a:moveTo>
                <a:pt x="114378" y="1560960"/>
              </a:moveTo>
              <a:arcTo wR="1077777" hR="1077777" stAng="9201865" swAng="1360155"/>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F366F98-5BC2-49FB-934B-86908BA18237}">
      <dsp:nvSpPr>
        <dsp:cNvPr id="0" name=""/>
        <dsp:cNvSpPr/>
      </dsp:nvSpPr>
      <dsp:spPr>
        <a:xfrm>
          <a:off x="242" y="1102502"/>
          <a:ext cx="829779" cy="53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t>Second coming</a:t>
          </a:r>
          <a:endParaRPr lang="en-US" sz="1200" kern="1200" dirty="0"/>
        </a:p>
      </dsp:txBody>
      <dsp:txXfrm>
        <a:off x="26571" y="1128831"/>
        <a:ext cx="777121" cy="486698"/>
      </dsp:txXfrm>
    </dsp:sp>
    <dsp:sp modelId="{C2904A6F-8CA7-4C85-BAB5-234B8A0B7168}">
      <dsp:nvSpPr>
        <dsp:cNvPr id="0" name=""/>
        <dsp:cNvSpPr/>
      </dsp:nvSpPr>
      <dsp:spPr>
        <a:xfrm>
          <a:off x="362382" y="627455"/>
          <a:ext cx="2155554" cy="2155554"/>
        </a:xfrm>
        <a:custGeom>
          <a:avLst/>
          <a:gdLst/>
          <a:ahLst/>
          <a:cxnLst/>
          <a:rect l="0" t="0" r="0" b="0"/>
          <a:pathLst>
            <a:path>
              <a:moveTo>
                <a:pt x="259211" y="376668"/>
              </a:moveTo>
              <a:arcTo wR="1077777" hR="1077777" stAng="13234821" swAng="1212094"/>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FDC43-01CD-44EC-BE62-6A4FBD915C1E}">
      <dsp:nvSpPr>
        <dsp:cNvPr id="0" name=""/>
        <dsp:cNvSpPr/>
      </dsp:nvSpPr>
      <dsp:spPr>
        <a:xfrm>
          <a:off x="2886666" y="0"/>
          <a:ext cx="2345806" cy="2346163"/>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1939B2-B20F-455D-8F62-D2FE7BDAF1C4}">
      <dsp:nvSpPr>
        <dsp:cNvPr id="0" name=""/>
        <dsp:cNvSpPr/>
      </dsp:nvSpPr>
      <dsp:spPr>
        <a:xfrm>
          <a:off x="3405166" y="403974"/>
          <a:ext cx="1303519" cy="1537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General Grace to all creation</a:t>
          </a:r>
          <a:endParaRPr lang="en-US" sz="1600" b="1" kern="1200" dirty="0">
            <a:solidFill>
              <a:schemeClr val="tx1"/>
            </a:solidFill>
          </a:endParaRPr>
        </a:p>
      </dsp:txBody>
      <dsp:txXfrm>
        <a:off x="3405166" y="403974"/>
        <a:ext cx="1303519" cy="1537725"/>
      </dsp:txXfrm>
    </dsp:sp>
    <dsp:sp modelId="{5C88FE07-A939-4350-A46D-9DB294298DDF}">
      <dsp:nvSpPr>
        <dsp:cNvPr id="0" name=""/>
        <dsp:cNvSpPr/>
      </dsp:nvSpPr>
      <dsp:spPr>
        <a:xfrm>
          <a:off x="2235127" y="1348044"/>
          <a:ext cx="2345806" cy="234616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B66680-9759-478A-9A2B-D4B60C453BEF}">
      <dsp:nvSpPr>
        <dsp:cNvPr id="0" name=""/>
        <dsp:cNvSpPr/>
      </dsp:nvSpPr>
      <dsp:spPr>
        <a:xfrm>
          <a:off x="2756270" y="2202878"/>
          <a:ext cx="1303519" cy="651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Additional Grace to man</a:t>
          </a:r>
          <a:endParaRPr lang="en-US" sz="1800" b="1" kern="1200" dirty="0"/>
        </a:p>
      </dsp:txBody>
      <dsp:txXfrm>
        <a:off x="2756270" y="2202878"/>
        <a:ext cx="1303519" cy="651603"/>
      </dsp:txXfrm>
    </dsp:sp>
    <dsp:sp modelId="{88777B3A-74B6-4174-82E3-07C27A2AA2ED}">
      <dsp:nvSpPr>
        <dsp:cNvPr id="0" name=""/>
        <dsp:cNvSpPr/>
      </dsp:nvSpPr>
      <dsp:spPr>
        <a:xfrm>
          <a:off x="3053626" y="2857406"/>
          <a:ext cx="2015410" cy="2016218"/>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249690-7E5C-41BE-A43C-2BF4F450E42F}">
      <dsp:nvSpPr>
        <dsp:cNvPr id="0" name=""/>
        <dsp:cNvSpPr/>
      </dsp:nvSpPr>
      <dsp:spPr>
        <a:xfrm>
          <a:off x="3408250" y="3560670"/>
          <a:ext cx="1303519" cy="651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b="1" kern="1200" dirty="0" smtClean="0"/>
            <a:t>A law and a Set Place </a:t>
          </a:r>
          <a:endParaRPr lang="en-US" sz="1700" b="1" kern="1200" dirty="0"/>
        </a:p>
      </dsp:txBody>
      <dsp:txXfrm>
        <a:off x="3408250" y="3560670"/>
        <a:ext cx="1303519" cy="65160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18A4B60-9E6F-46A7-89D9-C1048F6C9F62}" type="datetimeFigureOut">
              <a:rPr lang="en-US" smtClean="0"/>
              <a:t>12/5/2017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715B369-CF0B-498D-949E-8E8AA443B50B}" type="slidenum">
              <a:rPr lang="en-US" smtClean="0"/>
              <a:t>‹#›</a:t>
            </a:fld>
            <a:endParaRPr lang="en-US"/>
          </a:p>
        </p:txBody>
      </p:sp>
    </p:spTree>
    <p:extLst>
      <p:ext uri="{BB962C8B-B14F-4D97-AF65-F5344CB8AC3E}">
        <p14:creationId xmlns:p14="http://schemas.microsoft.com/office/powerpoint/2010/main" val="3102295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D657AA-AA04-4B3C-8580-D3DBA26BD52E}" type="datetimeFigureOut">
              <a:rPr lang="en-US" smtClean="0"/>
              <a:pPr/>
              <a:t>12/5/2017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3682B65-B754-4283-9D98-02729D555A2C}" type="slidenum">
              <a:rPr lang="en-US" smtClean="0"/>
              <a:pPr/>
              <a:t>‹#›</a:t>
            </a:fld>
            <a:endParaRPr lang="en-US"/>
          </a:p>
        </p:txBody>
      </p:sp>
    </p:spTree>
    <p:extLst>
      <p:ext uri="{BB962C8B-B14F-4D97-AF65-F5344CB8AC3E}">
        <p14:creationId xmlns:p14="http://schemas.microsoft.com/office/powerpoint/2010/main" val="1190310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B8A553-7EE5-422A-B065-3D1FFD71A752}"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682B65-B754-4283-9D98-02729D555A2C}"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A0BAAAA-4D8E-48F5-8F93-ECFA915A495C}" type="datetimeFigureOut">
              <a:rPr lang="en-US" smtClean="0"/>
              <a:pPr/>
              <a:t>12/5/2017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B3907AA-642B-4DB5-898E-98EEB69948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BAAAA-4D8E-48F5-8F93-ECFA915A495C}"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BAAAA-4D8E-48F5-8F93-ECFA915A495C}"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A0BAAAA-4D8E-48F5-8F93-ECFA915A495C}" type="datetimeFigureOut">
              <a:rPr lang="en-US" smtClean="0"/>
              <a:pPr/>
              <a:t>12/5/2017</a:t>
            </a:fld>
            <a:endParaRPr lang="en-US"/>
          </a:p>
        </p:txBody>
      </p:sp>
      <p:sp>
        <p:nvSpPr>
          <p:cNvPr id="9" name="Slide Number Placeholder 8"/>
          <p:cNvSpPr>
            <a:spLocks noGrp="1"/>
          </p:cNvSpPr>
          <p:nvPr>
            <p:ph type="sldNum" sz="quarter" idx="15"/>
          </p:nvPr>
        </p:nvSpPr>
        <p:spPr/>
        <p:txBody>
          <a:bodyPr rtlCol="0"/>
          <a:lstStyle/>
          <a:p>
            <a:fld id="{9B3907AA-642B-4DB5-898E-98EEB699489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A0BAAAA-4D8E-48F5-8F93-ECFA915A495C}" type="datetimeFigureOut">
              <a:rPr lang="en-US" smtClean="0"/>
              <a:pPr/>
              <a:t>12/5/2017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B3907AA-642B-4DB5-898E-98EEB69948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0BAAAA-4D8E-48F5-8F93-ECFA915A495C}"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907AA-642B-4DB5-898E-98EEB699489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A0BAAAA-4D8E-48F5-8F93-ECFA915A495C}" type="datetimeFigureOut">
              <a:rPr lang="en-US" smtClean="0"/>
              <a:pPr/>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3907AA-642B-4DB5-898E-98EEB699489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A0BAAAA-4D8E-48F5-8F93-ECFA915A495C}" type="datetimeFigureOut">
              <a:rPr lang="en-US" smtClean="0"/>
              <a:pPr/>
              <a:t>12/5/2017</a:t>
            </a:fld>
            <a:endParaRPr lang="en-US"/>
          </a:p>
        </p:txBody>
      </p:sp>
      <p:sp>
        <p:nvSpPr>
          <p:cNvPr id="7" name="Slide Number Placeholder 6"/>
          <p:cNvSpPr>
            <a:spLocks noGrp="1"/>
          </p:cNvSpPr>
          <p:nvPr>
            <p:ph type="sldNum" sz="quarter" idx="11"/>
          </p:nvPr>
        </p:nvSpPr>
        <p:spPr/>
        <p:txBody>
          <a:bodyPr rtlCol="0"/>
          <a:lstStyle/>
          <a:p>
            <a:fld id="{9B3907AA-642B-4DB5-898E-98EEB699489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BAAAA-4D8E-48F5-8F93-ECFA915A495C}"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3907AA-642B-4DB5-898E-98EEB69948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A0BAAAA-4D8E-48F5-8F93-ECFA915A495C}" type="datetimeFigureOut">
              <a:rPr lang="en-US" smtClean="0"/>
              <a:pPr/>
              <a:t>12/5/2017</a:t>
            </a:fld>
            <a:endParaRPr lang="en-US"/>
          </a:p>
        </p:txBody>
      </p:sp>
      <p:sp>
        <p:nvSpPr>
          <p:cNvPr id="22" name="Slide Number Placeholder 21"/>
          <p:cNvSpPr>
            <a:spLocks noGrp="1"/>
          </p:cNvSpPr>
          <p:nvPr>
            <p:ph type="sldNum" sz="quarter" idx="15"/>
          </p:nvPr>
        </p:nvSpPr>
        <p:spPr/>
        <p:txBody>
          <a:bodyPr rtlCol="0"/>
          <a:lstStyle/>
          <a:p>
            <a:fld id="{9B3907AA-642B-4DB5-898E-98EEB699489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A0BAAAA-4D8E-48F5-8F93-ECFA915A495C}" type="datetimeFigureOut">
              <a:rPr lang="en-US" smtClean="0"/>
              <a:pPr/>
              <a:t>12/5/2017</a:t>
            </a:fld>
            <a:endParaRPr lang="en-US"/>
          </a:p>
        </p:txBody>
      </p:sp>
      <p:sp>
        <p:nvSpPr>
          <p:cNvPr id="18" name="Slide Number Placeholder 17"/>
          <p:cNvSpPr>
            <a:spLocks noGrp="1"/>
          </p:cNvSpPr>
          <p:nvPr>
            <p:ph type="sldNum" sz="quarter" idx="11"/>
          </p:nvPr>
        </p:nvSpPr>
        <p:spPr/>
        <p:txBody>
          <a:bodyPr rtlCol="0"/>
          <a:lstStyle/>
          <a:p>
            <a:fld id="{9B3907AA-642B-4DB5-898E-98EEB699489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A0BAAAA-4D8E-48F5-8F93-ECFA915A495C}" type="datetimeFigureOut">
              <a:rPr lang="en-US" smtClean="0"/>
              <a:pPr/>
              <a:t>12/5/2017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3907AA-642B-4DB5-898E-98EEB69948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6.jpeg"/><Relationship Id="rId7" Type="http://schemas.openxmlformats.org/officeDocument/2006/relationships/image" Target="../media/image10.jpeg"/><Relationship Id="rId12"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diagramColors" Target="../diagrams/colors1.xml"/><Relationship Id="rId5" Type="http://schemas.openxmlformats.org/officeDocument/2006/relationships/image" Target="../media/image8.jpeg"/><Relationship Id="rId10" Type="http://schemas.openxmlformats.org/officeDocument/2006/relationships/diagramQuickStyle" Target="../diagrams/quickStyle1.xml"/><Relationship Id="rId4" Type="http://schemas.openxmlformats.org/officeDocument/2006/relationships/image" Target="../media/image7.jpeg"/><Relationship Id="rId9"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7664" y="5085184"/>
            <a:ext cx="7184742" cy="1371600"/>
          </a:xfrm>
        </p:spPr>
        <p:txBody>
          <a:bodyPr>
            <a:normAutofit fontScale="85000" lnSpcReduction="10000"/>
          </a:bodyPr>
          <a:lstStyle/>
          <a:p>
            <a:r>
              <a:rPr lang="en-GB" dirty="0" smtClean="0"/>
              <a:t>			</a:t>
            </a:r>
            <a:r>
              <a:rPr lang="en-GB" sz="3500" dirty="0" smtClean="0">
                <a:solidFill>
                  <a:srgbClr val="002060"/>
                </a:solidFill>
              </a:rPr>
              <a:t>Talk I </a:t>
            </a:r>
            <a:endParaRPr lang="en-GB" sz="3500" dirty="0">
              <a:solidFill>
                <a:srgbClr val="002060"/>
              </a:solidFill>
            </a:endParaRPr>
          </a:p>
          <a:p>
            <a:pPr algn="ctr"/>
            <a:r>
              <a:rPr lang="en-US" sz="2400" dirty="0" smtClean="0">
                <a:solidFill>
                  <a:srgbClr val="C00000"/>
                </a:solidFill>
              </a:rPr>
              <a:t>The </a:t>
            </a:r>
            <a:r>
              <a:rPr lang="en-US" sz="2400" dirty="0">
                <a:solidFill>
                  <a:srgbClr val="C00000"/>
                </a:solidFill>
              </a:rPr>
              <a:t>Divine Dilemma regarding Life and Death (2-10</a:t>
            </a:r>
            <a:r>
              <a:rPr lang="en-US" sz="2400" dirty="0" smtClean="0">
                <a:solidFill>
                  <a:srgbClr val="C00000"/>
                </a:solidFill>
              </a:rPr>
              <a:t>) </a:t>
            </a:r>
          </a:p>
          <a:p>
            <a:pPr algn="ctr"/>
            <a:r>
              <a:rPr lang="en-GB" dirty="0" smtClean="0">
                <a:solidFill>
                  <a:srgbClr val="00B050"/>
                </a:solidFill>
              </a:rPr>
              <a:t>Wednesday 12.06.17</a:t>
            </a:r>
            <a:endParaRPr lang="en-US" dirty="0">
              <a:solidFill>
                <a:srgbClr val="00B050"/>
              </a:solidFill>
            </a:endParaRPr>
          </a:p>
        </p:txBody>
      </p:sp>
      <p:pic>
        <p:nvPicPr>
          <p:cNvPr id="23556" name="Picture 4" descr="http://www.svspress.com/images/PBINCAAT.jpg"/>
          <p:cNvPicPr>
            <a:picLocks noChangeAspect="1" noChangeArrowheads="1"/>
          </p:cNvPicPr>
          <p:nvPr/>
        </p:nvPicPr>
        <p:blipFill>
          <a:blip r:embed="rId2" cstate="print"/>
          <a:srcRect b="13283"/>
          <a:stretch>
            <a:fillRect/>
          </a:stretch>
        </p:blipFill>
        <p:spPr bwMode="auto">
          <a:xfrm rot="684727">
            <a:off x="4572000" y="575590"/>
            <a:ext cx="3443847" cy="4317708"/>
          </a:xfrm>
          <a:prstGeom prst="rect">
            <a:avLst/>
          </a:prstGeom>
          <a:noFill/>
        </p:spPr>
      </p:pic>
      <p:pic>
        <p:nvPicPr>
          <p:cNvPr id="1026" name="Picture 2" descr="Image result for on the incarnation john behr trans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82682">
            <a:off x="1120809" y="444418"/>
            <a:ext cx="2965094" cy="4276249"/>
          </a:xfrm>
          <a:prstGeom prst="rect">
            <a:avLst/>
          </a:prstGeom>
          <a:noFill/>
          <a:extLst>
            <a:ext uri="{909E8E84-426E-40DD-AFC4-6F175D3DCCD1}">
              <a14:hiddenFill xmlns:a14="http://schemas.microsoft.com/office/drawing/2010/main">
                <a:solidFill>
                  <a:srgbClr val="FFFFFF"/>
                </a:solidFill>
              </a14:hiddenFill>
            </a:ext>
          </a:extLst>
        </p:spPr>
      </p:pic>
      <p:pic>
        <p:nvPicPr>
          <p:cNvPr id="34818" name="Picture 2" descr="http://www.spurgeon.org/~phil/images/athan.jpg"/>
          <p:cNvPicPr>
            <a:picLocks noChangeAspect="1" noChangeArrowheads="1"/>
          </p:cNvPicPr>
          <p:nvPr/>
        </p:nvPicPr>
        <p:blipFill>
          <a:blip r:embed="rId4" cstate="print"/>
          <a:srcRect/>
          <a:stretch>
            <a:fillRect/>
          </a:stretch>
        </p:blipFill>
        <p:spPr bwMode="auto">
          <a:xfrm>
            <a:off x="3520364" y="424677"/>
            <a:ext cx="1738641" cy="232978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332656"/>
            <a:ext cx="8352928" cy="6285312"/>
          </a:xfrm>
        </p:spPr>
        <p:txBody>
          <a:bodyPr>
            <a:noAutofit/>
          </a:bodyPr>
          <a:lstStyle/>
          <a:p>
            <a:pPr algn="just">
              <a:buFont typeface="Wingdings" pitchFamily="2" charset="2"/>
              <a:buChar char="v"/>
            </a:pPr>
            <a:r>
              <a:rPr lang="en-US" dirty="0" smtClean="0"/>
              <a:t>For God is good—or rather, of all goodness He is Fountainhead, and it is impossible for one who is good to be mean or grudging about anything. Grudging existence to none therefore, </a:t>
            </a:r>
            <a:r>
              <a:rPr lang="en-US" b="1" u="sng" dirty="0" smtClean="0">
                <a:solidFill>
                  <a:srgbClr val="C00000"/>
                </a:solidFill>
              </a:rPr>
              <a:t>He made all things out of nothing through His own Word, our Lord Jesus Christ </a:t>
            </a:r>
            <a:r>
              <a:rPr lang="en-US" dirty="0" smtClean="0"/>
              <a:t>and of all these His earthly creatures </a:t>
            </a:r>
            <a:r>
              <a:rPr lang="en-US" b="1" u="sng" dirty="0" smtClean="0">
                <a:solidFill>
                  <a:srgbClr val="00B050"/>
                </a:solidFill>
              </a:rPr>
              <a:t>He reserved especial mercy for the race of men</a:t>
            </a:r>
            <a:r>
              <a:rPr lang="en-US" b="1" dirty="0" smtClean="0">
                <a:solidFill>
                  <a:srgbClr val="00B050"/>
                </a:solidFill>
              </a:rPr>
              <a:t>. Upon them, therefore, upon men who, as animals, were essentially impermanent, </a:t>
            </a:r>
            <a:r>
              <a:rPr lang="en-US" b="1" u="sng" dirty="0" smtClean="0">
                <a:solidFill>
                  <a:srgbClr val="00B050"/>
                </a:solidFill>
              </a:rPr>
              <a:t>He bestowed a grace which other creatures lacked—namely the impress of His own Image</a:t>
            </a:r>
            <a:r>
              <a:rPr lang="en-US" b="1" u="sng" dirty="0" smtClean="0">
                <a:solidFill>
                  <a:srgbClr val="FF0000"/>
                </a:solidFill>
              </a:rPr>
              <a:t>, </a:t>
            </a:r>
            <a:r>
              <a:rPr lang="en-US" b="1" dirty="0" smtClean="0">
                <a:solidFill>
                  <a:srgbClr val="002060"/>
                </a:solidFill>
              </a:rPr>
              <a:t>a share in the reasonable being of the very Word Himself, so that</a:t>
            </a:r>
            <a:r>
              <a:rPr lang="en-US" dirty="0" smtClean="0"/>
              <a:t>, reflecting Him and themselves becoming reasonable and expressing the Mind of God even as He does, though </a:t>
            </a:r>
            <a:r>
              <a:rPr lang="en-US" b="1" u="sng" dirty="0" smtClean="0">
                <a:solidFill>
                  <a:srgbClr val="FF0000"/>
                </a:solidFill>
              </a:rPr>
              <a:t>in limited degree they might continue for ever in the blessed and only true life of the saints in paradise</a:t>
            </a:r>
            <a:r>
              <a:rPr lang="en-US" b="1" dirty="0" smtClean="0">
                <a:solidFill>
                  <a:srgbClr val="FF0000"/>
                </a:solidFill>
              </a:rPr>
              <a:t>. 		3.3</a:t>
            </a:r>
            <a:endParaRPr lang="en-US" b="1" dirty="0">
              <a:solidFill>
                <a:srgbClr val="FF0000"/>
              </a:solidFill>
            </a:endParaRPr>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519587" y="0"/>
            <a:ext cx="624412" cy="836712"/>
          </a:xfrm>
          <a:prstGeom prst="rect">
            <a:avLst/>
          </a:prstGeom>
          <a:noFill/>
        </p:spPr>
      </p:pic>
    </p:spTree>
    <p:extLst>
      <p:ext uri="{BB962C8B-B14F-4D97-AF65-F5344CB8AC3E}">
        <p14:creationId xmlns:p14="http://schemas.microsoft.com/office/powerpoint/2010/main" val="1637940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15200" cy="6120680"/>
          </a:xfrm>
        </p:spPr>
        <p:txBody>
          <a:bodyPr>
            <a:normAutofit fontScale="92500" lnSpcReduction="20000"/>
          </a:bodyPr>
          <a:lstStyle/>
          <a:p>
            <a:pPr algn="just">
              <a:buFont typeface="Wingdings" pitchFamily="2" charset="2"/>
              <a:buChar char="v"/>
            </a:pPr>
            <a:r>
              <a:rPr lang="en-US" dirty="0"/>
              <a:t>And knowing again that free choice of human beings could turn either way, </a:t>
            </a:r>
            <a:r>
              <a:rPr lang="en-US" b="1" dirty="0">
                <a:solidFill>
                  <a:srgbClr val="C00000"/>
                </a:solidFill>
              </a:rPr>
              <a:t>he secured beforehand, by </a:t>
            </a:r>
            <a:r>
              <a:rPr lang="en-US" b="1" baseline="30000" dirty="0" smtClean="0">
                <a:solidFill>
                  <a:srgbClr val="00B050"/>
                </a:solidFill>
              </a:rPr>
              <a:t>1</a:t>
            </a:r>
            <a:r>
              <a:rPr lang="en-US" b="1" dirty="0" smtClean="0">
                <a:solidFill>
                  <a:srgbClr val="C00000"/>
                </a:solidFill>
              </a:rPr>
              <a:t>a </a:t>
            </a:r>
            <a:r>
              <a:rPr lang="en-US" b="1" dirty="0">
                <a:solidFill>
                  <a:srgbClr val="C00000"/>
                </a:solidFill>
              </a:rPr>
              <a:t>law and </a:t>
            </a:r>
            <a:r>
              <a:rPr lang="en-US" b="1" baseline="30000" dirty="0" smtClean="0">
                <a:solidFill>
                  <a:srgbClr val="00B050"/>
                </a:solidFill>
              </a:rPr>
              <a:t>2</a:t>
            </a:r>
            <a:r>
              <a:rPr lang="en-US" b="1" dirty="0" smtClean="0">
                <a:solidFill>
                  <a:srgbClr val="C00000"/>
                </a:solidFill>
              </a:rPr>
              <a:t>a </a:t>
            </a:r>
            <a:r>
              <a:rPr lang="en-US" b="1" dirty="0">
                <a:solidFill>
                  <a:srgbClr val="C00000"/>
                </a:solidFill>
              </a:rPr>
              <a:t>set place, the grace given</a:t>
            </a:r>
            <a:r>
              <a:rPr lang="en-US" dirty="0"/>
              <a:t>. For bringing them into his own paradise, </a:t>
            </a:r>
            <a:r>
              <a:rPr lang="en-US" b="1" u="sng" dirty="0">
                <a:solidFill>
                  <a:srgbClr val="00B050"/>
                </a:solidFill>
              </a:rPr>
              <a:t>he gave them a law, so that if they guarded the grace and remained good, they might have the life of paradise—without sorrow, pain, or care—besides having the promise of their incorruptibility in heaven</a:t>
            </a:r>
            <a:r>
              <a:rPr lang="en-US" dirty="0"/>
              <a:t>; but if they were to transgress and turning away become wicked, they would know themselves enduring the corruption of death according to nature, and no longer live in paradise, but thereafter dying outside of it, would remain in death and in corruption. This also the Divine Scripture foretells, speaking in the person of God, “You may eat from all the trees in paradise; from the tree of knowledge of good and evil you shall not eat On the day you eat of it, you shall die by </a:t>
            </a:r>
            <a:r>
              <a:rPr lang="en-US" dirty="0" smtClean="0"/>
              <a:t>death </a:t>
            </a:r>
            <a:r>
              <a:rPr lang="en-US" dirty="0"/>
              <a:t>(Gen 2.16-18). This “you shall die by death? what else might it be except not merely to die, </a:t>
            </a:r>
            <a:r>
              <a:rPr lang="en-US" b="1" u="sng" dirty="0">
                <a:solidFill>
                  <a:srgbClr val="C00000"/>
                </a:solidFill>
              </a:rPr>
              <a:t>but to remain in the corruption of death</a:t>
            </a:r>
            <a:r>
              <a:rPr lang="en-US" b="1" u="sng" dirty="0" smtClean="0">
                <a:solidFill>
                  <a:srgbClr val="C00000"/>
                </a:solidFill>
              </a:rPr>
              <a:t>? </a:t>
            </a:r>
            <a:r>
              <a:rPr lang="en-US" dirty="0" smtClean="0"/>
              <a:t>3.4</a:t>
            </a:r>
            <a:endParaRPr lang="en-US" b="1" dirty="0">
              <a:solidFill>
                <a:srgbClr val="FF0000"/>
              </a:solidFill>
            </a:endParaRPr>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C00000"/>
                </a:solidFill>
              </a:rPr>
              <a:t>Summary of CH. 3</a:t>
            </a:r>
            <a:endParaRPr lang="en-US" sz="3600" b="1" u="sng" dirty="0">
              <a:solidFill>
                <a:srgbClr val="C0000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78871714"/>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2195736" y="2636912"/>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283092" y="5157192"/>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4499992" y="3933056"/>
            <a:ext cx="12961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95536" y="1759749"/>
            <a:ext cx="1887556" cy="1754326"/>
          </a:xfrm>
          <a:prstGeom prst="rect">
            <a:avLst/>
          </a:prstGeom>
          <a:noFill/>
        </p:spPr>
        <p:txBody>
          <a:bodyPr wrap="square" rtlCol="0">
            <a:spAutoFit/>
          </a:bodyPr>
          <a:lstStyle/>
          <a:p>
            <a:pPr algn="ctr"/>
            <a:r>
              <a:rPr lang="en-US" b="1" dirty="0" smtClean="0"/>
              <a:t>All creation was made out </a:t>
            </a:r>
            <a:r>
              <a:rPr lang="en-US" b="1" dirty="0"/>
              <a:t>of </a:t>
            </a:r>
            <a:r>
              <a:rPr lang="en-US" b="1" dirty="0" smtClean="0"/>
              <a:t>nothing</a:t>
            </a:r>
          </a:p>
          <a:p>
            <a:pPr algn="ctr"/>
            <a:r>
              <a:rPr lang="en-US" b="1" dirty="0" smtClean="0"/>
              <a:t>(ex-</a:t>
            </a:r>
            <a:r>
              <a:rPr lang="en-US" b="1" dirty="0" err="1" smtClean="0"/>
              <a:t>nihilio</a:t>
            </a:r>
            <a:r>
              <a:rPr lang="en-US" b="1" dirty="0" smtClean="0"/>
              <a:t>)</a:t>
            </a:r>
          </a:p>
          <a:p>
            <a:pPr algn="ctr"/>
            <a:r>
              <a:rPr lang="en-US" b="1" u="sng" dirty="0" smtClean="0">
                <a:solidFill>
                  <a:srgbClr val="C00000"/>
                </a:solidFill>
              </a:rPr>
              <a:t>The Grace of Creation</a:t>
            </a:r>
            <a:endParaRPr lang="en-US" b="1" u="sng" dirty="0">
              <a:solidFill>
                <a:srgbClr val="C00000"/>
              </a:solidFill>
            </a:endParaRPr>
          </a:p>
        </p:txBody>
      </p:sp>
      <p:sp>
        <p:nvSpPr>
          <p:cNvPr id="10" name="TextBox 9"/>
          <p:cNvSpPr txBox="1"/>
          <p:nvPr/>
        </p:nvSpPr>
        <p:spPr>
          <a:xfrm>
            <a:off x="5796136" y="3446420"/>
            <a:ext cx="1887556" cy="2308324"/>
          </a:xfrm>
          <a:prstGeom prst="rect">
            <a:avLst/>
          </a:prstGeom>
          <a:noFill/>
        </p:spPr>
        <p:txBody>
          <a:bodyPr wrap="square" rtlCol="0">
            <a:spAutoFit/>
          </a:bodyPr>
          <a:lstStyle/>
          <a:p>
            <a:pPr algn="ctr"/>
            <a:r>
              <a:rPr lang="en-US" b="1" dirty="0" smtClean="0"/>
              <a:t>Man was created according to the image of God</a:t>
            </a:r>
          </a:p>
          <a:p>
            <a:pPr algn="ctr"/>
            <a:r>
              <a:rPr lang="en-US" b="1" u="sng" dirty="0" smtClean="0">
                <a:solidFill>
                  <a:srgbClr val="C00000"/>
                </a:solidFill>
              </a:rPr>
              <a:t>The </a:t>
            </a:r>
            <a:r>
              <a:rPr lang="en-US" b="1" u="sng" dirty="0" err="1" smtClean="0">
                <a:solidFill>
                  <a:srgbClr val="C00000"/>
                </a:solidFill>
              </a:rPr>
              <a:t>Addititional</a:t>
            </a:r>
            <a:r>
              <a:rPr lang="en-US" b="1" u="sng" dirty="0" smtClean="0">
                <a:solidFill>
                  <a:srgbClr val="C00000"/>
                </a:solidFill>
              </a:rPr>
              <a:t> Grace</a:t>
            </a:r>
            <a:endParaRPr lang="en-US" b="1" u="sng" dirty="0">
              <a:solidFill>
                <a:srgbClr val="C00000"/>
              </a:solidFill>
            </a:endParaRPr>
          </a:p>
        </p:txBody>
      </p:sp>
      <p:sp>
        <p:nvSpPr>
          <p:cNvPr id="11" name="TextBox 10"/>
          <p:cNvSpPr txBox="1"/>
          <p:nvPr/>
        </p:nvSpPr>
        <p:spPr>
          <a:xfrm>
            <a:off x="394927" y="4670556"/>
            <a:ext cx="1887556" cy="1754326"/>
          </a:xfrm>
          <a:prstGeom prst="rect">
            <a:avLst/>
          </a:prstGeom>
          <a:noFill/>
        </p:spPr>
        <p:txBody>
          <a:bodyPr wrap="square" rtlCol="0">
            <a:spAutoFit/>
          </a:bodyPr>
          <a:lstStyle/>
          <a:p>
            <a:pPr algn="ctr"/>
            <a:r>
              <a:rPr lang="en-US" b="1" dirty="0" smtClean="0"/>
              <a:t>God Secured the Additional Grace with</a:t>
            </a:r>
          </a:p>
          <a:p>
            <a:pPr algn="ctr"/>
            <a:r>
              <a:rPr lang="en-US" b="1" dirty="0" smtClean="0"/>
              <a:t> </a:t>
            </a:r>
            <a:r>
              <a:rPr lang="en-US" b="1" u="sng" dirty="0" smtClean="0">
                <a:solidFill>
                  <a:srgbClr val="C00000"/>
                </a:solidFill>
              </a:rPr>
              <a:t>a law and a set place</a:t>
            </a:r>
            <a:endParaRPr lang="en-US" b="1" u="sng" dirty="0">
              <a:solidFill>
                <a:srgbClr val="C00000"/>
              </a:solidFill>
            </a:endParaRPr>
          </a:p>
        </p:txBody>
      </p:sp>
    </p:spTree>
    <p:extLst>
      <p:ext uri="{BB962C8B-B14F-4D97-AF65-F5344CB8AC3E}">
        <p14:creationId xmlns:p14="http://schemas.microsoft.com/office/powerpoint/2010/main" val="2863334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7" grpId="0" animBg="1"/>
      <p:bldP spid="8" grpId="0" animBg="1"/>
      <p:bldP spid="9"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004736"/>
            <a:ext cx="8003232" cy="5853264"/>
          </a:xfrm>
        </p:spPr>
        <p:txBody>
          <a:bodyPr>
            <a:normAutofit/>
          </a:bodyPr>
          <a:lstStyle/>
          <a:p>
            <a:pPr marL="457200" indent="-457200">
              <a:buFont typeface="+mj-lt"/>
              <a:buAutoNum type="arabicParenR"/>
            </a:pPr>
            <a:r>
              <a:rPr lang="en-US" b="1" dirty="0" smtClean="0"/>
              <a:t>The connection between the creation and the incarnation</a:t>
            </a:r>
            <a:r>
              <a:rPr lang="en-US" dirty="0" smtClean="0"/>
              <a:t>. </a:t>
            </a:r>
            <a:r>
              <a:rPr lang="en-US" b="1" dirty="0" smtClean="0">
                <a:solidFill>
                  <a:srgbClr val="C00000"/>
                </a:solidFill>
              </a:rPr>
              <a:t>Ch. 4</a:t>
            </a:r>
          </a:p>
          <a:p>
            <a:pPr marL="457200" indent="-457200">
              <a:buFont typeface="+mj-lt"/>
              <a:buAutoNum type="arabicParenR"/>
            </a:pPr>
            <a:r>
              <a:rPr lang="en-US" b="1" dirty="0"/>
              <a:t>The power of the </a:t>
            </a:r>
            <a:r>
              <a:rPr lang="en-US" b="1" dirty="0" smtClean="0"/>
              <a:t>Word </a:t>
            </a:r>
            <a:r>
              <a:rPr lang="en-US" b="1" dirty="0"/>
              <a:t>in us and how we lost </a:t>
            </a:r>
            <a:r>
              <a:rPr lang="en-US" b="1" dirty="0" smtClean="0"/>
              <a:t>it</a:t>
            </a:r>
            <a:r>
              <a:rPr lang="en-US" dirty="0" smtClean="0"/>
              <a:t>. </a:t>
            </a:r>
            <a:r>
              <a:rPr lang="en-US" b="1" dirty="0" smtClean="0">
                <a:solidFill>
                  <a:srgbClr val="C00000"/>
                </a:solidFill>
              </a:rPr>
              <a:t>Ch. 5</a:t>
            </a:r>
          </a:p>
          <a:p>
            <a:pPr marL="457200" indent="-457200">
              <a:buFont typeface="+mj-lt"/>
              <a:buAutoNum type="arabicParenR"/>
            </a:pPr>
            <a:r>
              <a:rPr lang="en-US" b="1" dirty="0" smtClean="0"/>
              <a:t>God is Good. </a:t>
            </a:r>
            <a:r>
              <a:rPr lang="en-US" b="1" dirty="0" smtClean="0">
                <a:solidFill>
                  <a:srgbClr val="C00000"/>
                </a:solidFill>
              </a:rPr>
              <a:t>Ch. 6</a:t>
            </a:r>
          </a:p>
          <a:p>
            <a:pPr marL="880110" lvl="1" indent="-514350">
              <a:buFont typeface="+mj-lt"/>
              <a:buAutoNum type="romanUcPeriod"/>
            </a:pPr>
            <a:r>
              <a:rPr lang="en-US" dirty="0" smtClean="0"/>
              <a:t>He </a:t>
            </a:r>
            <a:r>
              <a:rPr lang="en-US" dirty="0"/>
              <a:t>can not </a:t>
            </a:r>
            <a:r>
              <a:rPr lang="en-US" dirty="0" smtClean="0"/>
              <a:t>lie</a:t>
            </a:r>
          </a:p>
          <a:p>
            <a:pPr marL="880110" lvl="1" indent="-514350">
              <a:buFont typeface="+mj-lt"/>
              <a:buAutoNum type="romanUcPeriod"/>
            </a:pPr>
            <a:r>
              <a:rPr lang="en-US" dirty="0" smtClean="0"/>
              <a:t>He </a:t>
            </a:r>
            <a:r>
              <a:rPr lang="en-US" dirty="0"/>
              <a:t>can not leave his creation to corruption and death</a:t>
            </a:r>
          </a:p>
          <a:p>
            <a:pPr marL="457200" indent="-457200">
              <a:buFont typeface="+mj-lt"/>
              <a:buAutoNum type="arabicParenR"/>
            </a:pPr>
            <a:r>
              <a:rPr lang="en-US" b="1" dirty="0"/>
              <a:t>Why repentance is not enough</a:t>
            </a:r>
            <a:r>
              <a:rPr lang="en-US" b="1" dirty="0" smtClean="0"/>
              <a:t>? </a:t>
            </a:r>
            <a:r>
              <a:rPr lang="en-US" b="1" dirty="0" smtClean="0">
                <a:solidFill>
                  <a:srgbClr val="C00000"/>
                </a:solidFill>
              </a:rPr>
              <a:t>Ch. 7</a:t>
            </a:r>
          </a:p>
          <a:p>
            <a:pPr marL="880110" lvl="1" indent="-514350">
              <a:buFont typeface="+mj-lt"/>
              <a:buAutoNum type="romanUcPeriod"/>
            </a:pPr>
            <a:r>
              <a:rPr lang="en-US" b="1" dirty="0" smtClean="0"/>
              <a:t>It </a:t>
            </a:r>
            <a:r>
              <a:rPr lang="en-US" b="1" dirty="0"/>
              <a:t>does not preserve the consistency of God </a:t>
            </a:r>
            <a:endParaRPr lang="en-US" dirty="0"/>
          </a:p>
          <a:p>
            <a:pPr marL="880110" lvl="1" indent="-514350">
              <a:buFont typeface="+mj-lt"/>
              <a:buAutoNum type="romanUcPeriod"/>
            </a:pPr>
            <a:r>
              <a:rPr lang="en-US" sz="2000" b="1" dirty="0" smtClean="0"/>
              <a:t>It </a:t>
            </a:r>
            <a:r>
              <a:rPr lang="en-US" sz="2000" b="1" dirty="0"/>
              <a:t>will not restore man to the additional </a:t>
            </a:r>
            <a:r>
              <a:rPr lang="en-US" sz="2000" b="1" dirty="0" smtClean="0"/>
              <a:t>Grace</a:t>
            </a:r>
            <a:r>
              <a:rPr lang="en-US" b="1" dirty="0" smtClean="0"/>
              <a:t>	</a:t>
            </a:r>
            <a:endParaRPr lang="en-US" dirty="0" smtClean="0"/>
          </a:p>
          <a:p>
            <a:pPr marL="457200" indent="-457200">
              <a:buFont typeface="+mj-lt"/>
              <a:buAutoNum type="arabicParenR"/>
            </a:pPr>
            <a:r>
              <a:rPr lang="en-US" b="1" dirty="0" smtClean="0"/>
              <a:t>He took what is our and gave us what is His</a:t>
            </a:r>
            <a:r>
              <a:rPr lang="en-US" dirty="0" smtClean="0"/>
              <a:t>. </a:t>
            </a:r>
            <a:r>
              <a:rPr lang="en-US" b="1" dirty="0" err="1" smtClean="0">
                <a:solidFill>
                  <a:srgbClr val="C00000"/>
                </a:solidFill>
              </a:rPr>
              <a:t>Ch</a:t>
            </a:r>
            <a:r>
              <a:rPr lang="en-US" b="1" dirty="0" smtClean="0">
                <a:solidFill>
                  <a:srgbClr val="C00000"/>
                </a:solidFill>
              </a:rPr>
              <a:t> 8,9</a:t>
            </a:r>
          </a:p>
          <a:p>
            <a:pPr marL="457200" indent="-457200">
              <a:buFont typeface="+mj-lt"/>
              <a:buAutoNum type="arabicParenR"/>
            </a:pPr>
            <a:r>
              <a:rPr lang="en-US" b="1" dirty="0"/>
              <a:t>In His Incarnation is the dissolution of Death and the resurrection of </a:t>
            </a:r>
            <a:r>
              <a:rPr lang="en-US" b="1" dirty="0" smtClean="0"/>
              <a:t>Life. </a:t>
            </a:r>
            <a:r>
              <a:rPr lang="en-US" b="1" dirty="0" smtClean="0">
                <a:solidFill>
                  <a:srgbClr val="C00000"/>
                </a:solidFill>
              </a:rPr>
              <a:t>CH. 10</a:t>
            </a:r>
            <a:endParaRPr lang="en-US" dirty="0" smtClean="0">
              <a:solidFill>
                <a:srgbClr val="C00000"/>
              </a:solidFill>
            </a:endParaRPr>
          </a:p>
          <a:p>
            <a:pPr marL="457200" indent="-457200">
              <a:buFont typeface="+mj-lt"/>
              <a:buAutoNum type="arabicParenR"/>
            </a:pPr>
            <a:endParaRPr lang="en-US" dirty="0"/>
          </a:p>
        </p:txBody>
      </p:sp>
      <p:sp>
        <p:nvSpPr>
          <p:cNvPr id="4" name="TextBox 3"/>
          <p:cNvSpPr txBox="1"/>
          <p:nvPr/>
        </p:nvSpPr>
        <p:spPr>
          <a:xfrm>
            <a:off x="899592" y="116632"/>
            <a:ext cx="7560840" cy="830997"/>
          </a:xfrm>
          <a:prstGeom prst="rect">
            <a:avLst/>
          </a:prstGeom>
          <a:noFill/>
        </p:spPr>
        <p:txBody>
          <a:bodyPr wrap="square" rtlCol="0">
            <a:spAutoFit/>
          </a:bodyPr>
          <a:lstStyle/>
          <a:p>
            <a:r>
              <a:rPr lang="en-US" sz="2400" b="1" u="sng" dirty="0" smtClean="0">
                <a:solidFill>
                  <a:srgbClr val="C00000"/>
                </a:solidFill>
              </a:rPr>
              <a:t>3. More related Topics to the Divine Dilemma</a:t>
            </a:r>
          </a:p>
          <a:p>
            <a:pPr algn="ctr"/>
            <a:r>
              <a:rPr lang="en-US" sz="2400" b="1" u="sng" dirty="0" smtClean="0">
                <a:solidFill>
                  <a:srgbClr val="C00000"/>
                </a:solidFill>
              </a:rPr>
              <a:t>CH. 4-10 </a:t>
            </a:r>
            <a:endParaRPr lang="en-US" sz="2400" b="1" u="sng" dirty="0">
              <a:solidFill>
                <a:srgbClr val="C00000"/>
              </a:solidFill>
            </a:endParaRPr>
          </a:p>
        </p:txBody>
      </p:sp>
    </p:spTree>
    <p:extLst>
      <p:ext uri="{BB962C8B-B14F-4D97-AF65-F5344CB8AC3E}">
        <p14:creationId xmlns:p14="http://schemas.microsoft.com/office/powerpoint/2010/main" val="117184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The connection between creation and Incarnation</a:t>
            </a:r>
            <a:endParaRPr lang="en-US"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Perhaps </a:t>
            </a:r>
            <a:r>
              <a:rPr lang="en-US" dirty="0">
                <a:latin typeface="Times New Roman" panose="02020603050405020304" pitchFamily="18" charset="0"/>
                <a:cs typeface="Times New Roman" panose="02020603050405020304" pitchFamily="18" charset="0"/>
              </a:rPr>
              <a:t>you are wondering for what reason, </a:t>
            </a:r>
            <a:r>
              <a:rPr lang="en-US" b="1" dirty="0">
                <a:solidFill>
                  <a:srgbClr val="FF0000"/>
                </a:solidFill>
                <a:latin typeface="Times New Roman" panose="02020603050405020304" pitchFamily="18" charset="0"/>
                <a:cs typeface="Times New Roman" panose="02020603050405020304" pitchFamily="18" charset="0"/>
              </a:rPr>
              <a:t>having proposed to talk about the Incarnation of the Word, we are now expounding the origin of human beings</a:t>
            </a:r>
            <a:r>
              <a:rPr lang="en-US" dirty="0">
                <a:latin typeface="Times New Roman" panose="02020603050405020304" pitchFamily="18" charset="0"/>
                <a:cs typeface="Times New Roman" panose="02020603050405020304" pitchFamily="18" charset="0"/>
              </a:rPr>
              <a:t>. Yet this too is not distinct from the aim of our exposition. For speaking of the manifestation of the Savior to us, it is necessary also to speak of the origin of human beings, in order that you might know that our own cause was the occasion of his descent and that our own transgression evoked the Words love for human beings, so that the Lord both came to us and appeared among human beings. </a:t>
            </a:r>
            <a:r>
              <a:rPr lang="en-US" b="1" dirty="0">
                <a:solidFill>
                  <a:srgbClr val="FF0000"/>
                </a:solidFill>
                <a:latin typeface="Times New Roman" panose="02020603050405020304" pitchFamily="18" charset="0"/>
                <a:cs typeface="Times New Roman" panose="02020603050405020304" pitchFamily="18" charset="0"/>
              </a:rPr>
              <a:t>For we were the purpose of his embodiment, and for our salvation he so loved human beings as to come to be and appear in a human body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4:1,2,3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349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The power of the word in us and how we lost it</a:t>
            </a:r>
            <a:endParaRPr lang="en-US" b="1" u="sng" dirty="0">
              <a:solidFill>
                <a:srgbClr val="C00000"/>
              </a:solidFill>
            </a:endParaRPr>
          </a:p>
        </p:txBody>
      </p:sp>
      <p:sp>
        <p:nvSpPr>
          <p:cNvPr id="3" name="Content Placeholder 2"/>
          <p:cNvSpPr>
            <a:spLocks noGrp="1"/>
          </p:cNvSpPr>
          <p:nvPr>
            <p:ph sz="quarter" idx="1"/>
          </p:nvPr>
        </p:nvSpPr>
        <p:spPr>
          <a:xfrm>
            <a:off x="457200" y="1484784"/>
            <a:ext cx="7715200" cy="5184576"/>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For God has not only </a:t>
            </a:r>
            <a:r>
              <a:rPr lang="en-US" b="1" dirty="0">
                <a:solidFill>
                  <a:srgbClr val="FF0000"/>
                </a:solidFill>
                <a:latin typeface="Times New Roman" panose="02020603050405020304" pitchFamily="18" charset="0"/>
                <a:cs typeface="Times New Roman" panose="02020603050405020304" pitchFamily="18" charset="0"/>
              </a:rPr>
              <a:t>created us from nothing</a:t>
            </a:r>
            <a:r>
              <a:rPr lang="en-US" dirty="0">
                <a:latin typeface="Times New Roman" panose="02020603050405020304" pitchFamily="18" charset="0"/>
                <a:cs typeface="Times New Roman" panose="02020603050405020304" pitchFamily="18" charset="0"/>
              </a:rPr>
              <a:t>, but </a:t>
            </a:r>
            <a:r>
              <a:rPr lang="en-US" b="1" dirty="0">
                <a:solidFill>
                  <a:srgbClr val="FF0000"/>
                </a:solidFill>
                <a:latin typeface="Times New Roman" panose="02020603050405020304" pitchFamily="18" charset="0"/>
                <a:cs typeface="Times New Roman" panose="02020603050405020304" pitchFamily="18" charset="0"/>
              </a:rPr>
              <a:t>also granted us by the grace of the Word to live a life according to God</a:t>
            </a:r>
            <a:r>
              <a:rPr lang="en-US" dirty="0">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But human beings, turning away from things eternal and by the counsel of the devil turning us towards things of corruption, were themselves the cause of corruption in death</a:t>
            </a:r>
            <a:r>
              <a:rPr lang="en-US" dirty="0">
                <a:latin typeface="Times New Roman" panose="02020603050405020304" pitchFamily="18" charset="0"/>
                <a:cs typeface="Times New Roman" panose="02020603050405020304" pitchFamily="18" charset="0"/>
              </a:rPr>
              <a:t>, being, as we already said, </a:t>
            </a:r>
            <a:r>
              <a:rPr lang="en-US" b="1" dirty="0">
                <a:solidFill>
                  <a:srgbClr val="FF0000"/>
                </a:solidFill>
                <a:latin typeface="Times New Roman" panose="02020603050405020304" pitchFamily="18" charset="0"/>
                <a:cs typeface="Times New Roman" panose="02020603050405020304" pitchFamily="18" charset="0"/>
              </a:rPr>
              <a:t>corruptible by nature but escaping their natural state by the grace of participation in the Word, had they remained good</a:t>
            </a:r>
            <a:r>
              <a:rPr lang="en-US" dirty="0">
                <a:latin typeface="Times New Roman" panose="02020603050405020304" pitchFamily="18" charset="0"/>
                <a:cs typeface="Times New Roman" panose="02020603050405020304" pitchFamily="18" charset="0"/>
              </a:rPr>
              <a:t>. </a:t>
            </a:r>
            <a:r>
              <a:rPr lang="en-US" b="1" dirty="0">
                <a:solidFill>
                  <a:srgbClr val="00B050"/>
                </a:solidFill>
                <a:latin typeface="Times New Roman" panose="02020603050405020304" pitchFamily="18" charset="0"/>
                <a:cs typeface="Times New Roman" panose="02020603050405020304" pitchFamily="18" charset="0"/>
              </a:rPr>
              <a:t>Because of the Word present in them, even natural corruption did not come near them</a:t>
            </a:r>
            <a:r>
              <a:rPr lang="en-US" dirty="0">
                <a:latin typeface="Times New Roman" panose="02020603050405020304" pitchFamily="18" charset="0"/>
                <a:cs typeface="Times New Roman" panose="02020603050405020304" pitchFamily="18" charset="0"/>
              </a:rPr>
              <a:t>, just as Wisdom says, “God created the human being for incorruptibility and an image of his own eternity; but by the envy of the devil death entered into the world” (</a:t>
            </a:r>
            <a:r>
              <a:rPr lang="en-US" dirty="0" err="1">
                <a:latin typeface="Times New Roman" panose="02020603050405020304" pitchFamily="18" charset="0"/>
                <a:cs typeface="Times New Roman" panose="02020603050405020304" pitchFamily="18" charset="0"/>
              </a:rPr>
              <a:t>Wis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2:23,24</a:t>
            </a:r>
            <a:r>
              <a:rPr lang="en-US" dirty="0">
                <a:latin typeface="Times New Roman" panose="02020603050405020304" pitchFamily="18" charset="0"/>
                <a:cs typeface="Times New Roman" panose="02020603050405020304" pitchFamily="18" charset="0"/>
              </a:rPr>
              <a:t>). </a:t>
            </a:r>
            <a:r>
              <a:rPr lang="en-US" b="1" dirty="0">
                <a:solidFill>
                  <a:srgbClr val="00B050"/>
                </a:solidFill>
                <a:latin typeface="Times New Roman" panose="02020603050405020304" pitchFamily="18" charset="0"/>
                <a:cs typeface="Times New Roman" panose="02020603050405020304" pitchFamily="18" charset="0"/>
              </a:rPr>
              <a:t>When this happened, human beings died and corruption thenceforth prevailed against them, becoming even stronger than its natural power over the whole race, the more so as it had assumed the threat of the Deity against them through the transgression of the commandment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5:1,2</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0581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u="sng" dirty="0" smtClean="0">
                <a:solidFill>
                  <a:srgbClr val="C00000"/>
                </a:solidFill>
                <a:latin typeface="Times New Roman" panose="02020603050405020304" pitchFamily="18" charset="0"/>
                <a:cs typeface="Times New Roman" panose="02020603050405020304" pitchFamily="18" charset="0"/>
              </a:rPr>
              <a:t>God is good</a:t>
            </a:r>
            <a:endParaRPr lang="en-US" sz="4400"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lstStyle/>
          <a:p>
            <a:pPr algn="just"/>
            <a:r>
              <a:rPr lang="en-US" sz="4400" b="1" dirty="0">
                <a:latin typeface="Times New Roman" panose="02020603050405020304" pitchFamily="18" charset="0"/>
                <a:cs typeface="Times New Roman" panose="02020603050405020304" pitchFamily="18" charset="0"/>
              </a:rPr>
              <a:t>It was therefore right not to permit human beings to be carried away by corruption, because </a:t>
            </a:r>
            <a:r>
              <a:rPr lang="en-US" sz="4400" b="1" u="sng" dirty="0">
                <a:solidFill>
                  <a:srgbClr val="FF0000"/>
                </a:solidFill>
                <a:latin typeface="Times New Roman" panose="02020603050405020304" pitchFamily="18" charset="0"/>
                <a:cs typeface="Times New Roman" panose="02020603050405020304" pitchFamily="18" charset="0"/>
              </a:rPr>
              <a:t>this would be improper to and unworthy of the goodness of God</a:t>
            </a:r>
            <a:r>
              <a:rPr lang="en-US" sz="4400" b="1" dirty="0">
                <a:latin typeface="Times New Roman" panose="02020603050405020304" pitchFamily="18" charset="0"/>
                <a:cs typeface="Times New Roman" panose="02020603050405020304" pitchFamily="18" charset="0"/>
              </a:rPr>
              <a:t>. </a:t>
            </a:r>
            <a:r>
              <a:rPr lang="en-US" sz="4400" b="1" dirty="0" smtClean="0">
                <a:latin typeface="Times New Roman" panose="02020603050405020304" pitchFamily="18" charset="0"/>
                <a:cs typeface="Times New Roman" panose="02020603050405020304" pitchFamily="18" charset="0"/>
              </a:rPr>
              <a:t> </a:t>
            </a:r>
            <a:r>
              <a:rPr lang="en-US" sz="3600" dirty="0" smtClean="0"/>
              <a:t>6:10</a:t>
            </a:r>
            <a:endParaRPr lang="en-US" sz="3600" dirty="0"/>
          </a:p>
        </p:txBody>
      </p:sp>
    </p:spTree>
    <p:extLst>
      <p:ext uri="{BB962C8B-B14F-4D97-AF65-F5344CB8AC3E}">
        <p14:creationId xmlns:p14="http://schemas.microsoft.com/office/powerpoint/2010/main" val="2899572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God is good and he can not lie</a:t>
            </a:r>
            <a:endParaRPr lang="en-US" b="1" u="sng" dirty="0">
              <a:solidFill>
                <a:srgbClr val="C00000"/>
              </a:solidFill>
            </a:endParaRPr>
          </a:p>
        </p:txBody>
      </p:sp>
      <p:sp>
        <p:nvSpPr>
          <p:cNvPr id="3" name="Content Placeholder 2"/>
          <p:cNvSpPr>
            <a:spLocks noGrp="1"/>
          </p:cNvSpPr>
          <p:nvPr>
            <p:ph sz="quarter"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It was absurd, </a:t>
            </a:r>
            <a:r>
              <a:rPr lang="en-US" sz="3600" b="1" u="sng" dirty="0">
                <a:solidFill>
                  <a:srgbClr val="FF0000"/>
                </a:solidFill>
                <a:latin typeface="Times New Roman" panose="02020603050405020304" pitchFamily="18" charset="0"/>
                <a:cs typeface="Times New Roman" panose="02020603050405020304" pitchFamily="18" charset="0"/>
              </a:rPr>
              <a:t>on the one hand, that, having spoken, God should prove to be lying</a:t>
            </a:r>
            <a:r>
              <a:rPr lang="en-US" sz="3600" dirty="0">
                <a:latin typeface="Times New Roman" panose="02020603050405020304" pitchFamily="18" charset="0"/>
                <a:cs typeface="Times New Roman" panose="02020603050405020304" pitchFamily="18" charset="0"/>
              </a:rPr>
              <a:t>: that is, having legislated that the human being would die by death if he were to transgress the commandment, yet after the transgression he were not to die but rather this sentence dissolved. </a:t>
            </a:r>
            <a:r>
              <a:rPr lang="en-US" sz="3600" dirty="0" smtClean="0">
                <a:latin typeface="Times New Roman" panose="02020603050405020304" pitchFamily="18" charset="0"/>
                <a:cs typeface="Times New Roman" panose="02020603050405020304" pitchFamily="18" charset="0"/>
              </a:rPr>
              <a:t> 6.3</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435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solidFill>
                  <a:srgbClr val="C00000"/>
                </a:solidFill>
              </a:rPr>
              <a:t>God is good and he can not leave his creation to corruption and death</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sz="2800" dirty="0">
                <a:latin typeface="Times New Roman" panose="02020603050405020304" pitchFamily="18" charset="0"/>
                <a:cs typeface="Times New Roman" panose="02020603050405020304" pitchFamily="18" charset="0"/>
              </a:rPr>
              <a:t>On the other hand, </a:t>
            </a:r>
            <a:r>
              <a:rPr lang="en-US" sz="2800" b="1" u="sng" dirty="0">
                <a:solidFill>
                  <a:srgbClr val="FF0000"/>
                </a:solidFill>
                <a:latin typeface="Times New Roman" panose="02020603050405020304" pitchFamily="18" charset="0"/>
                <a:cs typeface="Times New Roman" panose="02020603050405020304" pitchFamily="18" charset="0"/>
              </a:rPr>
              <a:t>it was improper that what had once been made rational and partakers of his Word should perish, and once again return to non-being through corruption</a:t>
            </a:r>
            <a:r>
              <a:rPr lang="en-US" sz="2800" dirty="0">
                <a:latin typeface="Times New Roman" panose="02020603050405020304" pitchFamily="18" charset="0"/>
                <a:cs typeface="Times New Roman" panose="02020603050405020304" pitchFamily="18" charset="0"/>
              </a:rPr>
              <a:t>. It was not worthy of the goodness of God that those created by him should be corrupted through the deceit wrought by the devil upon human beings. And it was supremely improper that the workmanship of God in human beings should disappear either through their own negligence or through the deceit of the demons</a:t>
            </a:r>
            <a:r>
              <a:rPr lang="en-US" sz="2800" dirty="0" smtClean="0">
                <a:latin typeface="Times New Roman" panose="02020603050405020304" pitchFamily="18" charset="0"/>
                <a:cs typeface="Times New Roman" panose="02020603050405020304" pitchFamily="18" charset="0"/>
              </a:rPr>
              <a:t>. 6:4,5,6</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249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solidFill>
                  <a:srgbClr val="C00000"/>
                </a:solidFill>
              </a:rPr>
              <a:t>Why repentance is not enough?</a:t>
            </a:r>
            <a:br>
              <a:rPr lang="en-US" b="1" u="sng" dirty="0" smtClean="0">
                <a:solidFill>
                  <a:srgbClr val="C00000"/>
                </a:solidFill>
              </a:rPr>
            </a:br>
            <a:r>
              <a:rPr lang="en-US" sz="2200" b="1" u="sng" dirty="0" smtClean="0">
                <a:solidFill>
                  <a:srgbClr val="C00000"/>
                </a:solidFill>
              </a:rPr>
              <a:t>1. it does not preserve the consistency of God </a:t>
            </a:r>
            <a:endParaRPr lang="en-US" sz="2200"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sz="3200" dirty="0"/>
              <a:t>But repentance would </a:t>
            </a:r>
            <a:r>
              <a:rPr lang="en-US" sz="3200" b="1" u="sng" dirty="0">
                <a:solidFill>
                  <a:srgbClr val="FF0000"/>
                </a:solidFill>
              </a:rPr>
              <a:t>neither have preserved the consistency of God</a:t>
            </a:r>
            <a:r>
              <a:rPr lang="en-US" sz="3200" dirty="0"/>
              <a:t>, for he again would not have remained true if human beings were not held fast by death, </a:t>
            </a:r>
            <a:r>
              <a:rPr lang="en-US" sz="3200" b="1" dirty="0">
                <a:solidFill>
                  <a:srgbClr val="FF0000"/>
                </a:solidFill>
              </a:rPr>
              <a:t>nor does repentance recall human beings from what is natural</a:t>
            </a:r>
            <a:r>
              <a:rPr lang="en-US" sz="3200" dirty="0"/>
              <a:t>, </a:t>
            </a:r>
            <a:r>
              <a:rPr lang="en-US" sz="3200" b="1" dirty="0">
                <a:solidFill>
                  <a:srgbClr val="FF0000"/>
                </a:solidFill>
              </a:rPr>
              <a:t>but merely halts sins. </a:t>
            </a:r>
            <a:r>
              <a:rPr lang="en-US" sz="3200" b="1" dirty="0" smtClean="0"/>
              <a:t> </a:t>
            </a:r>
            <a:r>
              <a:rPr lang="en-US" sz="3200" dirty="0" smtClean="0"/>
              <a:t>7.3</a:t>
            </a:r>
            <a:endParaRPr lang="en-US" sz="3200" dirty="0"/>
          </a:p>
        </p:txBody>
      </p:sp>
    </p:spTree>
    <p:extLst>
      <p:ext uri="{BB962C8B-B14F-4D97-AF65-F5344CB8AC3E}">
        <p14:creationId xmlns:p14="http://schemas.microsoft.com/office/powerpoint/2010/main" val="3596394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C00000"/>
                </a:solidFill>
              </a:rPr>
              <a:t>Points to be covered</a:t>
            </a:r>
            <a:endParaRPr lang="en-US" sz="3600" b="1" u="sng" dirty="0">
              <a:solidFill>
                <a:srgbClr val="C00000"/>
              </a:solidFill>
            </a:endParaRPr>
          </a:p>
        </p:txBody>
      </p:sp>
      <p:sp>
        <p:nvSpPr>
          <p:cNvPr id="3" name="Content Placeholder 2"/>
          <p:cNvSpPr>
            <a:spLocks noGrp="1"/>
          </p:cNvSpPr>
          <p:nvPr>
            <p:ph sz="quarter" idx="1"/>
          </p:nvPr>
        </p:nvSpPr>
        <p:spPr/>
        <p:txBody>
          <a:bodyPr/>
          <a:lstStyle/>
          <a:p>
            <a:pPr marL="514350" indent="-514350">
              <a:buFont typeface="+mj-lt"/>
              <a:buAutoNum type="romanUcPeriod"/>
            </a:pPr>
            <a:r>
              <a:rPr lang="en-US" sz="4000" b="1" dirty="0" smtClean="0"/>
              <a:t>Introduction</a:t>
            </a:r>
          </a:p>
          <a:p>
            <a:pPr marL="514350" indent="-514350">
              <a:buFont typeface="+mj-lt"/>
              <a:buAutoNum type="romanUcPeriod"/>
            </a:pPr>
            <a:r>
              <a:rPr lang="en-US" sz="4000" b="1" dirty="0" smtClean="0"/>
              <a:t>Ch. 1,2</a:t>
            </a:r>
          </a:p>
          <a:p>
            <a:pPr marL="514350" indent="-514350">
              <a:buFont typeface="+mj-lt"/>
              <a:buAutoNum type="romanUcPeriod"/>
            </a:pPr>
            <a:r>
              <a:rPr lang="en-US" sz="4000" b="1" dirty="0" smtClean="0"/>
              <a:t>Ch. 3</a:t>
            </a:r>
          </a:p>
          <a:p>
            <a:pPr marL="514350" indent="-514350">
              <a:buFont typeface="+mj-lt"/>
              <a:buAutoNum type="romanUcPeriod"/>
            </a:pPr>
            <a:r>
              <a:rPr lang="en-US" sz="4000" b="1" dirty="0" smtClean="0"/>
              <a:t>Ch. 4-10</a:t>
            </a:r>
          </a:p>
          <a:p>
            <a:pPr marL="514350" indent="-514350">
              <a:buFont typeface="+mj-lt"/>
              <a:buAutoNum type="romanUcPeriod"/>
            </a:pPr>
            <a:r>
              <a:rPr lang="en-US" sz="4000" b="1" dirty="0" smtClean="0"/>
              <a:t> How we pray it.</a:t>
            </a:r>
          </a:p>
          <a:p>
            <a:pPr marL="514350" indent="-514350">
              <a:buFont typeface="+mj-lt"/>
              <a:buAutoNum type="romanUcPeriod"/>
            </a:pPr>
            <a:r>
              <a:rPr lang="en-US" sz="4000" b="1" dirty="0" smtClean="0"/>
              <a:t> How we live it.</a:t>
            </a:r>
          </a:p>
          <a:p>
            <a:pPr marL="514350" indent="-514350">
              <a:buFont typeface="+mj-lt"/>
              <a:buAutoNum type="romanUcPeriod"/>
            </a:pPr>
            <a:endParaRPr lang="en-US" dirty="0"/>
          </a:p>
        </p:txBody>
      </p:sp>
    </p:spTree>
    <p:extLst>
      <p:ext uri="{BB962C8B-B14F-4D97-AF65-F5344CB8AC3E}">
        <p14:creationId xmlns:p14="http://schemas.microsoft.com/office/powerpoint/2010/main" val="185134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fontScale="90000"/>
          </a:bodyPr>
          <a:lstStyle/>
          <a:p>
            <a:pPr algn="ctr"/>
            <a:r>
              <a:rPr lang="en-US" b="1" u="sng" dirty="0">
                <a:solidFill>
                  <a:srgbClr val="C00000"/>
                </a:solidFill>
              </a:rPr>
              <a:t>Why repentance is not enough?</a:t>
            </a:r>
            <a:br>
              <a:rPr lang="en-US" b="1" u="sng" dirty="0">
                <a:solidFill>
                  <a:srgbClr val="C00000"/>
                </a:solidFill>
              </a:rPr>
            </a:br>
            <a:r>
              <a:rPr lang="en-US" sz="2200" b="1" u="sng" dirty="0" smtClean="0">
                <a:solidFill>
                  <a:srgbClr val="C00000"/>
                </a:solidFill>
              </a:rPr>
              <a:t>2. it will not restore man to the additional Grace</a:t>
            </a:r>
            <a:endParaRPr lang="en-US" sz="2200" dirty="0"/>
          </a:p>
        </p:txBody>
      </p:sp>
      <p:sp>
        <p:nvSpPr>
          <p:cNvPr id="3" name="Content Placeholder 2"/>
          <p:cNvSpPr>
            <a:spLocks noGrp="1"/>
          </p:cNvSpPr>
          <p:nvPr>
            <p:ph sz="quarter" idx="1"/>
          </p:nvPr>
        </p:nvSpPr>
        <p:spPr>
          <a:xfrm>
            <a:off x="467544" y="1196752"/>
            <a:ext cx="7787208" cy="5089776"/>
          </a:xfrm>
        </p:spPr>
        <p:txBody>
          <a:bodyPr>
            <a:noAutofit/>
          </a:bodyPr>
          <a:lstStyle/>
          <a:p>
            <a:pPr algn="just"/>
            <a:r>
              <a:rPr lang="en-US" sz="3200" b="1" dirty="0">
                <a:solidFill>
                  <a:srgbClr val="FF0000"/>
                </a:solidFill>
                <a:latin typeface="Times New Roman" panose="02020603050405020304" pitchFamily="18" charset="0"/>
                <a:cs typeface="Times New Roman" panose="02020603050405020304" pitchFamily="18" charset="0"/>
              </a:rPr>
              <a:t>If then there were only offence and not the consequence of corruption, repentance would have been fine</a:t>
            </a:r>
            <a:r>
              <a:rPr lang="en-US" sz="3200" dirty="0">
                <a:latin typeface="Times New Roman" panose="02020603050405020304" pitchFamily="18" charset="0"/>
                <a:cs typeface="Times New Roman" panose="02020603050405020304" pitchFamily="18" charset="0"/>
              </a:rPr>
              <a:t>. But if, once the transgression had taken off, human beings were now </a:t>
            </a:r>
            <a:r>
              <a:rPr lang="en-US" sz="3200" b="1" u="sng" dirty="0">
                <a:solidFill>
                  <a:srgbClr val="FF0000"/>
                </a:solidFill>
                <a:latin typeface="Times New Roman" panose="02020603050405020304" pitchFamily="18" charset="0"/>
                <a:cs typeface="Times New Roman" panose="02020603050405020304" pitchFamily="18" charset="0"/>
              </a:rPr>
              <a:t>held fast in natural corruption and were deprived of the grace of being in the image</a:t>
            </a:r>
            <a:r>
              <a:rPr lang="en-US" sz="3200" dirty="0">
                <a:latin typeface="Times New Roman" panose="02020603050405020304" pitchFamily="18" charset="0"/>
                <a:cs typeface="Times New Roman" panose="02020603050405020304" pitchFamily="18" charset="0"/>
              </a:rPr>
              <a:t>, what else needed to happen? Or who was needed for such grace and recalling except the God Word who in the beginning made the universe from non-being? </a:t>
            </a:r>
            <a:r>
              <a:rPr lang="en-US" sz="3200" dirty="0" smtClean="0">
                <a:latin typeface="Times New Roman" panose="02020603050405020304" pitchFamily="18" charset="0"/>
                <a:cs typeface="Times New Roman" panose="02020603050405020304" pitchFamily="18" charset="0"/>
              </a:rPr>
              <a:t> 7:4</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738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He alone was able to recreate and suffer on our behalf </a:t>
            </a:r>
            <a:endParaRPr lang="en-US" b="1" u="sng" dirty="0">
              <a:solidFill>
                <a:srgbClr val="C00000"/>
              </a:solidFill>
            </a:endParaRPr>
          </a:p>
        </p:txBody>
      </p:sp>
      <p:sp>
        <p:nvSpPr>
          <p:cNvPr id="3" name="Content Placeholder 2"/>
          <p:cNvSpPr>
            <a:spLocks noGrp="1"/>
          </p:cNvSpPr>
          <p:nvPr>
            <p:ph sz="quarter" idx="1"/>
          </p:nvPr>
        </p:nvSpPr>
        <p:spPr>
          <a:xfrm>
            <a:off x="457200" y="1600200"/>
            <a:ext cx="7643192" cy="4853136"/>
          </a:xfrm>
        </p:spPr>
        <p:txBody>
          <a:bodyPr>
            <a:normAutofit/>
          </a:bodyPr>
          <a:lstStyle/>
          <a:p>
            <a:pPr algn="just"/>
            <a:r>
              <a:rPr lang="en-US" sz="3200" dirty="0">
                <a:latin typeface="Times New Roman" panose="02020603050405020304" pitchFamily="18" charset="0"/>
                <a:cs typeface="Times New Roman" panose="02020603050405020304" pitchFamily="18" charset="0"/>
              </a:rPr>
              <a:t>For </a:t>
            </a:r>
            <a:r>
              <a:rPr lang="en-US" sz="3200" dirty="0" smtClean="0">
                <a:latin typeface="Times New Roman" panose="02020603050405020304" pitchFamily="18" charset="0"/>
                <a:cs typeface="Times New Roman" panose="02020603050405020304" pitchFamily="18" charset="0"/>
              </a:rPr>
              <a:t>him </a:t>
            </a:r>
            <a:r>
              <a:rPr lang="en-US" sz="3200" dirty="0">
                <a:latin typeface="Times New Roman" panose="02020603050405020304" pitchFamily="18" charset="0"/>
                <a:cs typeface="Times New Roman" panose="02020603050405020304" pitchFamily="18" charset="0"/>
              </a:rPr>
              <a:t>it was once more </a:t>
            </a:r>
            <a:r>
              <a:rPr lang="en-US" sz="3200" b="1" u="sng" dirty="0">
                <a:solidFill>
                  <a:srgbClr val="FF0000"/>
                </a:solidFill>
                <a:latin typeface="Times New Roman" panose="02020603050405020304" pitchFamily="18" charset="0"/>
                <a:cs typeface="Times New Roman" panose="02020603050405020304" pitchFamily="18" charset="0"/>
              </a:rPr>
              <a:t>both to bring the corruptible to incorruptibility and to save the superlative consistency of the Father</a:t>
            </a:r>
            <a:r>
              <a:rPr lang="en-US" sz="3200" dirty="0">
                <a:latin typeface="Times New Roman" panose="02020603050405020304" pitchFamily="18" charset="0"/>
                <a:cs typeface="Times New Roman" panose="02020603050405020304" pitchFamily="18" charset="0"/>
              </a:rPr>
              <a:t>. Being the Word of the Father and above all, </a:t>
            </a:r>
            <a:r>
              <a:rPr lang="en-US" sz="3200" b="1" dirty="0">
                <a:solidFill>
                  <a:srgbClr val="00B050"/>
                </a:solidFill>
                <a:latin typeface="Times New Roman" panose="02020603050405020304" pitchFamily="18" charset="0"/>
                <a:cs typeface="Times New Roman" panose="02020603050405020304" pitchFamily="18" charset="0"/>
              </a:rPr>
              <a:t>he alone consequently was both able to recreate the universe and was worthy to suffer on behalf of all and to intercede for all before the Father</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7:5</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8457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latin typeface="Times New Roman" panose="02020603050405020304" pitchFamily="18" charset="0"/>
                <a:cs typeface="Times New Roman" panose="02020603050405020304" pitchFamily="18" charset="0"/>
              </a:rPr>
              <a:t>He took what is ours and gave us what is His</a:t>
            </a:r>
            <a:endParaRPr lang="en-US"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23528" y="1484784"/>
            <a:ext cx="7992888" cy="4989168"/>
          </a:xfrm>
        </p:spPr>
        <p:txBody>
          <a:bodyPr>
            <a:normAutofit/>
          </a:bodyPr>
          <a:lstStyle/>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And thus, </a:t>
            </a:r>
            <a:r>
              <a:rPr lang="en-US" b="1" u="sng" dirty="0">
                <a:solidFill>
                  <a:srgbClr val="FF0000"/>
                </a:solidFill>
                <a:latin typeface="Times New Roman" panose="02020603050405020304" pitchFamily="18" charset="0"/>
                <a:cs typeface="Times New Roman" panose="02020603050405020304" pitchFamily="18" charset="0"/>
              </a:rPr>
              <a:t>taking from ours that which is like, since all were liable to the corruption of death, delivering it over to death on behalf of all, he offered it to the Father, doing this in his love for human beings</a:t>
            </a:r>
            <a:r>
              <a:rPr lang="en-US" dirty="0">
                <a:latin typeface="Times New Roman" panose="02020603050405020304" pitchFamily="18" charset="0"/>
                <a:cs typeface="Times New Roman" panose="02020603050405020304" pitchFamily="18" charset="0"/>
              </a:rPr>
              <a:t>, so that, on the one hand, with all dying in him the law concerning corruption in human beings might be undone (its power being fully expended in the lordly body and no longer having any ground against similar human beings), and, </a:t>
            </a:r>
            <a:r>
              <a:rPr lang="en-US" b="1" u="sng" dirty="0">
                <a:solidFill>
                  <a:srgbClr val="FF0000"/>
                </a:solidFill>
                <a:latin typeface="Times New Roman" panose="02020603050405020304" pitchFamily="18" charset="0"/>
                <a:cs typeface="Times New Roman" panose="02020603050405020304" pitchFamily="18" charset="0"/>
              </a:rPr>
              <a:t>on the other hand, that as human beings had turned towards corruption he might turn them again to incorruptibility and give them life from death, by making the body his own and by the grace of the resurrection banishing death from them as straw from the fire</a:t>
            </a:r>
            <a:r>
              <a:rPr lang="en-US" dirty="0" smtClean="0">
                <a:latin typeface="Times New Roman" panose="02020603050405020304" pitchFamily="18" charset="0"/>
                <a:cs typeface="Times New Roman" panose="02020603050405020304" pitchFamily="18" charset="0"/>
              </a:rPr>
              <a:t>. 8:4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369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solidFill>
                  <a:srgbClr val="C00000"/>
                </a:solidFill>
                <a:latin typeface="Times New Roman" panose="02020603050405020304" pitchFamily="18" charset="0"/>
                <a:cs typeface="Times New Roman" panose="02020603050405020304" pitchFamily="18" charset="0"/>
              </a:rPr>
              <a:t>He took what is ours and gave us what is His</a:t>
            </a:r>
            <a:endParaRPr lang="en-US" dirty="0"/>
          </a:p>
        </p:txBody>
      </p:sp>
      <p:sp>
        <p:nvSpPr>
          <p:cNvPr id="3" name="Content Placeholder 2"/>
          <p:cNvSpPr>
            <a:spLocks noGrp="1"/>
          </p:cNvSpPr>
          <p:nvPr>
            <p:ph sz="quarter" idx="1"/>
          </p:nvPr>
        </p:nvSpPr>
        <p:spPr/>
        <p:txBody>
          <a:bodyPr>
            <a:noAutofit/>
          </a:bodyPr>
          <a:lstStyle/>
          <a:p>
            <a:pPr algn="just"/>
            <a:r>
              <a:rPr lang="en-US" sz="3200" dirty="0">
                <a:solidFill>
                  <a:srgbClr val="FF0000"/>
                </a:solidFill>
                <a:latin typeface="Times New Roman" panose="02020603050405020304" pitchFamily="18" charset="0"/>
                <a:cs typeface="Times New Roman" panose="02020603050405020304" pitchFamily="18" charset="0"/>
              </a:rPr>
              <a:t>Coming himself into our realm, and dwelling in a body like the others</a:t>
            </a:r>
            <a:r>
              <a:rPr lang="en-US" sz="3200" dirty="0">
                <a:latin typeface="Times New Roman" panose="02020603050405020304" pitchFamily="18" charset="0"/>
                <a:cs typeface="Times New Roman" panose="02020603050405020304" pitchFamily="18" charset="0"/>
              </a:rPr>
              <a:t>, every design of the enemy against human beings has henceforth ceased, and </a:t>
            </a:r>
            <a:r>
              <a:rPr lang="en-US" sz="3200" b="1" dirty="0">
                <a:solidFill>
                  <a:srgbClr val="00B050"/>
                </a:solidFill>
                <a:latin typeface="Times New Roman" panose="02020603050405020304" pitchFamily="18" charset="0"/>
                <a:cs typeface="Times New Roman" panose="02020603050405020304" pitchFamily="18" charset="0"/>
              </a:rPr>
              <a:t>the corruption of death, which had prevailed formerly against them, perished.</a:t>
            </a:r>
            <a:r>
              <a:rPr lang="en-US" sz="3200" dirty="0">
                <a:latin typeface="Times New Roman" panose="02020603050405020304" pitchFamily="18" charset="0"/>
                <a:cs typeface="Times New Roman" panose="02020603050405020304" pitchFamily="18" charset="0"/>
              </a:rPr>
              <a:t> For the race of human beings would have been utterly dissolved had not the Master and Savior of all, the Son of God, come for the completion of death. </a:t>
            </a:r>
            <a:r>
              <a:rPr lang="en-US" sz="3200" dirty="0" smtClean="0">
                <a:latin typeface="Times New Roman" panose="02020603050405020304" pitchFamily="18" charset="0"/>
                <a:cs typeface="Times New Roman" panose="02020603050405020304" pitchFamily="18" charset="0"/>
              </a:rPr>
              <a:t>9:4</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466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C00000"/>
                </a:solidFill>
              </a:rPr>
              <a:t>In His Incarnation is the dissolution of Death and the resurrection of Life</a:t>
            </a:r>
            <a:endParaRPr lang="en-US" b="1" dirty="0">
              <a:solidFill>
                <a:srgbClr val="C00000"/>
              </a:solidFill>
            </a:endParaRPr>
          </a:p>
        </p:txBody>
      </p:sp>
      <p:sp>
        <p:nvSpPr>
          <p:cNvPr id="3" name="Content Placeholder 2"/>
          <p:cNvSpPr>
            <a:spLocks noGrp="1"/>
          </p:cNvSpPr>
          <p:nvPr>
            <p:ph sz="quarter" idx="1"/>
          </p:nvPr>
        </p:nvSpPr>
        <p:spPr>
          <a:xfrm>
            <a:off x="457200" y="1484784"/>
            <a:ext cx="7715200" cy="5184576"/>
          </a:xfrm>
        </p:spPr>
        <p:txBody>
          <a:bodyPr>
            <a:normAutofit lnSpcReduction="10000"/>
          </a:bodyPr>
          <a:lstStyle/>
          <a:p>
            <a:pPr algn="just"/>
            <a:r>
              <a:rPr lang="en-US" dirty="0"/>
              <a:t>For since through human beings death had seized human beings, for this reason, again, </a:t>
            </a:r>
            <a:r>
              <a:rPr lang="en-US" b="1" dirty="0">
                <a:solidFill>
                  <a:srgbClr val="FF0000"/>
                </a:solidFill>
              </a:rPr>
              <a:t>through the incarnation of the God Word there occurred the dissolution of death and the resurrection of life</a:t>
            </a:r>
            <a:r>
              <a:rPr lang="en-US" dirty="0"/>
              <a:t>, as the Christ-bearing man says, “For as by a human being came death, by a human being has come also the resurrection of the dead; for as in Adam all </a:t>
            </a:r>
            <a:r>
              <a:rPr lang="en-US" dirty="0" smtClean="0"/>
              <a:t>die </a:t>
            </a:r>
            <a:r>
              <a:rPr lang="en-US" dirty="0"/>
              <a:t>so in Christ shall all be made alive” and that which follows (1 </a:t>
            </a:r>
            <a:r>
              <a:rPr lang="en-US" dirty="0" err="1"/>
              <a:t>Cor</a:t>
            </a:r>
            <a:r>
              <a:rPr lang="en-US" dirty="0"/>
              <a:t> 15.21-22). </a:t>
            </a:r>
            <a:r>
              <a:rPr lang="en-US" b="1" dirty="0">
                <a:solidFill>
                  <a:srgbClr val="FF0000"/>
                </a:solidFill>
              </a:rPr>
              <a:t>For now we no longer die as those condemned, but as those who will arise do we await the common resurrection of all, which God, who wrought and granted this</a:t>
            </a:r>
            <a:r>
              <a:rPr lang="en-US" dirty="0"/>
              <a:t>, </a:t>
            </a:r>
            <a:r>
              <a:rPr lang="en-US" dirty="0" smtClean="0"/>
              <a:t>“in </a:t>
            </a:r>
            <a:r>
              <a:rPr lang="en-US" dirty="0"/>
              <a:t>his own time will reveal” (1 Tim 6.15; Titus 1.3</a:t>
            </a:r>
            <a:r>
              <a:rPr lang="en-US" dirty="0" smtClean="0"/>
              <a:t>). 10:4</a:t>
            </a:r>
            <a:endParaRPr lang="en-US" dirty="0"/>
          </a:p>
        </p:txBody>
      </p:sp>
    </p:spTree>
    <p:extLst>
      <p:ext uri="{BB962C8B-B14F-4D97-AF65-F5344CB8AC3E}">
        <p14:creationId xmlns:p14="http://schemas.microsoft.com/office/powerpoint/2010/main" val="549126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The prayer of reconciliation </a:t>
            </a:r>
            <a:br>
              <a:rPr lang="en-US" b="1" u="sng" dirty="0" smtClean="0">
                <a:solidFill>
                  <a:srgbClr val="C00000"/>
                </a:solidFill>
              </a:rPr>
            </a:br>
            <a:r>
              <a:rPr lang="en-US" b="1" u="sng" dirty="0" smtClean="0">
                <a:solidFill>
                  <a:srgbClr val="C00000"/>
                </a:solidFill>
              </a:rPr>
              <a:t>Liturgy of St Basil</a:t>
            </a:r>
            <a:endParaRPr lang="en-US"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sz="3200" dirty="0"/>
              <a:t>God, the Great and the Eternal, </a:t>
            </a:r>
            <a:r>
              <a:rPr lang="en-US" sz="3200" b="1" u="sng" dirty="0">
                <a:solidFill>
                  <a:srgbClr val="FF0000"/>
                </a:solidFill>
              </a:rPr>
              <a:t>Who formed man in incorruption</a:t>
            </a:r>
            <a:r>
              <a:rPr lang="en-US" sz="3200" dirty="0"/>
              <a:t>; and </a:t>
            </a:r>
            <a:r>
              <a:rPr lang="en-US" sz="3200" b="1" dirty="0">
                <a:solidFill>
                  <a:srgbClr val="0070C0"/>
                </a:solidFill>
                <a:effectLst>
                  <a:outerShdw blurRad="38100" dist="38100" dir="2700000" algn="tl">
                    <a:srgbClr val="000000">
                      <a:alpha val="43137"/>
                    </a:srgbClr>
                  </a:outerShdw>
                </a:effectLst>
              </a:rPr>
              <a:t>death which entered into the world by the envy of the devil;</a:t>
            </a:r>
            <a:r>
              <a:rPr lang="en-US" sz="3200" dirty="0"/>
              <a:t> </a:t>
            </a:r>
            <a:r>
              <a:rPr lang="en-US" sz="3200" b="1" u="sng" dirty="0">
                <a:solidFill>
                  <a:srgbClr val="00B050"/>
                </a:solidFill>
              </a:rPr>
              <a:t>You have destroyed, by the life-giving manifestation of Your Only-Begotten Son, our Lord, God and Savior Jesus Christ. </a:t>
            </a:r>
          </a:p>
        </p:txBody>
      </p:sp>
    </p:spTree>
    <p:extLst>
      <p:ext uri="{BB962C8B-B14F-4D97-AF65-F5344CB8AC3E}">
        <p14:creationId xmlns:p14="http://schemas.microsoft.com/office/powerpoint/2010/main" val="2046002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err="1" smtClean="0">
                <a:solidFill>
                  <a:srgbClr val="C00000"/>
                </a:solidFill>
              </a:rPr>
              <a:t>Agios</a:t>
            </a:r>
            <a:r>
              <a:rPr lang="en-US" b="1" u="sng" dirty="0" smtClean="0">
                <a:solidFill>
                  <a:srgbClr val="C00000"/>
                </a:solidFill>
              </a:rPr>
              <a:t> </a:t>
            </a:r>
            <a:br>
              <a:rPr lang="en-US" b="1" u="sng" dirty="0" smtClean="0">
                <a:solidFill>
                  <a:srgbClr val="C00000"/>
                </a:solidFill>
              </a:rPr>
            </a:br>
            <a:r>
              <a:rPr lang="en-US" b="1" u="sng" dirty="0" smtClean="0">
                <a:solidFill>
                  <a:srgbClr val="C00000"/>
                </a:solidFill>
              </a:rPr>
              <a:t>Liturgy of St Basil</a:t>
            </a:r>
            <a:endParaRPr lang="en-US" b="1" u="sng"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just"/>
            <a:r>
              <a:rPr lang="en-US" dirty="0"/>
              <a:t>Holy, Holy, Holy, truly O Lord, our God, </a:t>
            </a:r>
            <a:r>
              <a:rPr lang="en-US" b="1" u="sng" dirty="0">
                <a:solidFill>
                  <a:srgbClr val="FF0000"/>
                </a:solidFill>
              </a:rPr>
              <a:t>Who formed us, created us and placed us in the paradise of joy.</a:t>
            </a:r>
            <a:r>
              <a:rPr lang="en-US" dirty="0"/>
              <a:t> </a:t>
            </a:r>
            <a:r>
              <a:rPr lang="en-US" b="1" u="sng" dirty="0">
                <a:solidFill>
                  <a:srgbClr val="002060"/>
                </a:solidFill>
              </a:rPr>
              <a:t>When we disobeyed Your commandment by the guile of the serpent, we </a:t>
            </a:r>
            <a:r>
              <a:rPr lang="en-US" b="1" u="sng" baseline="30000" dirty="0" smtClean="0">
                <a:solidFill>
                  <a:srgbClr val="C00000"/>
                </a:solidFill>
              </a:rPr>
              <a:t>1</a:t>
            </a:r>
            <a:r>
              <a:rPr lang="en-US" b="1" i="1" u="sng" dirty="0" smtClean="0">
                <a:solidFill>
                  <a:srgbClr val="002060"/>
                </a:solidFill>
              </a:rPr>
              <a:t>fell </a:t>
            </a:r>
            <a:r>
              <a:rPr lang="en-US" b="1" i="1" u="sng" dirty="0">
                <a:solidFill>
                  <a:srgbClr val="002060"/>
                </a:solidFill>
              </a:rPr>
              <a:t>from eternal life</a:t>
            </a:r>
            <a:r>
              <a:rPr lang="en-US" b="1" u="sng" dirty="0">
                <a:solidFill>
                  <a:srgbClr val="002060"/>
                </a:solidFill>
              </a:rPr>
              <a:t>, and </a:t>
            </a:r>
            <a:r>
              <a:rPr lang="en-US" b="1" i="1" u="sng" dirty="0">
                <a:solidFill>
                  <a:srgbClr val="002060"/>
                </a:solidFill>
              </a:rPr>
              <a:t>were </a:t>
            </a:r>
            <a:r>
              <a:rPr lang="en-US" b="1" i="1" u="sng" baseline="30000" dirty="0" smtClean="0">
                <a:solidFill>
                  <a:srgbClr val="C00000"/>
                </a:solidFill>
              </a:rPr>
              <a:t>2</a:t>
            </a:r>
            <a:r>
              <a:rPr lang="en-US" b="1" i="1" u="sng" dirty="0" smtClean="0">
                <a:solidFill>
                  <a:srgbClr val="002060"/>
                </a:solidFill>
              </a:rPr>
              <a:t>exiled </a:t>
            </a:r>
            <a:r>
              <a:rPr lang="en-US" b="1" i="1" u="sng" dirty="0">
                <a:solidFill>
                  <a:srgbClr val="002060"/>
                </a:solidFill>
              </a:rPr>
              <a:t>from the Paradise of joy</a:t>
            </a:r>
            <a:r>
              <a:rPr lang="en-US" b="1" u="sng" dirty="0">
                <a:solidFill>
                  <a:srgbClr val="002060"/>
                </a:solidFill>
              </a:rPr>
              <a:t>.</a:t>
            </a:r>
            <a:r>
              <a:rPr lang="en-US" dirty="0"/>
              <a:t> </a:t>
            </a:r>
            <a:r>
              <a:rPr lang="en-US" b="1" u="sng" dirty="0">
                <a:solidFill>
                  <a:srgbClr val="7030A0"/>
                </a:solidFill>
              </a:rPr>
              <a:t>You have not abandoned us to the end, but have always visited us through Your holy prophets</a:t>
            </a:r>
            <a:r>
              <a:rPr lang="en-US" dirty="0"/>
              <a:t>, and in the last days, </a:t>
            </a:r>
            <a:r>
              <a:rPr lang="en-US" b="1" dirty="0">
                <a:solidFill>
                  <a:srgbClr val="00B050"/>
                </a:solidFill>
              </a:rPr>
              <a:t>You did manifest Yourself to us, who were sitting in darkness and the shadow of death, through Your Only-Begotten Son, our Lord God and Savior Jesus Christ, Who of The Holy Spirit and of the Holy Virgin Mary</a:t>
            </a:r>
            <a:r>
              <a:rPr lang="en-US" dirty="0"/>
              <a:t>. </a:t>
            </a:r>
          </a:p>
        </p:txBody>
      </p:sp>
    </p:spTree>
    <p:extLst>
      <p:ext uri="{BB962C8B-B14F-4D97-AF65-F5344CB8AC3E}">
        <p14:creationId xmlns:p14="http://schemas.microsoft.com/office/powerpoint/2010/main" val="23526885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The Fraction of St Cyril of Alexandria</a:t>
            </a:r>
            <a:endParaRPr lang="en-US"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sz="3200" b="1" u="sng" dirty="0">
                <a:solidFill>
                  <a:srgbClr val="FF0000"/>
                </a:solidFill>
              </a:rPr>
              <a:t>Your kindness obligated You to incarnate in our flesh</a:t>
            </a:r>
            <a:r>
              <a:rPr lang="en-US" sz="3200" dirty="0" smtClean="0"/>
              <a:t>, You </a:t>
            </a:r>
            <a:r>
              <a:rPr lang="en-US" sz="3200" dirty="0"/>
              <a:t>publicly proclaimed Your enlightening. </a:t>
            </a:r>
            <a:r>
              <a:rPr lang="en-US" sz="3200" dirty="0" smtClean="0"/>
              <a:t>Proclaim the </a:t>
            </a:r>
            <a:r>
              <a:rPr lang="en-US" sz="3200" dirty="0"/>
              <a:t>glory of Your Mysteries within the souls of </a:t>
            </a:r>
            <a:r>
              <a:rPr lang="en-US" sz="3200" dirty="0" smtClean="0"/>
              <a:t>Your subjects. </a:t>
            </a:r>
            <a:r>
              <a:rPr lang="en-US" sz="3200" b="1" u="sng" dirty="0" smtClean="0">
                <a:solidFill>
                  <a:srgbClr val="FF0000"/>
                </a:solidFill>
              </a:rPr>
              <a:t>And</a:t>
            </a:r>
            <a:r>
              <a:rPr lang="en-US" sz="3200" b="1" u="sng" dirty="0">
                <a:solidFill>
                  <a:srgbClr val="FF0000"/>
                </a:solidFill>
              </a:rPr>
              <a:t> when we offer the Sacrifice on Your altar, may </a:t>
            </a:r>
            <a:r>
              <a:rPr lang="en-US" sz="3200" b="1" u="sng" dirty="0" smtClean="0">
                <a:solidFill>
                  <a:srgbClr val="0070C0"/>
                </a:solidFill>
              </a:rPr>
              <a:t>Your Grace</a:t>
            </a:r>
            <a:r>
              <a:rPr lang="en-US" sz="3200" b="1" u="sng" dirty="0">
                <a:solidFill>
                  <a:srgbClr val="0070C0"/>
                </a:solidFill>
              </a:rPr>
              <a:t> </a:t>
            </a:r>
            <a:r>
              <a:rPr lang="en-US" sz="3200" b="1" u="sng" dirty="0" smtClean="0">
                <a:solidFill>
                  <a:srgbClr val="0070C0"/>
                </a:solidFill>
              </a:rPr>
              <a:t>vanish </a:t>
            </a:r>
            <a:r>
              <a:rPr lang="en-US" sz="3200" b="1" u="sng" dirty="0">
                <a:solidFill>
                  <a:srgbClr val="0070C0"/>
                </a:solidFill>
              </a:rPr>
              <a:t>the sin from our </a:t>
            </a:r>
            <a:r>
              <a:rPr lang="en-US" sz="3200" b="1" u="sng" dirty="0" smtClean="0">
                <a:solidFill>
                  <a:srgbClr val="0070C0"/>
                </a:solidFill>
              </a:rPr>
              <a:t>members</a:t>
            </a:r>
            <a:r>
              <a:rPr lang="en-US" sz="3200" b="1" u="sng" dirty="0" smtClean="0">
                <a:solidFill>
                  <a:srgbClr val="FF0000"/>
                </a:solidFill>
              </a:rPr>
              <a:t>.</a:t>
            </a:r>
            <a:endParaRPr lang="en-US" sz="3200" b="1" u="sng" dirty="0">
              <a:solidFill>
                <a:srgbClr val="FF0000"/>
              </a:solidFill>
            </a:endParaRPr>
          </a:p>
        </p:txBody>
      </p:sp>
    </p:spTree>
    <p:extLst>
      <p:ext uri="{BB962C8B-B14F-4D97-AF65-F5344CB8AC3E}">
        <p14:creationId xmlns:p14="http://schemas.microsoft.com/office/powerpoint/2010/main" val="1640780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00B050"/>
                </a:solidFill>
              </a:rPr>
              <a:t>I am the vine and you are the branches  </a:t>
            </a:r>
            <a:r>
              <a:rPr lang="en-GB" dirty="0" smtClean="0"/>
              <a:t>J</a:t>
            </a:r>
            <a:r>
              <a:rPr lang="en-GB" sz="1600" dirty="0" smtClean="0"/>
              <a:t>N</a:t>
            </a:r>
            <a:r>
              <a:rPr lang="en-GB" dirty="0" smtClean="0"/>
              <a:t> 15: 5</a:t>
            </a:r>
            <a:endParaRPr lang="en-US" dirty="0"/>
          </a:p>
        </p:txBody>
      </p:sp>
      <p:pic>
        <p:nvPicPr>
          <p:cNvPr id="1028" name="Picture 4" descr="http://www.edenwines.co.uk/images/vine-stock.jpg"/>
          <p:cNvPicPr>
            <a:picLocks noChangeAspect="1" noChangeArrowheads="1"/>
          </p:cNvPicPr>
          <p:nvPr/>
        </p:nvPicPr>
        <p:blipFill>
          <a:blip r:embed="rId2" cstate="print"/>
          <a:srcRect/>
          <a:stretch>
            <a:fillRect/>
          </a:stretch>
        </p:blipFill>
        <p:spPr bwMode="auto">
          <a:xfrm>
            <a:off x="971600" y="1628799"/>
            <a:ext cx="3240360" cy="4803357"/>
          </a:xfrm>
          <a:prstGeom prst="rect">
            <a:avLst/>
          </a:prstGeom>
          <a:noFill/>
        </p:spPr>
      </p:pic>
      <p:pic>
        <p:nvPicPr>
          <p:cNvPr id="1030" name="Picture 6" descr="http://www.tree2mydoor.com/productimages/600x600/grape_vine_gift_1.jpg"/>
          <p:cNvPicPr>
            <a:picLocks noChangeAspect="1" noChangeArrowheads="1"/>
          </p:cNvPicPr>
          <p:nvPr/>
        </p:nvPicPr>
        <p:blipFill>
          <a:blip r:embed="rId3" cstate="print"/>
          <a:srcRect/>
          <a:stretch>
            <a:fillRect/>
          </a:stretch>
        </p:blipFill>
        <p:spPr bwMode="auto">
          <a:xfrm>
            <a:off x="4932040" y="1484784"/>
            <a:ext cx="3024336" cy="4991101"/>
          </a:xfrm>
          <a:prstGeom prst="rect">
            <a:avLst/>
          </a:prstGeom>
          <a:noFill/>
        </p:spPr>
      </p:pic>
      <p:cxnSp>
        <p:nvCxnSpPr>
          <p:cNvPr id="8" name="Straight Arrow Connector 7"/>
          <p:cNvCxnSpPr/>
          <p:nvPr/>
        </p:nvCxnSpPr>
        <p:spPr>
          <a:xfrm>
            <a:off x="2555776" y="4509120"/>
            <a:ext cx="1872208" cy="165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4932040" y="5517232"/>
            <a:ext cx="144016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211960" y="5661248"/>
            <a:ext cx="1008112" cy="646331"/>
          </a:xfrm>
          <a:prstGeom prst="rect">
            <a:avLst/>
          </a:prstGeom>
          <a:noFill/>
        </p:spPr>
        <p:txBody>
          <a:bodyPr wrap="square" rtlCol="0">
            <a:spAutoFit/>
          </a:bodyPr>
          <a:lstStyle/>
          <a:p>
            <a:pPr algn="ctr"/>
            <a:r>
              <a:rPr lang="en-GB" b="1" dirty="0" smtClean="0">
                <a:solidFill>
                  <a:schemeClr val="accent3"/>
                </a:solidFill>
              </a:rPr>
              <a:t>The Vine </a:t>
            </a:r>
            <a:endParaRPr lang="en-US" b="1" dirty="0">
              <a:solidFill>
                <a:schemeClr val="accent3"/>
              </a:solidFill>
            </a:endParaRPr>
          </a:p>
        </p:txBody>
      </p:sp>
      <p:cxnSp>
        <p:nvCxnSpPr>
          <p:cNvPr id="13" name="Straight Arrow Connector 12"/>
          <p:cNvCxnSpPr/>
          <p:nvPr/>
        </p:nvCxnSpPr>
        <p:spPr>
          <a:xfrm>
            <a:off x="2915816" y="1988840"/>
            <a:ext cx="122413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699792" y="3284984"/>
            <a:ext cx="151216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4788024" y="1700808"/>
            <a:ext cx="1224136"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a:off x="4860032" y="3212976"/>
            <a:ext cx="129614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4-Point Star 25"/>
          <p:cNvSpPr/>
          <p:nvPr/>
        </p:nvSpPr>
        <p:spPr>
          <a:xfrm>
            <a:off x="2555776" y="3645024"/>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4-Point Star 26"/>
          <p:cNvSpPr/>
          <p:nvPr/>
        </p:nvSpPr>
        <p:spPr>
          <a:xfrm>
            <a:off x="2411760" y="4365104"/>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4-Point Star 27"/>
          <p:cNvSpPr/>
          <p:nvPr/>
        </p:nvSpPr>
        <p:spPr>
          <a:xfrm>
            <a:off x="2771800" y="1988840"/>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4-Point Star 28"/>
          <p:cNvSpPr/>
          <p:nvPr/>
        </p:nvSpPr>
        <p:spPr>
          <a:xfrm>
            <a:off x="6300192" y="5373216"/>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4-Point Star 29"/>
          <p:cNvSpPr/>
          <p:nvPr/>
        </p:nvSpPr>
        <p:spPr>
          <a:xfrm>
            <a:off x="4716016" y="2492896"/>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4-Point Star 30"/>
          <p:cNvSpPr/>
          <p:nvPr/>
        </p:nvSpPr>
        <p:spPr>
          <a:xfrm>
            <a:off x="4788024" y="3140968"/>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4-Point Star 31"/>
          <p:cNvSpPr/>
          <p:nvPr/>
        </p:nvSpPr>
        <p:spPr>
          <a:xfrm>
            <a:off x="4067944" y="3140968"/>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4-Point Star 32"/>
          <p:cNvSpPr/>
          <p:nvPr/>
        </p:nvSpPr>
        <p:spPr>
          <a:xfrm>
            <a:off x="3995936" y="2636912"/>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4-Point Star 33"/>
          <p:cNvSpPr/>
          <p:nvPr/>
        </p:nvSpPr>
        <p:spPr>
          <a:xfrm>
            <a:off x="6012160" y="1628800"/>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4-Point Star 34"/>
          <p:cNvSpPr/>
          <p:nvPr/>
        </p:nvSpPr>
        <p:spPr>
          <a:xfrm>
            <a:off x="6156176" y="3789040"/>
            <a:ext cx="216024" cy="288032"/>
          </a:xfrm>
          <a:prstGeom prst="star4">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3707904" y="2852936"/>
            <a:ext cx="2232248" cy="400110"/>
          </a:xfrm>
          <a:prstGeom prst="rect">
            <a:avLst/>
          </a:prstGeom>
          <a:noFill/>
        </p:spPr>
        <p:txBody>
          <a:bodyPr wrap="square" rtlCol="0">
            <a:spAutoFit/>
          </a:bodyPr>
          <a:lstStyle/>
          <a:p>
            <a:r>
              <a:rPr lang="en-GB" sz="2000" b="1" dirty="0" smtClean="0">
                <a:solidFill>
                  <a:srgbClr val="00B050"/>
                </a:solidFill>
              </a:rPr>
              <a:t>Same life</a:t>
            </a:r>
            <a:endParaRPr lang="en-US" sz="2000" b="1" dirty="0">
              <a:solidFill>
                <a:srgbClr val="00B050"/>
              </a:solidFill>
            </a:endParaRPr>
          </a:p>
        </p:txBody>
      </p:sp>
      <p:pic>
        <p:nvPicPr>
          <p:cNvPr id="23" name="Picture 2" descr="http://www.spurgeon.org/~phil/images/athan.jpg"/>
          <p:cNvPicPr>
            <a:picLocks noChangeAspect="1" noChangeArrowheads="1"/>
          </p:cNvPicPr>
          <p:nvPr/>
        </p:nvPicPr>
        <p:blipFill>
          <a:blip r:embed="rId4" cstate="print"/>
          <a:srcRect/>
          <a:stretch>
            <a:fillRect/>
          </a:stretch>
        </p:blipFill>
        <p:spPr bwMode="auto">
          <a:xfrm>
            <a:off x="8250901" y="0"/>
            <a:ext cx="893098" cy="1196752"/>
          </a:xfrm>
          <a:prstGeom prst="rect">
            <a:avLst/>
          </a:prstGeom>
          <a:noFill/>
        </p:spPr>
      </p:pic>
    </p:spTree>
    <p:extLst>
      <p:ext uri="{BB962C8B-B14F-4D97-AF65-F5344CB8AC3E}">
        <p14:creationId xmlns:p14="http://schemas.microsoft.com/office/powerpoint/2010/main" val="3913699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FF0000"/>
                </a:solidFill>
              </a:rPr>
              <a:t>The Liturgy of St Basil</a:t>
            </a:r>
            <a:endParaRPr lang="en-US" b="1" u="sng" dirty="0">
              <a:solidFill>
                <a:srgbClr val="FF0000"/>
              </a:solidFill>
            </a:endParaRPr>
          </a:p>
        </p:txBody>
      </p:sp>
      <p:sp>
        <p:nvSpPr>
          <p:cNvPr id="3" name="Content Placeholder 2"/>
          <p:cNvSpPr>
            <a:spLocks noGrp="1"/>
          </p:cNvSpPr>
          <p:nvPr>
            <p:ph sz="quarter" idx="1"/>
          </p:nvPr>
        </p:nvSpPr>
        <p:spPr/>
        <p:txBody>
          <a:bodyPr>
            <a:normAutofit/>
          </a:bodyPr>
          <a:lstStyle/>
          <a:p>
            <a:pPr algn="ctr">
              <a:buFont typeface="Wingdings" pitchFamily="2" charset="2"/>
              <a:buChar char="v"/>
            </a:pPr>
            <a:r>
              <a:rPr lang="en-GB" sz="4000" dirty="0" smtClean="0"/>
              <a:t>He </a:t>
            </a:r>
            <a:r>
              <a:rPr lang="en-GB" sz="4000" b="1" u="sng" dirty="0" smtClean="0">
                <a:solidFill>
                  <a:srgbClr val="FF0000"/>
                </a:solidFill>
              </a:rPr>
              <a:t>instituted for us </a:t>
            </a:r>
            <a:r>
              <a:rPr lang="en-GB" sz="4000" dirty="0" smtClean="0"/>
              <a:t>this great mystery of godliness. </a:t>
            </a:r>
            <a:r>
              <a:rPr lang="en-GB" sz="4000" b="1" dirty="0" smtClean="0">
                <a:solidFill>
                  <a:srgbClr val="FF0000"/>
                </a:solidFill>
              </a:rPr>
              <a:t>For being determined to give Himself up to death for the </a:t>
            </a:r>
            <a:r>
              <a:rPr lang="en-GB" sz="4000" b="1" u="sng" dirty="0" smtClean="0">
                <a:solidFill>
                  <a:srgbClr val="FF0000"/>
                </a:solidFill>
              </a:rPr>
              <a:t>LIFE OF THE WORLD</a:t>
            </a:r>
            <a:endParaRPr lang="en-US" sz="4000" b="1" u="sng" dirty="0">
              <a:solidFill>
                <a:srgbClr val="FF0000"/>
              </a:solidFill>
            </a:endParaRPr>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extLst>
      <p:ext uri="{BB962C8B-B14F-4D97-AF65-F5344CB8AC3E}">
        <p14:creationId xmlns:p14="http://schemas.microsoft.com/office/powerpoint/2010/main" val="383648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0000"/>
                </a:solidFill>
              </a:rPr>
              <a:t>C S Lewis </a:t>
            </a:r>
            <a:r>
              <a:rPr lang="en-GB" b="1" u="sng" dirty="0" smtClean="0">
                <a:solidFill>
                  <a:srgbClr val="FF0000"/>
                </a:solidFill>
              </a:rPr>
              <a:t>: Introduction</a:t>
            </a:r>
            <a:endParaRPr lang="en-US" b="1" u="sng" dirty="0">
              <a:solidFill>
                <a:srgbClr val="FF0000"/>
              </a:solidFill>
            </a:endParaRPr>
          </a:p>
        </p:txBody>
      </p:sp>
      <p:sp>
        <p:nvSpPr>
          <p:cNvPr id="3" name="Content Placeholder 2"/>
          <p:cNvSpPr>
            <a:spLocks noGrp="1"/>
          </p:cNvSpPr>
          <p:nvPr>
            <p:ph sz="quarter" idx="1"/>
          </p:nvPr>
        </p:nvSpPr>
        <p:spPr/>
        <p:txBody>
          <a:bodyPr>
            <a:normAutofit fontScale="92500"/>
          </a:bodyPr>
          <a:lstStyle/>
          <a:p>
            <a:pPr algn="just">
              <a:buFont typeface="Wingdings" pitchFamily="2" charset="2"/>
              <a:buChar char="v"/>
            </a:pPr>
            <a:r>
              <a:rPr lang="en-US" b="1" dirty="0" smtClean="0">
                <a:solidFill>
                  <a:srgbClr val="FF0000"/>
                </a:solidFill>
              </a:rPr>
              <a:t>There is a strange idea abroad that in every subject the ancient books should be read only by the professionals, and that the amateur should content himself with the modern books. </a:t>
            </a:r>
            <a:r>
              <a:rPr lang="en-US" dirty="0" smtClean="0"/>
              <a:t>Thus I have found as a tutor in English Literature that if the average student wants to find out something about Platonism, the very last thing he thinks of doing is to take a translation of Plato off the library shelf and read the Symposium. He would rather read some dreary modern book ten times as long, all about "isms" and influences and only once in twelve pages telling him what Plato actually said. The error is rather an amiable one, for it springs from humility. </a:t>
            </a:r>
            <a:endParaRPr lang="en-US" dirty="0"/>
          </a:p>
        </p:txBody>
      </p:sp>
      <p:pic>
        <p:nvPicPr>
          <p:cNvPr id="2050" name="Picture 2" descr="http://www.spurgeon.org/~phil/images/csl.jpg"/>
          <p:cNvPicPr>
            <a:picLocks noChangeAspect="1" noChangeArrowheads="1"/>
          </p:cNvPicPr>
          <p:nvPr/>
        </p:nvPicPr>
        <p:blipFill>
          <a:blip r:embed="rId2" cstate="print"/>
          <a:srcRect/>
          <a:stretch>
            <a:fillRect/>
          </a:stretch>
        </p:blipFill>
        <p:spPr bwMode="auto">
          <a:xfrm>
            <a:off x="6012160" y="554179"/>
            <a:ext cx="769682" cy="940723"/>
          </a:xfrm>
          <a:prstGeom prst="rect">
            <a:avLst/>
          </a:prstGeom>
          <a:noFill/>
        </p:spPr>
      </p:pic>
      <p:pic>
        <p:nvPicPr>
          <p:cNvPr id="5" name="Picture 2" descr="http://www.spurgeon.org/~phil/images/athan.jpg"/>
          <p:cNvPicPr>
            <a:picLocks noChangeAspect="1" noChangeArrowheads="1"/>
          </p:cNvPicPr>
          <p:nvPr/>
        </p:nvPicPr>
        <p:blipFill>
          <a:blip r:embed="rId3" cstate="print"/>
          <a:srcRect/>
          <a:stretch>
            <a:fillRect/>
          </a:stretch>
        </p:blipFill>
        <p:spPr bwMode="auto">
          <a:xfrm>
            <a:off x="7982215" y="0"/>
            <a:ext cx="1161784" cy="155679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C00000"/>
                </a:solidFill>
              </a:rPr>
              <a:t>St. Cyril of Alexandria</a:t>
            </a:r>
            <a:endParaRPr lang="en-US" b="1" u="sng" dirty="0">
              <a:solidFill>
                <a:srgbClr val="C00000"/>
              </a:solidFill>
            </a:endParaRPr>
          </a:p>
        </p:txBody>
      </p:sp>
      <p:sp>
        <p:nvSpPr>
          <p:cNvPr id="3" name="Content Placeholder 2"/>
          <p:cNvSpPr>
            <a:spLocks noGrp="1"/>
          </p:cNvSpPr>
          <p:nvPr>
            <p:ph sz="quarter" idx="1"/>
          </p:nvPr>
        </p:nvSpPr>
        <p:spPr/>
        <p:txBody>
          <a:bodyPr/>
          <a:lstStyle/>
          <a:p>
            <a:pPr algn="ctr">
              <a:buFont typeface="Wingdings" pitchFamily="2" charset="2"/>
              <a:buChar char="v"/>
            </a:pPr>
            <a:r>
              <a:rPr lang="en-US" b="1" dirty="0" smtClean="0"/>
              <a:t> </a:t>
            </a:r>
            <a:r>
              <a:rPr lang="en-US" sz="4400" b="1" dirty="0" smtClean="0"/>
              <a:t>Christ gave his own body for the life of all, and makes it the channel </a:t>
            </a:r>
            <a:r>
              <a:rPr lang="en-US" sz="4400" b="1" u="sng" dirty="0" smtClean="0">
                <a:solidFill>
                  <a:srgbClr val="C00000"/>
                </a:solidFill>
              </a:rPr>
              <a:t>through which life flows once more into us</a:t>
            </a:r>
            <a:endParaRPr lang="en-US" u="sng" dirty="0">
              <a:solidFill>
                <a:srgbClr val="C00000"/>
              </a:solidFill>
            </a:endParaRPr>
          </a:p>
        </p:txBody>
      </p:sp>
      <p:pic>
        <p:nvPicPr>
          <p:cNvPr id="4" name="Picture 2" descr="http://www.spurgeon.org/~phil/images/athan.jpg"/>
          <p:cNvPicPr>
            <a:picLocks noChangeAspect="1" noChangeArrowheads="1"/>
          </p:cNvPicPr>
          <p:nvPr/>
        </p:nvPicPr>
        <p:blipFill>
          <a:blip r:embed="rId3" cstate="print"/>
          <a:srcRect/>
          <a:stretch>
            <a:fillRect/>
          </a:stretch>
        </p:blipFill>
        <p:spPr bwMode="auto">
          <a:xfrm>
            <a:off x="8250901" y="0"/>
            <a:ext cx="893098" cy="1196752"/>
          </a:xfrm>
          <a:prstGeom prst="rect">
            <a:avLst/>
          </a:prstGeom>
          <a:noFill/>
        </p:spPr>
      </p:pic>
    </p:spTree>
    <p:extLst>
      <p:ext uri="{BB962C8B-B14F-4D97-AF65-F5344CB8AC3E}">
        <p14:creationId xmlns:p14="http://schemas.microsoft.com/office/powerpoint/2010/main" val="29563822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1. Chapters 1 &amp; 2</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arenR"/>
            </a:pPr>
            <a:r>
              <a:rPr lang="en-US" b="1" dirty="0" smtClean="0"/>
              <a:t>Introduction and putting the base of his Treatise</a:t>
            </a:r>
            <a:r>
              <a:rPr lang="en-US" dirty="0" smtClean="0"/>
              <a:t>. </a:t>
            </a:r>
            <a:r>
              <a:rPr lang="en-US" b="1" dirty="0" smtClean="0">
                <a:solidFill>
                  <a:srgbClr val="C00000"/>
                </a:solidFill>
              </a:rPr>
              <a:t>Ch. 1</a:t>
            </a:r>
          </a:p>
          <a:p>
            <a:pPr marL="457200" indent="-457200">
              <a:buFont typeface="+mj-lt"/>
              <a:buAutoNum type="arabicParenR"/>
            </a:pPr>
            <a:r>
              <a:rPr lang="en-US" b="1" dirty="0" smtClean="0"/>
              <a:t>Refuting the wrong theories on the Creation</a:t>
            </a:r>
            <a:r>
              <a:rPr lang="en-US" dirty="0" smtClean="0"/>
              <a:t>: </a:t>
            </a:r>
          </a:p>
          <a:p>
            <a:pPr marL="880110" lvl="1" indent="-514350">
              <a:buFont typeface="+mj-lt"/>
              <a:buAutoNum type="romanUcPeriod"/>
            </a:pPr>
            <a:r>
              <a:rPr lang="en-US" dirty="0"/>
              <a:t>Some say that all things have come into being spontaneously and as by chance, such as the </a:t>
            </a:r>
            <a:r>
              <a:rPr lang="en-US" dirty="0" smtClean="0"/>
              <a:t>Epicureans</a:t>
            </a:r>
          </a:p>
          <a:p>
            <a:pPr marL="880110" lvl="1" indent="-514350">
              <a:buFont typeface="+mj-lt"/>
              <a:buAutoNum type="romanUcPeriod"/>
            </a:pPr>
            <a:r>
              <a:rPr lang="en-US" dirty="0"/>
              <a:t>Others, amongst whom is Plato, that giant among the Greeks, declare that God made the universe from preexistent and </a:t>
            </a:r>
            <a:r>
              <a:rPr lang="en-US" dirty="0" smtClean="0"/>
              <a:t>uncreated matter.</a:t>
            </a:r>
          </a:p>
          <a:p>
            <a:pPr marL="880110" lvl="1" indent="-514350">
              <a:buFont typeface="+mj-lt"/>
              <a:buAutoNum type="romanUcPeriod"/>
            </a:pPr>
            <a:r>
              <a:rPr lang="en-US" dirty="0"/>
              <a:t>Others, again, from the heretics fabricate for themselves another creator of all things besides the Father of our Lord Jesus </a:t>
            </a:r>
            <a:r>
              <a:rPr lang="en-US" dirty="0" smtClean="0"/>
              <a:t>Christ. (Gnostics) </a:t>
            </a:r>
            <a:r>
              <a:rPr lang="en-US" b="1" dirty="0" smtClean="0">
                <a:solidFill>
                  <a:srgbClr val="C00000"/>
                </a:solidFill>
              </a:rPr>
              <a:t>Ch. 2</a:t>
            </a:r>
          </a:p>
          <a:p>
            <a:pPr marL="457200" indent="-457200">
              <a:buFont typeface="+mj-lt"/>
              <a:buAutoNum type="arabicParenR"/>
            </a:pPr>
            <a:endParaRPr lang="en-US" dirty="0"/>
          </a:p>
        </p:txBody>
      </p:sp>
    </p:spTree>
    <p:extLst>
      <p:ext uri="{BB962C8B-B14F-4D97-AF65-F5344CB8AC3E}">
        <p14:creationId xmlns:p14="http://schemas.microsoft.com/office/powerpoint/2010/main" val="25308431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C00000"/>
                </a:solidFill>
              </a:rPr>
              <a:t>2. The Creation (</a:t>
            </a:r>
            <a:r>
              <a:rPr lang="en-GB" b="1" u="sng" dirty="0" err="1" smtClean="0">
                <a:solidFill>
                  <a:srgbClr val="C00000"/>
                </a:solidFill>
              </a:rPr>
              <a:t>ch.</a:t>
            </a:r>
            <a:r>
              <a:rPr lang="en-GB" b="1" u="sng" dirty="0" smtClean="0">
                <a:solidFill>
                  <a:srgbClr val="C00000"/>
                </a:solidFill>
              </a:rPr>
              <a:t> 3)</a:t>
            </a:r>
            <a:endParaRPr lang="en-US" b="1" u="sng" dirty="0">
              <a:solidFill>
                <a:srgbClr val="C00000"/>
              </a:solidFill>
            </a:endParaRPr>
          </a:p>
        </p:txBody>
      </p:sp>
      <p:sp>
        <p:nvSpPr>
          <p:cNvPr id="3" name="Content Placeholder 2"/>
          <p:cNvSpPr>
            <a:spLocks noGrp="1"/>
          </p:cNvSpPr>
          <p:nvPr>
            <p:ph sz="quarter" idx="1"/>
          </p:nvPr>
        </p:nvSpPr>
        <p:spPr>
          <a:xfrm>
            <a:off x="457199" y="1600200"/>
            <a:ext cx="7793701" cy="4873752"/>
          </a:xfrm>
        </p:spPr>
        <p:txBody>
          <a:bodyPr/>
          <a:lstStyle/>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He created all things </a:t>
            </a:r>
            <a:r>
              <a:rPr lang="en-GB" sz="2800" b="1" dirty="0" smtClean="0">
                <a:latin typeface="Times New Roman" panose="02020603050405020304" pitchFamily="18" charset="0"/>
                <a:cs typeface="Times New Roman" panose="02020603050405020304" pitchFamily="18" charset="0"/>
              </a:rPr>
              <a:t>out of nothing (ex-</a:t>
            </a:r>
            <a:r>
              <a:rPr lang="en-GB" sz="2800" b="1" dirty="0" err="1" smtClean="0">
                <a:latin typeface="Times New Roman" panose="02020603050405020304" pitchFamily="18" charset="0"/>
                <a:cs typeface="Times New Roman" panose="02020603050405020304" pitchFamily="18" charset="0"/>
              </a:rPr>
              <a:t>nihilio</a:t>
            </a:r>
            <a:r>
              <a:rPr lang="en-GB" sz="2800" b="1" dirty="0" smtClean="0">
                <a:latin typeface="Times New Roman" panose="02020603050405020304" pitchFamily="18" charset="0"/>
                <a:cs typeface="Times New Roman" panose="02020603050405020304" pitchFamily="18" charset="0"/>
              </a:rPr>
              <a:t>) by </a:t>
            </a:r>
            <a:r>
              <a:rPr lang="en-GB" sz="2800" b="1" dirty="0">
                <a:latin typeface="Times New Roman" panose="02020603050405020304" pitchFamily="18" charset="0"/>
                <a:cs typeface="Times New Roman" panose="02020603050405020304" pitchFamily="18" charset="0"/>
              </a:rPr>
              <a:t>h</a:t>
            </a:r>
            <a:r>
              <a:rPr lang="en-GB" sz="2800" b="1" dirty="0" smtClean="0">
                <a:latin typeface="Times New Roman" panose="02020603050405020304" pitchFamily="18" charset="0"/>
                <a:cs typeface="Times New Roman" panose="02020603050405020304" pitchFamily="18" charset="0"/>
              </a:rPr>
              <a:t>is Grace through the Son</a:t>
            </a:r>
            <a:endParaRPr lang="en-GB" sz="28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Special </a:t>
            </a:r>
            <a:r>
              <a:rPr lang="en-GB" sz="2800" b="1" dirty="0" smtClean="0">
                <a:latin typeface="Times New Roman" panose="02020603050405020304" pitchFamily="18" charset="0"/>
                <a:cs typeface="Times New Roman" panose="02020603050405020304" pitchFamily="18" charset="0"/>
              </a:rPr>
              <a:t>(additional ) Grace is given to human </a:t>
            </a:r>
            <a:r>
              <a:rPr lang="en-GB" sz="2800" b="1" dirty="0" smtClean="0">
                <a:latin typeface="Times New Roman" panose="02020603050405020304" pitchFamily="18" charset="0"/>
                <a:cs typeface="Times New Roman" panose="02020603050405020304" pitchFamily="18" charset="0"/>
              </a:rPr>
              <a:t>beings to be the divine icon </a:t>
            </a:r>
            <a:r>
              <a:rPr lang="en-GB" sz="2800" b="1" dirty="0" smtClean="0">
                <a:latin typeface="Times New Roman" panose="02020603050405020304" pitchFamily="18" charset="0"/>
                <a:cs typeface="Times New Roman" panose="02020603050405020304" pitchFamily="18" charset="0"/>
              </a:rPr>
              <a:t>(according to the </a:t>
            </a:r>
            <a:r>
              <a:rPr lang="en-GB" sz="2800" b="1" dirty="0" smtClean="0">
                <a:latin typeface="Times New Roman" panose="02020603050405020304" pitchFamily="18" charset="0"/>
                <a:cs typeface="Times New Roman" panose="02020603050405020304" pitchFamily="18" charset="0"/>
              </a:rPr>
              <a:t>Image </a:t>
            </a:r>
            <a:r>
              <a:rPr lang="en-GB" sz="2800" b="1" dirty="0" smtClean="0">
                <a:latin typeface="Times New Roman" panose="02020603050405020304" pitchFamily="18" charset="0"/>
                <a:cs typeface="Times New Roman" panose="02020603050405020304" pitchFamily="18" charset="0"/>
              </a:rPr>
              <a:t>of </a:t>
            </a:r>
            <a:r>
              <a:rPr lang="en-GB" sz="2800" b="1" dirty="0" smtClean="0">
                <a:latin typeface="Times New Roman" panose="02020603050405020304" pitchFamily="18" charset="0"/>
                <a:cs typeface="Times New Roman" panose="02020603050405020304" pitchFamily="18" charset="0"/>
              </a:rPr>
              <a:t>God)</a:t>
            </a: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God secured this Grace by </a:t>
            </a:r>
            <a:r>
              <a:rPr lang="en-GB" sz="2800" b="1" dirty="0" smtClean="0">
                <a:latin typeface="Times New Roman" panose="02020603050405020304" pitchFamily="18" charset="0"/>
                <a:cs typeface="Times New Roman" panose="02020603050405020304" pitchFamily="18" charset="0"/>
              </a:rPr>
              <a:t>a Law and a set place..</a:t>
            </a:r>
            <a:endParaRPr lang="en-GB" sz="28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The Life in paradise is for those who guarded their </a:t>
            </a:r>
            <a:r>
              <a:rPr lang="en-GB" sz="2800" b="1" dirty="0" smtClean="0">
                <a:latin typeface="Times New Roman" panose="02020603050405020304" pitchFamily="18" charset="0"/>
                <a:cs typeface="Times New Roman" panose="02020603050405020304" pitchFamily="18" charset="0"/>
              </a:rPr>
              <a:t>additional grace</a:t>
            </a:r>
            <a:r>
              <a:rPr lang="en-GB" sz="2800" b="1" dirty="0" smtClean="0">
                <a:latin typeface="Times New Roman" panose="02020603050405020304" pitchFamily="18" charset="0"/>
                <a:cs typeface="Times New Roman" panose="02020603050405020304" pitchFamily="18" charset="0"/>
              </a:rPr>
              <a:t>.</a:t>
            </a:r>
          </a:p>
          <a:p>
            <a:pPr marL="457200" indent="-457200">
              <a:buFont typeface="+mj-lt"/>
              <a:buAutoNum type="arabicPeriod"/>
            </a:pPr>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extLst>
      <p:ext uri="{BB962C8B-B14F-4D97-AF65-F5344CB8AC3E}">
        <p14:creationId xmlns:p14="http://schemas.microsoft.com/office/powerpoint/2010/main" val="148306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927849"/>
            <a:ext cx="8003232" cy="5853264"/>
          </a:xfrm>
        </p:spPr>
        <p:txBody>
          <a:bodyPr>
            <a:normAutofit/>
          </a:bodyPr>
          <a:lstStyle/>
          <a:p>
            <a:pPr marL="457200" indent="-457200">
              <a:buFont typeface="+mj-lt"/>
              <a:buAutoNum type="arabicParenR"/>
            </a:pPr>
            <a:r>
              <a:rPr lang="en-US" b="1" dirty="0" smtClean="0"/>
              <a:t>The connection between the creation and the incarnation</a:t>
            </a:r>
            <a:r>
              <a:rPr lang="en-US" dirty="0" smtClean="0"/>
              <a:t>. </a:t>
            </a:r>
            <a:r>
              <a:rPr lang="en-US" b="1" dirty="0" smtClean="0">
                <a:solidFill>
                  <a:srgbClr val="C00000"/>
                </a:solidFill>
              </a:rPr>
              <a:t>Ch. 4</a:t>
            </a:r>
          </a:p>
          <a:p>
            <a:pPr marL="457200" indent="-457200">
              <a:buFont typeface="+mj-lt"/>
              <a:buAutoNum type="arabicParenR"/>
            </a:pPr>
            <a:r>
              <a:rPr lang="en-US" b="1" dirty="0"/>
              <a:t>The power of the </a:t>
            </a:r>
            <a:r>
              <a:rPr lang="en-US" b="1" dirty="0" smtClean="0"/>
              <a:t>Word </a:t>
            </a:r>
            <a:r>
              <a:rPr lang="en-US" b="1" dirty="0"/>
              <a:t>in us and how we lost </a:t>
            </a:r>
            <a:r>
              <a:rPr lang="en-US" b="1" dirty="0" smtClean="0"/>
              <a:t>it</a:t>
            </a:r>
            <a:r>
              <a:rPr lang="en-US" dirty="0" smtClean="0"/>
              <a:t>. </a:t>
            </a:r>
            <a:r>
              <a:rPr lang="en-US" b="1" dirty="0" smtClean="0">
                <a:solidFill>
                  <a:srgbClr val="C00000"/>
                </a:solidFill>
              </a:rPr>
              <a:t>Ch. 5</a:t>
            </a:r>
          </a:p>
          <a:p>
            <a:pPr marL="457200" indent="-457200">
              <a:buFont typeface="+mj-lt"/>
              <a:buAutoNum type="arabicParenR"/>
            </a:pPr>
            <a:r>
              <a:rPr lang="en-US" b="1" dirty="0" smtClean="0"/>
              <a:t>God is Good. </a:t>
            </a:r>
            <a:r>
              <a:rPr lang="en-US" b="1" dirty="0" smtClean="0">
                <a:solidFill>
                  <a:srgbClr val="C00000"/>
                </a:solidFill>
              </a:rPr>
              <a:t>Ch. 6</a:t>
            </a:r>
          </a:p>
          <a:p>
            <a:pPr marL="880110" lvl="1" indent="-514350">
              <a:buFont typeface="+mj-lt"/>
              <a:buAutoNum type="romanUcPeriod"/>
            </a:pPr>
            <a:r>
              <a:rPr lang="en-US" dirty="0" smtClean="0"/>
              <a:t>He </a:t>
            </a:r>
            <a:r>
              <a:rPr lang="en-US" dirty="0"/>
              <a:t>can not </a:t>
            </a:r>
            <a:r>
              <a:rPr lang="en-US" dirty="0" smtClean="0"/>
              <a:t>lie</a:t>
            </a:r>
          </a:p>
          <a:p>
            <a:pPr marL="880110" lvl="1" indent="-514350">
              <a:buFont typeface="+mj-lt"/>
              <a:buAutoNum type="romanUcPeriod"/>
            </a:pPr>
            <a:r>
              <a:rPr lang="en-US" dirty="0" smtClean="0"/>
              <a:t>He </a:t>
            </a:r>
            <a:r>
              <a:rPr lang="en-US" dirty="0"/>
              <a:t>can not leave his creation to corruption and death</a:t>
            </a:r>
          </a:p>
          <a:p>
            <a:pPr marL="457200" indent="-457200">
              <a:buFont typeface="+mj-lt"/>
              <a:buAutoNum type="arabicParenR"/>
            </a:pPr>
            <a:r>
              <a:rPr lang="en-US" b="1" dirty="0"/>
              <a:t>Why repentance is not enough</a:t>
            </a:r>
            <a:r>
              <a:rPr lang="en-US" b="1" dirty="0" smtClean="0"/>
              <a:t>? </a:t>
            </a:r>
            <a:r>
              <a:rPr lang="en-US" b="1" dirty="0" smtClean="0">
                <a:solidFill>
                  <a:srgbClr val="C00000"/>
                </a:solidFill>
              </a:rPr>
              <a:t>Ch. 7</a:t>
            </a:r>
          </a:p>
          <a:p>
            <a:pPr marL="880110" lvl="1" indent="-514350">
              <a:buFont typeface="+mj-lt"/>
              <a:buAutoNum type="romanUcPeriod"/>
            </a:pPr>
            <a:r>
              <a:rPr lang="en-US" b="1" dirty="0" smtClean="0"/>
              <a:t>It </a:t>
            </a:r>
            <a:r>
              <a:rPr lang="en-US" b="1" dirty="0"/>
              <a:t>does not preserve the consistency of God </a:t>
            </a:r>
            <a:endParaRPr lang="en-US" dirty="0"/>
          </a:p>
          <a:p>
            <a:pPr marL="880110" lvl="1" indent="-514350">
              <a:buFont typeface="+mj-lt"/>
              <a:buAutoNum type="romanUcPeriod"/>
            </a:pPr>
            <a:r>
              <a:rPr lang="en-US" sz="2000" b="1" dirty="0" smtClean="0"/>
              <a:t>It </a:t>
            </a:r>
            <a:r>
              <a:rPr lang="en-US" sz="2000" b="1" dirty="0"/>
              <a:t>will not restore man to the additional </a:t>
            </a:r>
            <a:r>
              <a:rPr lang="en-US" sz="2000" b="1" dirty="0" smtClean="0"/>
              <a:t>Grace</a:t>
            </a:r>
            <a:r>
              <a:rPr lang="en-US" b="1" dirty="0" smtClean="0"/>
              <a:t>	</a:t>
            </a:r>
            <a:endParaRPr lang="en-US" dirty="0" smtClean="0"/>
          </a:p>
          <a:p>
            <a:pPr marL="457200" indent="-457200">
              <a:buFont typeface="+mj-lt"/>
              <a:buAutoNum type="arabicParenR"/>
            </a:pPr>
            <a:r>
              <a:rPr lang="en-US" b="1" dirty="0" smtClean="0"/>
              <a:t>He took what is our and gave us what is His</a:t>
            </a:r>
            <a:r>
              <a:rPr lang="en-US" dirty="0" smtClean="0"/>
              <a:t>. </a:t>
            </a:r>
            <a:r>
              <a:rPr lang="en-US" b="1" dirty="0" err="1" smtClean="0">
                <a:solidFill>
                  <a:srgbClr val="C00000"/>
                </a:solidFill>
              </a:rPr>
              <a:t>Ch</a:t>
            </a:r>
            <a:r>
              <a:rPr lang="en-US" b="1" dirty="0" smtClean="0">
                <a:solidFill>
                  <a:srgbClr val="C00000"/>
                </a:solidFill>
              </a:rPr>
              <a:t> 8,9</a:t>
            </a:r>
          </a:p>
          <a:p>
            <a:pPr marL="457200" indent="-457200">
              <a:buFont typeface="+mj-lt"/>
              <a:buAutoNum type="arabicParenR"/>
            </a:pPr>
            <a:r>
              <a:rPr lang="en-US" b="1" dirty="0"/>
              <a:t>In His Incarnation is the dissolution of Death and the resurrection of </a:t>
            </a:r>
            <a:r>
              <a:rPr lang="en-US" b="1" dirty="0" smtClean="0"/>
              <a:t>Life. </a:t>
            </a:r>
            <a:r>
              <a:rPr lang="en-US" b="1" dirty="0" smtClean="0">
                <a:solidFill>
                  <a:srgbClr val="C00000"/>
                </a:solidFill>
              </a:rPr>
              <a:t>CH. 10</a:t>
            </a:r>
            <a:endParaRPr lang="en-US" dirty="0" smtClean="0">
              <a:solidFill>
                <a:srgbClr val="C00000"/>
              </a:solidFill>
            </a:endParaRPr>
          </a:p>
          <a:p>
            <a:pPr marL="457200" indent="-457200">
              <a:buFont typeface="+mj-lt"/>
              <a:buAutoNum type="arabicParenR"/>
            </a:pPr>
            <a:endParaRPr lang="en-US" dirty="0"/>
          </a:p>
        </p:txBody>
      </p:sp>
      <p:sp>
        <p:nvSpPr>
          <p:cNvPr id="4" name="TextBox 3"/>
          <p:cNvSpPr txBox="1"/>
          <p:nvPr/>
        </p:nvSpPr>
        <p:spPr>
          <a:xfrm>
            <a:off x="899592" y="116632"/>
            <a:ext cx="7704856" cy="830997"/>
          </a:xfrm>
          <a:prstGeom prst="rect">
            <a:avLst/>
          </a:prstGeom>
          <a:noFill/>
        </p:spPr>
        <p:txBody>
          <a:bodyPr wrap="square" rtlCol="0">
            <a:spAutoFit/>
          </a:bodyPr>
          <a:lstStyle/>
          <a:p>
            <a:r>
              <a:rPr lang="en-US" sz="2400" b="1" u="sng" dirty="0" smtClean="0">
                <a:solidFill>
                  <a:srgbClr val="C00000"/>
                </a:solidFill>
              </a:rPr>
              <a:t>3. More related Topics to the Divine Dilemma</a:t>
            </a:r>
          </a:p>
          <a:p>
            <a:pPr algn="ctr"/>
            <a:r>
              <a:rPr lang="en-US" sz="2400" b="1" u="sng" dirty="0" smtClean="0">
                <a:solidFill>
                  <a:srgbClr val="C00000"/>
                </a:solidFill>
              </a:rPr>
              <a:t>CH. 4-10 </a:t>
            </a:r>
            <a:endParaRPr lang="en-US" sz="2400" b="1" u="sng" dirty="0">
              <a:solidFill>
                <a:srgbClr val="C00000"/>
              </a:solidFill>
            </a:endParaRPr>
          </a:p>
        </p:txBody>
      </p:sp>
    </p:spTree>
    <p:extLst>
      <p:ext uri="{BB962C8B-B14F-4D97-AF65-F5344CB8AC3E}">
        <p14:creationId xmlns:p14="http://schemas.microsoft.com/office/powerpoint/2010/main" val="24731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lnSpcReduction="10000"/>
          </a:bodyPr>
          <a:lstStyle/>
          <a:p>
            <a:pPr algn="just">
              <a:buFont typeface="Wingdings" pitchFamily="2" charset="2"/>
              <a:buChar char="v"/>
            </a:pPr>
            <a:r>
              <a:rPr lang="en-US" dirty="0" smtClean="0"/>
              <a:t>The student is half afraid to meet one of the great philosophers face to face. He feels himself inadequate and thinks he will not understand him. But if he only knew, the great man, just because of his greatness, is much more intelligible than his modern commentator. The simplest student will be able to understand, if not all, yet a very great deal of what Plato said; but hardly anyone can understand some modern books on Platonism. It has always therefore been one of my main </a:t>
            </a:r>
            <a:r>
              <a:rPr lang="en-US" dirty="0" err="1" smtClean="0"/>
              <a:t>endeavours</a:t>
            </a:r>
            <a:r>
              <a:rPr lang="en-US" dirty="0" smtClean="0"/>
              <a:t> as a teacher to persuade the young that firsthand knowledge is not only more worth acquiring than secondhand knowledge, but is usually much easier and more delightful to acquire.</a:t>
            </a:r>
            <a:br>
              <a:rPr lang="en-US" dirty="0" smtClean="0"/>
            </a:br>
            <a:r>
              <a:rPr lang="en-US" b="1" dirty="0" smtClean="0">
                <a:solidFill>
                  <a:srgbClr val="FF0000"/>
                </a:solidFill>
              </a:rPr>
              <a:t>This mistaken preference for the modern books and this shyness of the old ones is nowhere more rampant than in theology.</a:t>
            </a:r>
          </a:p>
          <a:p>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GB" sz="3200" b="1" u="sng" dirty="0" smtClean="0">
                <a:solidFill>
                  <a:srgbClr val="FF0000"/>
                </a:solidFill>
              </a:rPr>
              <a:t>St </a:t>
            </a:r>
            <a:r>
              <a:rPr lang="en-GB" sz="3200" b="1" u="sng" dirty="0" err="1" smtClean="0">
                <a:solidFill>
                  <a:srgbClr val="FF0000"/>
                </a:solidFill>
              </a:rPr>
              <a:t>Athansius</a:t>
            </a:r>
            <a:r>
              <a:rPr lang="en-US" sz="3200" b="1" dirty="0" smtClean="0"/>
              <a:t> </a:t>
            </a:r>
            <a:r>
              <a:rPr lang="en-US" sz="2000" b="1" dirty="0" smtClean="0"/>
              <a:t>(c. 296-373 AD)</a:t>
            </a:r>
            <a:r>
              <a:rPr lang="en-GB" sz="2000" b="1" u="sng" dirty="0" smtClean="0">
                <a:solidFill>
                  <a:srgbClr val="FF0000"/>
                </a:solidFill>
              </a:rPr>
              <a:t> </a:t>
            </a:r>
            <a:endParaRPr lang="en-US" sz="2000" b="1" u="sng" dirty="0">
              <a:solidFill>
                <a:srgbClr val="FF0000"/>
              </a:solidFill>
            </a:endParaRPr>
          </a:p>
        </p:txBody>
      </p:sp>
      <p:sp>
        <p:nvSpPr>
          <p:cNvPr id="3" name="Content Placeholder 2"/>
          <p:cNvSpPr>
            <a:spLocks noGrp="1"/>
          </p:cNvSpPr>
          <p:nvPr>
            <p:ph sz="quarter" idx="1"/>
          </p:nvPr>
        </p:nvSpPr>
        <p:spPr>
          <a:xfrm>
            <a:off x="457200" y="980728"/>
            <a:ext cx="7467600" cy="5877272"/>
          </a:xfrm>
        </p:spPr>
        <p:txBody>
          <a:bodyPr>
            <a:normAutofit fontScale="92500" lnSpcReduction="10000"/>
          </a:bodyPr>
          <a:lstStyle/>
          <a:p>
            <a:pPr>
              <a:buFont typeface="Wingdings" pitchFamily="2" charset="2"/>
              <a:buChar char="v"/>
            </a:pPr>
            <a:r>
              <a:rPr lang="en-GB" dirty="0" smtClean="0"/>
              <a:t>Born around 296</a:t>
            </a:r>
          </a:p>
          <a:p>
            <a:pPr>
              <a:buFont typeface="Wingdings" pitchFamily="2" charset="2"/>
              <a:buChar char="v"/>
            </a:pPr>
            <a:r>
              <a:rPr lang="en-GB" dirty="0" smtClean="0"/>
              <a:t>Attended the Council of Nicaea in325</a:t>
            </a:r>
          </a:p>
          <a:p>
            <a:pPr>
              <a:buFont typeface="Wingdings" pitchFamily="2" charset="2"/>
              <a:buChar char="v"/>
            </a:pPr>
            <a:r>
              <a:rPr lang="en-GB" dirty="0" smtClean="0"/>
              <a:t>Became the 20</a:t>
            </a:r>
            <a:r>
              <a:rPr lang="en-GB" baseline="30000" dirty="0" smtClean="0"/>
              <a:t>th</a:t>
            </a:r>
            <a:r>
              <a:rPr lang="en-GB" dirty="0" smtClean="0"/>
              <a:t> pope in 326</a:t>
            </a:r>
          </a:p>
          <a:p>
            <a:pPr>
              <a:buFont typeface="Wingdings" pitchFamily="2" charset="2"/>
              <a:buChar char="v"/>
            </a:pPr>
            <a:r>
              <a:rPr lang="en-GB" dirty="0" smtClean="0"/>
              <a:t>He was exiled 4 times during his papacy</a:t>
            </a:r>
          </a:p>
          <a:p>
            <a:pPr>
              <a:buFont typeface="Wingdings" pitchFamily="2" charset="2"/>
              <a:buChar char="v"/>
            </a:pPr>
            <a:r>
              <a:rPr lang="en-GB" dirty="0" smtClean="0"/>
              <a:t>He stayed in the throne of St. Mark 47 yrs </a:t>
            </a:r>
          </a:p>
          <a:p>
            <a:pPr>
              <a:buFont typeface="Wingdings" pitchFamily="2" charset="2"/>
              <a:buChar char="v"/>
            </a:pPr>
            <a:r>
              <a:rPr lang="en-US" dirty="0" smtClean="0"/>
              <a:t>From his Consecration (326) to his First Exile (336).</a:t>
            </a:r>
          </a:p>
          <a:p>
            <a:pPr>
              <a:buFont typeface="Wingdings" pitchFamily="2" charset="2"/>
              <a:buChar char="v"/>
            </a:pPr>
            <a:r>
              <a:rPr lang="en-US" dirty="0" smtClean="0"/>
              <a:t>From his First Exile (336) to his Second (340)</a:t>
            </a:r>
          </a:p>
          <a:p>
            <a:pPr>
              <a:buFont typeface="Wingdings" pitchFamily="2" charset="2"/>
              <a:buChar char="v"/>
            </a:pPr>
            <a:r>
              <a:rPr lang="en-US" dirty="0" smtClean="0"/>
              <a:t>From his Second Exile (340) to his Second Return (346).</a:t>
            </a:r>
          </a:p>
          <a:p>
            <a:pPr>
              <a:buFont typeface="Wingdings" pitchFamily="2" charset="2"/>
              <a:buChar char="v"/>
            </a:pPr>
            <a:r>
              <a:rPr lang="en-US" dirty="0" smtClean="0"/>
              <a:t>From his Second Return (346) to his Third Exile (356).</a:t>
            </a:r>
          </a:p>
          <a:p>
            <a:pPr>
              <a:buFont typeface="Wingdings" pitchFamily="2" charset="2"/>
              <a:buChar char="v"/>
            </a:pPr>
            <a:r>
              <a:rPr lang="en-US" dirty="0" smtClean="0"/>
              <a:t>From his Third to his Fourth Exile (356–362).</a:t>
            </a:r>
          </a:p>
          <a:p>
            <a:pPr>
              <a:buFont typeface="Wingdings" pitchFamily="2" charset="2"/>
              <a:buChar char="v"/>
            </a:pPr>
            <a:r>
              <a:rPr lang="en-GB" dirty="0" smtClean="0"/>
              <a:t>His 39</a:t>
            </a:r>
            <a:r>
              <a:rPr lang="en-GB" baseline="30000" dirty="0" smtClean="0"/>
              <a:t>th</a:t>
            </a:r>
            <a:r>
              <a:rPr lang="en-GB" dirty="0" smtClean="0"/>
              <a:t> Paschal message on 367 he stated the New Testament books </a:t>
            </a:r>
            <a:endParaRPr lang="en-US" dirty="0" smtClean="0"/>
          </a:p>
          <a:p>
            <a:pPr>
              <a:buFont typeface="Wingdings" pitchFamily="2" charset="2"/>
              <a:buChar char="v"/>
            </a:pPr>
            <a:r>
              <a:rPr lang="en-US" dirty="0" smtClean="0"/>
              <a:t>From his Fourth Exile to his Death (362–373). </a:t>
            </a:r>
          </a:p>
          <a:p>
            <a:pPr>
              <a:buNone/>
            </a:pPr>
            <a:endParaRPr lang="en-US" dirty="0" smtClean="0"/>
          </a:p>
          <a:p>
            <a:pPr>
              <a:buFont typeface="Wingdings" pitchFamily="2" charset="2"/>
              <a:buChar char="v"/>
            </a:pPr>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smtClean="0">
                <a:solidFill>
                  <a:srgbClr val="FF0000"/>
                </a:solidFill>
              </a:rPr>
              <a:t>The book: On the Incarnation</a:t>
            </a:r>
            <a:endParaRPr lang="en-US" sz="3200" b="1" u="sng" dirty="0">
              <a:solidFill>
                <a:srgbClr val="FF0000"/>
              </a:solidFill>
            </a:endParaRPr>
          </a:p>
        </p:txBody>
      </p:sp>
      <p:sp>
        <p:nvSpPr>
          <p:cNvPr id="3" name="Content Placeholder 2"/>
          <p:cNvSpPr>
            <a:spLocks noGrp="1"/>
          </p:cNvSpPr>
          <p:nvPr>
            <p:ph sz="quarter" idx="1"/>
          </p:nvPr>
        </p:nvSpPr>
        <p:spPr/>
        <p:txBody>
          <a:bodyPr/>
          <a:lstStyle/>
          <a:p>
            <a:pPr marL="457200" indent="-457200">
              <a:buFont typeface="+mj-lt"/>
              <a:buAutoNum type="arabicParenR"/>
            </a:pPr>
            <a:r>
              <a:rPr lang="en-GB" dirty="0" smtClean="0"/>
              <a:t>It is part II from his book ‘</a:t>
            </a:r>
            <a:r>
              <a:rPr lang="en-GB" dirty="0" err="1" smtClean="0"/>
              <a:t>Adversus</a:t>
            </a:r>
            <a:r>
              <a:rPr lang="en-GB" dirty="0" smtClean="0"/>
              <a:t> </a:t>
            </a:r>
            <a:r>
              <a:rPr lang="en-GB" dirty="0" err="1" smtClean="0"/>
              <a:t>Genetes</a:t>
            </a:r>
            <a:r>
              <a:rPr lang="en-GB" dirty="0" smtClean="0"/>
              <a:t> </a:t>
            </a:r>
            <a:r>
              <a:rPr lang="en-GB" dirty="0" err="1" smtClean="0"/>
              <a:t>Libri</a:t>
            </a:r>
            <a:r>
              <a:rPr lang="en-GB" dirty="0" smtClean="0"/>
              <a:t> Dou’ ‘Against the heathen’</a:t>
            </a:r>
          </a:p>
          <a:p>
            <a:pPr marL="457200" indent="-457200">
              <a:buFont typeface="+mj-lt"/>
              <a:buAutoNum type="arabicParenR"/>
            </a:pPr>
            <a:r>
              <a:rPr lang="en-GB" dirty="0" smtClean="0"/>
              <a:t>Written either before 323 or before 337 (the death of Constantine the Great)</a:t>
            </a:r>
          </a:p>
          <a:p>
            <a:pPr marL="457200" indent="-457200">
              <a:buFont typeface="+mj-lt"/>
              <a:buAutoNum type="arabicParenR"/>
            </a:pPr>
            <a:r>
              <a:rPr lang="en-GB" dirty="0" smtClean="0"/>
              <a:t>Most scholars confirm that it was written between 335 and 337.</a:t>
            </a:r>
          </a:p>
          <a:p>
            <a:pPr marL="457200" indent="-457200">
              <a:buFont typeface="+mj-lt"/>
              <a:buAutoNum type="arabicParenR"/>
            </a:pPr>
            <a:r>
              <a:rPr lang="en-GB" dirty="0" smtClean="0"/>
              <a:t>Not written to a person but to all people from whatever background Jews and Greeks.</a:t>
            </a:r>
          </a:p>
          <a:p>
            <a:pPr marL="457200" indent="-457200">
              <a:buFont typeface="+mj-lt"/>
              <a:buAutoNum type="arabicParenR"/>
            </a:pPr>
            <a:r>
              <a:rPr lang="en-GB" dirty="0" smtClean="0"/>
              <a:t>Five/ nine  sections in 57 chapters</a:t>
            </a:r>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C00000"/>
                </a:solidFill>
              </a:rPr>
              <a:t>1. Chapters 1 &amp; 2</a:t>
            </a:r>
            <a:endParaRPr lang="en-US" b="1" u="sng" dirty="0">
              <a:solidFill>
                <a:srgbClr val="C00000"/>
              </a:solidFill>
            </a:endParaRPr>
          </a:p>
        </p:txBody>
      </p:sp>
      <p:sp>
        <p:nvSpPr>
          <p:cNvPr id="3" name="Content Placeholder 2"/>
          <p:cNvSpPr>
            <a:spLocks noGrp="1"/>
          </p:cNvSpPr>
          <p:nvPr>
            <p:ph sz="quarter" idx="1"/>
          </p:nvPr>
        </p:nvSpPr>
        <p:spPr/>
        <p:txBody>
          <a:bodyPr/>
          <a:lstStyle/>
          <a:p>
            <a:pPr marL="457200" indent="-457200">
              <a:buFont typeface="+mj-lt"/>
              <a:buAutoNum type="arabicParenR"/>
            </a:pPr>
            <a:r>
              <a:rPr lang="en-US" dirty="0" smtClean="0"/>
              <a:t>Introduction and putting the base of his Treatise. </a:t>
            </a:r>
            <a:r>
              <a:rPr lang="en-US" b="1" dirty="0" smtClean="0">
                <a:solidFill>
                  <a:srgbClr val="C00000"/>
                </a:solidFill>
              </a:rPr>
              <a:t>Ch. 1</a:t>
            </a:r>
          </a:p>
          <a:p>
            <a:pPr marL="457200" indent="-457200">
              <a:buFont typeface="+mj-lt"/>
              <a:buAutoNum type="arabicParenR"/>
            </a:pPr>
            <a:r>
              <a:rPr lang="en-US" dirty="0" smtClean="0"/>
              <a:t>Refuting the wrong theories on the Creation: </a:t>
            </a:r>
          </a:p>
          <a:p>
            <a:pPr marL="880110" lvl="1" indent="-514350">
              <a:buFont typeface="+mj-lt"/>
              <a:buAutoNum type="romanUcPeriod"/>
            </a:pPr>
            <a:r>
              <a:rPr lang="en-US" dirty="0"/>
              <a:t>Some say that all things have come into being spontaneously and as by chance, such as the </a:t>
            </a:r>
            <a:r>
              <a:rPr lang="en-US" dirty="0" smtClean="0"/>
              <a:t>Epicureans</a:t>
            </a:r>
          </a:p>
          <a:p>
            <a:pPr marL="880110" lvl="1" indent="-514350">
              <a:buFont typeface="+mj-lt"/>
              <a:buAutoNum type="romanUcPeriod"/>
            </a:pPr>
            <a:r>
              <a:rPr lang="en-US" dirty="0"/>
              <a:t>Others, amongst whom is Plato, that giant among the Greeks, declare that God made the universe from preexistent and </a:t>
            </a:r>
            <a:r>
              <a:rPr lang="en-US" dirty="0" smtClean="0"/>
              <a:t>uncreated matter.</a:t>
            </a:r>
          </a:p>
          <a:p>
            <a:pPr marL="880110" lvl="1" indent="-514350">
              <a:buFont typeface="+mj-lt"/>
              <a:buAutoNum type="romanUcPeriod"/>
            </a:pPr>
            <a:r>
              <a:rPr lang="en-US" dirty="0"/>
              <a:t>Others, again, from the heretics fabricate for themselves another creator of all things besides the Father of our Lord Jesus </a:t>
            </a:r>
            <a:r>
              <a:rPr lang="en-US" dirty="0" smtClean="0"/>
              <a:t>Christ. (Gnostics) </a:t>
            </a:r>
            <a:r>
              <a:rPr lang="en-US" b="1" dirty="0" smtClean="0">
                <a:solidFill>
                  <a:srgbClr val="C00000"/>
                </a:solidFill>
              </a:rPr>
              <a:t>Ch. 2</a:t>
            </a:r>
          </a:p>
          <a:p>
            <a:pPr marL="457200" indent="-457200">
              <a:buFont typeface="+mj-lt"/>
              <a:buAutoNum type="arabicParenR"/>
            </a:pPr>
            <a:endParaRPr lang="en-US" dirty="0"/>
          </a:p>
        </p:txBody>
      </p:sp>
    </p:spTree>
    <p:extLst>
      <p:ext uri="{BB962C8B-B14F-4D97-AF65-F5344CB8AC3E}">
        <p14:creationId xmlns:p14="http://schemas.microsoft.com/office/powerpoint/2010/main" val="3270706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0" y="5589240"/>
            <a:ext cx="1619672" cy="126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724128" y="0"/>
            <a:ext cx="3419872" cy="17008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3563888" y="3356992"/>
            <a:ext cx="1728192"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3250" name="Picture 2" descr="http://www.mysteriesofcanada.com/images/creation.jpg"/>
          <p:cNvPicPr>
            <a:picLocks noChangeAspect="1" noChangeArrowheads="1"/>
          </p:cNvPicPr>
          <p:nvPr/>
        </p:nvPicPr>
        <p:blipFill>
          <a:blip r:embed="rId3" cstate="print"/>
          <a:srcRect/>
          <a:stretch>
            <a:fillRect/>
          </a:stretch>
        </p:blipFill>
        <p:spPr bwMode="auto">
          <a:xfrm>
            <a:off x="3347863" y="260648"/>
            <a:ext cx="2261219" cy="1882520"/>
          </a:xfrm>
          <a:prstGeom prst="rect">
            <a:avLst/>
          </a:prstGeom>
          <a:noFill/>
        </p:spPr>
      </p:pic>
      <p:pic>
        <p:nvPicPr>
          <p:cNvPr id="53252" name="Picture 4" descr="http://www.access-jesus.com/images/vdgoes_val_adam.jpg"/>
          <p:cNvPicPr>
            <a:picLocks noChangeAspect="1" noChangeArrowheads="1"/>
          </p:cNvPicPr>
          <p:nvPr/>
        </p:nvPicPr>
        <p:blipFill>
          <a:blip r:embed="rId4" cstate="print"/>
          <a:srcRect/>
          <a:stretch>
            <a:fillRect/>
          </a:stretch>
        </p:blipFill>
        <p:spPr bwMode="auto">
          <a:xfrm>
            <a:off x="5868144" y="1844824"/>
            <a:ext cx="2559054" cy="2376264"/>
          </a:xfrm>
          <a:prstGeom prst="rect">
            <a:avLst/>
          </a:prstGeom>
          <a:noFill/>
        </p:spPr>
      </p:pic>
      <p:pic>
        <p:nvPicPr>
          <p:cNvPr id="53258" name="Picture 10" descr="http://t1.gstatic.com/images?q=tbn:ANd9GcQFNz7jdnyCdUhayX__r7MSeayvrimcvbqOwqxWmzQQNRrd8UEc"/>
          <p:cNvPicPr>
            <a:picLocks noChangeAspect="1" noChangeArrowheads="1"/>
          </p:cNvPicPr>
          <p:nvPr/>
        </p:nvPicPr>
        <p:blipFill>
          <a:blip r:embed="rId5" cstate="print"/>
          <a:srcRect/>
          <a:stretch>
            <a:fillRect/>
          </a:stretch>
        </p:blipFill>
        <p:spPr bwMode="auto">
          <a:xfrm>
            <a:off x="4572000" y="4437112"/>
            <a:ext cx="2448272" cy="2016970"/>
          </a:xfrm>
          <a:prstGeom prst="rect">
            <a:avLst/>
          </a:prstGeom>
          <a:noFill/>
        </p:spPr>
      </p:pic>
      <p:pic>
        <p:nvPicPr>
          <p:cNvPr id="53262" name="Picture 14" descr="http://www.jonathanselby.com/Christs%20Second%20Coming2.jpg"/>
          <p:cNvPicPr>
            <a:picLocks noChangeAspect="1" noChangeArrowheads="1"/>
          </p:cNvPicPr>
          <p:nvPr/>
        </p:nvPicPr>
        <p:blipFill>
          <a:blip r:embed="rId6" cstate="print"/>
          <a:srcRect/>
          <a:stretch>
            <a:fillRect/>
          </a:stretch>
        </p:blipFill>
        <p:spPr bwMode="auto">
          <a:xfrm>
            <a:off x="395536" y="1844824"/>
            <a:ext cx="2718098" cy="2111144"/>
          </a:xfrm>
          <a:prstGeom prst="rect">
            <a:avLst/>
          </a:prstGeom>
          <a:noFill/>
        </p:spPr>
      </p:pic>
      <p:pic>
        <p:nvPicPr>
          <p:cNvPr id="53264" name="Picture 16" descr="http://t3.gstatic.com/images?q=tbn:ANd9GcREuhNQOq4J2XSK036BxarK2azSm7ICXIykQaN-ajcaZus4r2-8"/>
          <p:cNvPicPr>
            <a:picLocks noChangeAspect="1" noChangeArrowheads="1"/>
          </p:cNvPicPr>
          <p:nvPr/>
        </p:nvPicPr>
        <p:blipFill>
          <a:blip r:embed="rId7" cstate="print"/>
          <a:srcRect/>
          <a:stretch>
            <a:fillRect/>
          </a:stretch>
        </p:blipFill>
        <p:spPr bwMode="auto">
          <a:xfrm>
            <a:off x="1763688" y="4437112"/>
            <a:ext cx="2348567" cy="2016224"/>
          </a:xfrm>
          <a:prstGeom prst="rect">
            <a:avLst/>
          </a:prstGeom>
          <a:noFill/>
        </p:spPr>
      </p:pic>
      <p:graphicFrame>
        <p:nvGraphicFramePr>
          <p:cNvPr id="15" name="Diagram 14"/>
          <p:cNvGraphicFramePr/>
          <p:nvPr/>
        </p:nvGraphicFramePr>
        <p:xfrm>
          <a:off x="2987824" y="1700808"/>
          <a:ext cx="2880320" cy="32403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TextBox 15"/>
          <p:cNvSpPr txBox="1"/>
          <p:nvPr/>
        </p:nvSpPr>
        <p:spPr>
          <a:xfrm>
            <a:off x="3563888" y="3284984"/>
            <a:ext cx="1800200" cy="646331"/>
          </a:xfrm>
          <a:prstGeom prst="rect">
            <a:avLst/>
          </a:prstGeom>
          <a:noFill/>
        </p:spPr>
        <p:txBody>
          <a:bodyPr wrap="square" rtlCol="0">
            <a:spAutoFit/>
          </a:bodyPr>
          <a:lstStyle/>
          <a:p>
            <a:pPr algn="ctr"/>
            <a:r>
              <a:rPr lang="en-GB" b="1" dirty="0" smtClean="0">
                <a:solidFill>
                  <a:schemeClr val="tx2">
                    <a:lumMod val="50000"/>
                  </a:schemeClr>
                </a:solidFill>
              </a:rPr>
              <a:t>The Economy of Salvation</a:t>
            </a:r>
            <a:endParaRPr lang="en-US" b="1" dirty="0">
              <a:solidFill>
                <a:schemeClr val="tx2">
                  <a:lumMod val="50000"/>
                </a:schemeClr>
              </a:solidFill>
            </a:endParaRPr>
          </a:p>
        </p:txBody>
      </p:sp>
      <p:sp>
        <p:nvSpPr>
          <p:cNvPr id="17" name="TextBox 16"/>
          <p:cNvSpPr txBox="1"/>
          <p:nvPr/>
        </p:nvSpPr>
        <p:spPr>
          <a:xfrm>
            <a:off x="4139952" y="2564904"/>
            <a:ext cx="648072" cy="369332"/>
          </a:xfrm>
          <a:prstGeom prst="rect">
            <a:avLst/>
          </a:prstGeom>
          <a:noFill/>
        </p:spPr>
        <p:txBody>
          <a:bodyPr wrap="square" rtlCol="0">
            <a:spAutoFit/>
          </a:bodyPr>
          <a:lstStyle/>
          <a:p>
            <a:pPr algn="ctr"/>
            <a:r>
              <a:rPr lang="en-GB" b="1" dirty="0" smtClean="0"/>
              <a:t>1</a:t>
            </a:r>
            <a:endParaRPr lang="en-US" b="1" dirty="0"/>
          </a:p>
        </p:txBody>
      </p:sp>
      <p:sp>
        <p:nvSpPr>
          <p:cNvPr id="18" name="TextBox 17"/>
          <p:cNvSpPr txBox="1"/>
          <p:nvPr/>
        </p:nvSpPr>
        <p:spPr>
          <a:xfrm>
            <a:off x="4788024" y="2924944"/>
            <a:ext cx="648072" cy="369332"/>
          </a:xfrm>
          <a:prstGeom prst="rect">
            <a:avLst/>
          </a:prstGeom>
          <a:noFill/>
        </p:spPr>
        <p:txBody>
          <a:bodyPr wrap="square" rtlCol="0">
            <a:spAutoFit/>
          </a:bodyPr>
          <a:lstStyle/>
          <a:p>
            <a:r>
              <a:rPr lang="en-GB" b="1" dirty="0" smtClean="0"/>
              <a:t>2</a:t>
            </a:r>
            <a:endParaRPr lang="en-US" b="1" dirty="0"/>
          </a:p>
        </p:txBody>
      </p:sp>
      <p:sp>
        <p:nvSpPr>
          <p:cNvPr id="20" name="TextBox 19"/>
          <p:cNvSpPr txBox="1"/>
          <p:nvPr/>
        </p:nvSpPr>
        <p:spPr>
          <a:xfrm>
            <a:off x="3563888" y="2852936"/>
            <a:ext cx="648072" cy="369332"/>
          </a:xfrm>
          <a:prstGeom prst="rect">
            <a:avLst/>
          </a:prstGeom>
          <a:noFill/>
        </p:spPr>
        <p:txBody>
          <a:bodyPr wrap="square" rtlCol="0">
            <a:spAutoFit/>
          </a:bodyPr>
          <a:lstStyle/>
          <a:p>
            <a:pPr algn="ctr"/>
            <a:r>
              <a:rPr lang="en-GB" b="1" dirty="0" smtClean="0"/>
              <a:t>5</a:t>
            </a:r>
            <a:endParaRPr lang="en-US" b="1" dirty="0"/>
          </a:p>
        </p:txBody>
      </p:sp>
      <p:sp>
        <p:nvSpPr>
          <p:cNvPr id="21" name="TextBox 20"/>
          <p:cNvSpPr txBox="1"/>
          <p:nvPr/>
        </p:nvSpPr>
        <p:spPr>
          <a:xfrm>
            <a:off x="4788024" y="3789040"/>
            <a:ext cx="648072" cy="369332"/>
          </a:xfrm>
          <a:prstGeom prst="rect">
            <a:avLst/>
          </a:prstGeom>
          <a:noFill/>
        </p:spPr>
        <p:txBody>
          <a:bodyPr wrap="square" rtlCol="0">
            <a:spAutoFit/>
          </a:bodyPr>
          <a:lstStyle/>
          <a:p>
            <a:pPr algn="ctr"/>
            <a:r>
              <a:rPr lang="en-GB" b="1" dirty="0" smtClean="0"/>
              <a:t>3</a:t>
            </a:r>
            <a:endParaRPr lang="en-US" b="1" dirty="0"/>
          </a:p>
        </p:txBody>
      </p:sp>
      <p:sp>
        <p:nvSpPr>
          <p:cNvPr id="22" name="TextBox 21"/>
          <p:cNvSpPr txBox="1"/>
          <p:nvPr/>
        </p:nvSpPr>
        <p:spPr>
          <a:xfrm>
            <a:off x="3491880" y="3789040"/>
            <a:ext cx="648072" cy="369332"/>
          </a:xfrm>
          <a:prstGeom prst="rect">
            <a:avLst/>
          </a:prstGeom>
          <a:noFill/>
        </p:spPr>
        <p:txBody>
          <a:bodyPr wrap="square" rtlCol="0">
            <a:spAutoFit/>
          </a:bodyPr>
          <a:lstStyle/>
          <a:p>
            <a:pPr algn="ctr"/>
            <a:r>
              <a:rPr lang="en-GB" b="1" dirty="0" smtClean="0"/>
              <a:t>4</a:t>
            </a:r>
            <a:endParaRPr lang="en-US" b="1" dirty="0"/>
          </a:p>
        </p:txBody>
      </p:sp>
      <p:sp>
        <p:nvSpPr>
          <p:cNvPr id="24" name="Right Arrow 23"/>
          <p:cNvSpPr/>
          <p:nvPr/>
        </p:nvSpPr>
        <p:spPr>
          <a:xfrm rot="2541935">
            <a:off x="5648661" y="3823494"/>
            <a:ext cx="1584176" cy="21281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ight Arrow 24"/>
          <p:cNvSpPr/>
          <p:nvPr/>
        </p:nvSpPr>
        <p:spPr>
          <a:xfrm rot="18183412">
            <a:off x="4937791" y="1917318"/>
            <a:ext cx="1305410" cy="1870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Right Arrow 25"/>
          <p:cNvSpPr/>
          <p:nvPr/>
        </p:nvSpPr>
        <p:spPr>
          <a:xfrm rot="8638935" flipV="1">
            <a:off x="817835" y="4555539"/>
            <a:ext cx="2740995" cy="12318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p:cNvSpPr txBox="1"/>
          <p:nvPr/>
        </p:nvSpPr>
        <p:spPr>
          <a:xfrm>
            <a:off x="7092280" y="4581128"/>
            <a:ext cx="1584176" cy="1200329"/>
          </a:xfrm>
          <a:prstGeom prst="rect">
            <a:avLst/>
          </a:prstGeom>
          <a:noFill/>
        </p:spPr>
        <p:txBody>
          <a:bodyPr wrap="square" rtlCol="0">
            <a:spAutoFit/>
          </a:bodyPr>
          <a:lstStyle/>
          <a:p>
            <a:pPr algn="ctr"/>
            <a:r>
              <a:rPr lang="en-GB" sz="2400" b="1" dirty="0" smtClean="0"/>
              <a:t>Man </a:t>
            </a:r>
            <a:r>
              <a:rPr lang="en-GB" sz="2400" b="1" dirty="0" smtClean="0"/>
              <a:t>chose </a:t>
            </a:r>
            <a:r>
              <a:rPr lang="en-GB" sz="2400" b="1" dirty="0" smtClean="0"/>
              <a:t>Death</a:t>
            </a:r>
            <a:endParaRPr lang="en-US" sz="2400" b="1" dirty="0"/>
          </a:p>
        </p:txBody>
      </p:sp>
      <p:sp>
        <p:nvSpPr>
          <p:cNvPr id="28" name="TextBox 27"/>
          <p:cNvSpPr txBox="1"/>
          <p:nvPr/>
        </p:nvSpPr>
        <p:spPr>
          <a:xfrm>
            <a:off x="5580112" y="0"/>
            <a:ext cx="3563888" cy="1754326"/>
          </a:xfrm>
          <a:prstGeom prst="rect">
            <a:avLst/>
          </a:prstGeom>
          <a:noFill/>
        </p:spPr>
        <p:txBody>
          <a:bodyPr wrap="square" rtlCol="0">
            <a:spAutoFit/>
          </a:bodyPr>
          <a:lstStyle/>
          <a:p>
            <a:pPr algn="ctr"/>
            <a:r>
              <a:rPr lang="en-US" dirty="0" err="1">
                <a:solidFill>
                  <a:schemeClr val="bg1"/>
                </a:solidFill>
              </a:rPr>
              <a:t>Theophilus</a:t>
            </a:r>
            <a:r>
              <a:rPr lang="en-US" dirty="0">
                <a:solidFill>
                  <a:schemeClr val="bg1"/>
                </a:solidFill>
              </a:rPr>
              <a:t> of </a:t>
            </a:r>
            <a:r>
              <a:rPr lang="en-US" dirty="0" smtClean="0">
                <a:solidFill>
                  <a:schemeClr val="bg1"/>
                </a:solidFill>
              </a:rPr>
              <a:t>Antioch:  </a:t>
            </a:r>
            <a:r>
              <a:rPr lang="en-US" dirty="0">
                <a:solidFill>
                  <a:schemeClr val="bg1"/>
                </a:solidFill>
              </a:rPr>
              <a:t>Adam and Eve were created neither immortal nor mortal. They were created with the potential to become either through obedience or disobedience </a:t>
            </a:r>
          </a:p>
        </p:txBody>
      </p:sp>
      <p:sp>
        <p:nvSpPr>
          <p:cNvPr id="30" name="Rectangle 29"/>
          <p:cNvSpPr/>
          <p:nvPr/>
        </p:nvSpPr>
        <p:spPr>
          <a:xfrm>
            <a:off x="0" y="5534561"/>
            <a:ext cx="1728192" cy="1323439"/>
          </a:xfrm>
          <a:prstGeom prst="rect">
            <a:avLst/>
          </a:prstGeom>
        </p:spPr>
        <p:txBody>
          <a:bodyPr wrap="square">
            <a:spAutoFit/>
          </a:bodyPr>
          <a:lstStyle/>
          <a:p>
            <a:pPr algn="ctr"/>
            <a:r>
              <a:rPr lang="en-GB" sz="2000" b="1" dirty="0" smtClean="0">
                <a:solidFill>
                  <a:srgbClr val="00B050"/>
                </a:solidFill>
              </a:rPr>
              <a:t>The Choice</a:t>
            </a:r>
          </a:p>
          <a:p>
            <a:pPr algn="ctr"/>
            <a:r>
              <a:rPr lang="en-GB" sz="2000" b="1" dirty="0" smtClean="0">
                <a:solidFill>
                  <a:srgbClr val="00B050"/>
                </a:solidFill>
              </a:rPr>
              <a:t> is</a:t>
            </a:r>
          </a:p>
          <a:p>
            <a:pPr algn="ctr"/>
            <a:r>
              <a:rPr lang="en-GB" sz="2000" b="1" dirty="0" smtClean="0">
                <a:solidFill>
                  <a:srgbClr val="00B050"/>
                </a:solidFill>
              </a:rPr>
              <a:t>available again </a:t>
            </a:r>
          </a:p>
        </p:txBody>
      </p:sp>
      <p:sp>
        <p:nvSpPr>
          <p:cNvPr id="32" name="Rectangle 31"/>
          <p:cNvSpPr/>
          <p:nvPr/>
        </p:nvSpPr>
        <p:spPr>
          <a:xfrm>
            <a:off x="179512" y="404664"/>
            <a:ext cx="2592288" cy="923330"/>
          </a:xfrm>
          <a:prstGeom prst="rect">
            <a:avLst/>
          </a:prstGeom>
        </p:spPr>
        <p:txBody>
          <a:bodyPr wrap="square">
            <a:spAutoFit/>
          </a:bodyPr>
          <a:lstStyle/>
          <a:p>
            <a:pPr algn="ctr"/>
            <a:r>
              <a:rPr lang="en-US" b="1" dirty="0" smtClean="0">
                <a:solidFill>
                  <a:srgbClr val="00B050"/>
                </a:solidFill>
              </a:rPr>
              <a:t>There shall be no more death </a:t>
            </a:r>
          </a:p>
          <a:p>
            <a:pPr algn="ctr"/>
            <a:r>
              <a:rPr lang="en-US" b="1" dirty="0" smtClean="0">
                <a:solidFill>
                  <a:srgbClr val="00B050"/>
                </a:solidFill>
              </a:rPr>
              <a:t>Rev 21:4</a:t>
            </a:r>
            <a:endParaRPr lang="en-US" b="1" dirty="0">
              <a:solidFill>
                <a:srgbClr val="00B050"/>
              </a:solidFill>
            </a:endParaRPr>
          </a:p>
        </p:txBody>
      </p:sp>
      <p:sp>
        <p:nvSpPr>
          <p:cNvPr id="33" name="Oval 32"/>
          <p:cNvSpPr/>
          <p:nvPr/>
        </p:nvSpPr>
        <p:spPr>
          <a:xfrm>
            <a:off x="3563888" y="2420888"/>
            <a:ext cx="432048" cy="36004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250"/>
                                        </p:tgtEl>
                                        <p:attrNameLst>
                                          <p:attrName>style.visibility</p:attrName>
                                        </p:attrNameLst>
                                      </p:cBhvr>
                                      <p:to>
                                        <p:strVal val="visible"/>
                                      </p:to>
                                    </p:set>
                                    <p:anim calcmode="lin" valueType="num">
                                      <p:cBhvr additive="base">
                                        <p:cTn id="25" dur="500" fill="hold"/>
                                        <p:tgtEl>
                                          <p:spTgt spid="53250"/>
                                        </p:tgtEl>
                                        <p:attrNameLst>
                                          <p:attrName>ppt_x</p:attrName>
                                        </p:attrNameLst>
                                      </p:cBhvr>
                                      <p:tavLst>
                                        <p:tav tm="0">
                                          <p:val>
                                            <p:strVal val="#ppt_x"/>
                                          </p:val>
                                        </p:tav>
                                        <p:tav tm="100000">
                                          <p:val>
                                            <p:strVal val="#ppt_x"/>
                                          </p:val>
                                        </p:tav>
                                      </p:tavLst>
                                    </p:anim>
                                    <p:anim calcmode="lin" valueType="num">
                                      <p:cBhvr additive="base">
                                        <p:cTn id="26"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3252"/>
                                        </p:tgtEl>
                                        <p:attrNameLst>
                                          <p:attrName>style.visibility</p:attrName>
                                        </p:attrNameLst>
                                      </p:cBhvr>
                                      <p:to>
                                        <p:strVal val="visible"/>
                                      </p:to>
                                    </p:set>
                                    <p:anim calcmode="lin" valueType="num">
                                      <p:cBhvr additive="base">
                                        <p:cTn id="37" dur="500" fill="hold"/>
                                        <p:tgtEl>
                                          <p:spTgt spid="53252"/>
                                        </p:tgtEl>
                                        <p:attrNameLst>
                                          <p:attrName>ppt_x</p:attrName>
                                        </p:attrNameLst>
                                      </p:cBhvr>
                                      <p:tavLst>
                                        <p:tav tm="0">
                                          <p:val>
                                            <p:strVal val="#ppt_x"/>
                                          </p:val>
                                        </p:tav>
                                        <p:tav tm="100000">
                                          <p:val>
                                            <p:strVal val="#ppt_x"/>
                                          </p:val>
                                        </p:tav>
                                      </p:tavLst>
                                    </p:anim>
                                    <p:anim calcmode="lin" valueType="num">
                                      <p:cBhvr additive="base">
                                        <p:cTn id="38" dur="500" fill="hold"/>
                                        <p:tgtEl>
                                          <p:spTgt spid="5325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3258"/>
                                        </p:tgtEl>
                                        <p:attrNameLst>
                                          <p:attrName>style.visibility</p:attrName>
                                        </p:attrNameLst>
                                      </p:cBhvr>
                                      <p:to>
                                        <p:strVal val="visible"/>
                                      </p:to>
                                    </p:set>
                                    <p:anim calcmode="lin" valueType="num">
                                      <p:cBhvr additive="base">
                                        <p:cTn id="49" dur="500" fill="hold"/>
                                        <p:tgtEl>
                                          <p:spTgt spid="53258"/>
                                        </p:tgtEl>
                                        <p:attrNameLst>
                                          <p:attrName>ppt_x</p:attrName>
                                        </p:attrNameLst>
                                      </p:cBhvr>
                                      <p:tavLst>
                                        <p:tav tm="0">
                                          <p:val>
                                            <p:strVal val="#ppt_x"/>
                                          </p:val>
                                        </p:tav>
                                        <p:tav tm="100000">
                                          <p:val>
                                            <p:strVal val="#ppt_x"/>
                                          </p:val>
                                        </p:tav>
                                      </p:tavLst>
                                    </p:anim>
                                    <p:anim calcmode="lin" valueType="num">
                                      <p:cBhvr additive="base">
                                        <p:cTn id="50" dur="500" fill="hold"/>
                                        <p:tgtEl>
                                          <p:spTgt spid="5325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3264"/>
                                        </p:tgtEl>
                                        <p:attrNameLst>
                                          <p:attrName>style.visibility</p:attrName>
                                        </p:attrNameLst>
                                      </p:cBhvr>
                                      <p:to>
                                        <p:strVal val="visible"/>
                                      </p:to>
                                    </p:set>
                                    <p:anim calcmode="lin" valueType="num">
                                      <p:cBhvr additive="base">
                                        <p:cTn id="61" dur="500" fill="hold"/>
                                        <p:tgtEl>
                                          <p:spTgt spid="53264"/>
                                        </p:tgtEl>
                                        <p:attrNameLst>
                                          <p:attrName>ppt_x</p:attrName>
                                        </p:attrNameLst>
                                      </p:cBhvr>
                                      <p:tavLst>
                                        <p:tav tm="0">
                                          <p:val>
                                            <p:strVal val="#ppt_x"/>
                                          </p:val>
                                        </p:tav>
                                        <p:tav tm="100000">
                                          <p:val>
                                            <p:strVal val="#ppt_x"/>
                                          </p:val>
                                        </p:tav>
                                      </p:tavLst>
                                    </p:anim>
                                    <p:anim calcmode="lin" valueType="num">
                                      <p:cBhvr additive="base">
                                        <p:cTn id="62" dur="500" fill="hold"/>
                                        <p:tgtEl>
                                          <p:spTgt spid="5326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3262"/>
                                        </p:tgtEl>
                                        <p:attrNameLst>
                                          <p:attrName>style.visibility</p:attrName>
                                        </p:attrNameLst>
                                      </p:cBhvr>
                                      <p:to>
                                        <p:strVal val="visible"/>
                                      </p:to>
                                    </p:set>
                                    <p:anim calcmode="lin" valueType="num">
                                      <p:cBhvr additive="base">
                                        <p:cTn id="73" dur="500" fill="hold"/>
                                        <p:tgtEl>
                                          <p:spTgt spid="53262"/>
                                        </p:tgtEl>
                                        <p:attrNameLst>
                                          <p:attrName>ppt_x</p:attrName>
                                        </p:attrNameLst>
                                      </p:cBhvr>
                                      <p:tavLst>
                                        <p:tav tm="0">
                                          <p:val>
                                            <p:strVal val="#ppt_x"/>
                                          </p:val>
                                        </p:tav>
                                        <p:tav tm="100000">
                                          <p:val>
                                            <p:strVal val="#ppt_x"/>
                                          </p:val>
                                        </p:tav>
                                      </p:tavLst>
                                    </p:anim>
                                    <p:anim calcmode="lin" valueType="num">
                                      <p:cBhvr additive="base">
                                        <p:cTn id="74" dur="500" fill="hold"/>
                                        <p:tgtEl>
                                          <p:spTgt spid="5326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additive="base">
                                        <p:cTn id="85" dur="500" fill="hold"/>
                                        <p:tgtEl>
                                          <p:spTgt spid="29"/>
                                        </p:tgtEl>
                                        <p:attrNameLst>
                                          <p:attrName>ppt_x</p:attrName>
                                        </p:attrNameLst>
                                      </p:cBhvr>
                                      <p:tavLst>
                                        <p:tav tm="0">
                                          <p:val>
                                            <p:strVal val="#ppt_x"/>
                                          </p:val>
                                        </p:tav>
                                        <p:tav tm="100000">
                                          <p:val>
                                            <p:strVal val="#ppt_x"/>
                                          </p:val>
                                        </p:tav>
                                      </p:tavLst>
                                    </p:anim>
                                    <p:anim calcmode="lin" valueType="num">
                                      <p:cBhvr additive="base">
                                        <p:cTn id="8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additive="base">
                                        <p:cTn id="97" dur="500" fill="hold"/>
                                        <p:tgtEl>
                                          <p:spTgt spid="24"/>
                                        </p:tgtEl>
                                        <p:attrNameLst>
                                          <p:attrName>ppt_x</p:attrName>
                                        </p:attrNameLst>
                                      </p:cBhvr>
                                      <p:tavLst>
                                        <p:tav tm="0">
                                          <p:val>
                                            <p:strVal val="#ppt_x"/>
                                          </p:val>
                                        </p:tav>
                                        <p:tav tm="100000">
                                          <p:val>
                                            <p:strVal val="#ppt_x"/>
                                          </p:val>
                                        </p:tav>
                                      </p:tavLst>
                                    </p:anim>
                                    <p:anim calcmode="lin" valueType="num">
                                      <p:cBhvr additive="base">
                                        <p:cTn id="9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additive="base">
                                        <p:cTn id="103" dur="500" fill="hold"/>
                                        <p:tgtEl>
                                          <p:spTgt spid="27"/>
                                        </p:tgtEl>
                                        <p:attrNameLst>
                                          <p:attrName>ppt_x</p:attrName>
                                        </p:attrNameLst>
                                      </p:cBhvr>
                                      <p:tavLst>
                                        <p:tav tm="0">
                                          <p:val>
                                            <p:strVal val="#ppt_x"/>
                                          </p:val>
                                        </p:tav>
                                        <p:tav tm="100000">
                                          <p:val>
                                            <p:strVal val="#ppt_x"/>
                                          </p:val>
                                        </p:tav>
                                      </p:tavLst>
                                    </p:anim>
                                    <p:anim calcmode="lin" valueType="num">
                                      <p:cBhvr additive="base">
                                        <p:cTn id="10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6"/>
                                        </p:tgtEl>
                                        <p:attrNameLst>
                                          <p:attrName>style.visibility</p:attrName>
                                        </p:attrNameLst>
                                      </p:cBhvr>
                                      <p:to>
                                        <p:strVal val="visible"/>
                                      </p:to>
                                    </p:set>
                                    <p:anim calcmode="lin" valueType="num">
                                      <p:cBhvr additive="base">
                                        <p:cTn id="109" dur="500" fill="hold"/>
                                        <p:tgtEl>
                                          <p:spTgt spid="26"/>
                                        </p:tgtEl>
                                        <p:attrNameLst>
                                          <p:attrName>ppt_x</p:attrName>
                                        </p:attrNameLst>
                                      </p:cBhvr>
                                      <p:tavLst>
                                        <p:tav tm="0">
                                          <p:val>
                                            <p:strVal val="#ppt_x"/>
                                          </p:val>
                                        </p:tav>
                                        <p:tav tm="100000">
                                          <p:val>
                                            <p:strVal val="#ppt_x"/>
                                          </p:val>
                                        </p:tav>
                                      </p:tavLst>
                                    </p:anim>
                                    <p:anim calcmode="lin" valueType="num">
                                      <p:cBhvr additive="base">
                                        <p:cTn id="11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additive="base">
                                        <p:cTn id="115" dur="500" fill="hold"/>
                                        <p:tgtEl>
                                          <p:spTgt spid="31"/>
                                        </p:tgtEl>
                                        <p:attrNameLst>
                                          <p:attrName>ppt_x</p:attrName>
                                        </p:attrNameLst>
                                      </p:cBhvr>
                                      <p:tavLst>
                                        <p:tav tm="0">
                                          <p:val>
                                            <p:strVal val="#ppt_x"/>
                                          </p:val>
                                        </p:tav>
                                        <p:tav tm="100000">
                                          <p:val>
                                            <p:strVal val="#ppt_x"/>
                                          </p:val>
                                        </p:tav>
                                      </p:tavLst>
                                    </p:anim>
                                    <p:anim calcmode="lin" valueType="num">
                                      <p:cBhvr additive="base">
                                        <p:cTn id="11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additive="base">
                                        <p:cTn id="121" dur="500" fill="hold"/>
                                        <p:tgtEl>
                                          <p:spTgt spid="30"/>
                                        </p:tgtEl>
                                        <p:attrNameLst>
                                          <p:attrName>ppt_x</p:attrName>
                                        </p:attrNameLst>
                                      </p:cBhvr>
                                      <p:tavLst>
                                        <p:tav tm="0">
                                          <p:val>
                                            <p:strVal val="#ppt_x"/>
                                          </p:val>
                                        </p:tav>
                                        <p:tav tm="100000">
                                          <p:val>
                                            <p:strVal val="#ppt_x"/>
                                          </p:val>
                                        </p:tav>
                                      </p:tavLst>
                                    </p:anim>
                                    <p:anim calcmode="lin" valueType="num">
                                      <p:cBhvr additive="base">
                                        <p:cTn id="12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2"/>
                                        </p:tgtEl>
                                        <p:attrNameLst>
                                          <p:attrName>style.visibility</p:attrName>
                                        </p:attrNameLst>
                                      </p:cBhvr>
                                      <p:to>
                                        <p:strVal val="visible"/>
                                      </p:to>
                                    </p:set>
                                    <p:anim calcmode="lin" valueType="num">
                                      <p:cBhvr additive="base">
                                        <p:cTn id="127" dur="500" fill="hold"/>
                                        <p:tgtEl>
                                          <p:spTgt spid="32"/>
                                        </p:tgtEl>
                                        <p:attrNameLst>
                                          <p:attrName>ppt_x</p:attrName>
                                        </p:attrNameLst>
                                      </p:cBhvr>
                                      <p:tavLst>
                                        <p:tav tm="0">
                                          <p:val>
                                            <p:strVal val="#ppt_x"/>
                                          </p:val>
                                        </p:tav>
                                        <p:tav tm="100000">
                                          <p:val>
                                            <p:strVal val="#ppt_x"/>
                                          </p:val>
                                        </p:tav>
                                      </p:tavLst>
                                    </p:anim>
                                    <p:anim calcmode="lin" valueType="num">
                                      <p:cBhvr additive="base">
                                        <p:cTn id="12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29" grpId="0" animBg="1"/>
      <p:bldGraphic spid="15" grpId="0">
        <p:bldAsOne/>
      </p:bldGraphic>
      <p:bldP spid="16" grpId="0"/>
      <p:bldP spid="17" grpId="0"/>
      <p:bldP spid="18" grpId="0"/>
      <p:bldP spid="20" grpId="0"/>
      <p:bldP spid="21" grpId="0"/>
      <p:bldP spid="22" grpId="0"/>
      <p:bldP spid="24" grpId="0" animBg="1"/>
      <p:bldP spid="25" grpId="0" animBg="1"/>
      <p:bldP spid="26" grpId="0" animBg="1"/>
      <p:bldP spid="27" grpId="0"/>
      <p:bldP spid="28" grpId="0"/>
      <p:bldP spid="30" grpId="0"/>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solidFill>
                  <a:srgbClr val="C00000"/>
                </a:solidFill>
              </a:rPr>
              <a:t>2. The Creation (</a:t>
            </a:r>
            <a:r>
              <a:rPr lang="en-GB" b="1" u="sng" dirty="0" err="1" smtClean="0">
                <a:solidFill>
                  <a:srgbClr val="C00000"/>
                </a:solidFill>
              </a:rPr>
              <a:t>ch.</a:t>
            </a:r>
            <a:r>
              <a:rPr lang="en-GB" b="1" u="sng" dirty="0" smtClean="0">
                <a:solidFill>
                  <a:srgbClr val="C00000"/>
                </a:solidFill>
              </a:rPr>
              <a:t> 3)</a:t>
            </a:r>
            <a:endParaRPr lang="en-US" b="1" u="sng" dirty="0">
              <a:solidFill>
                <a:srgbClr val="C00000"/>
              </a:solidFill>
            </a:endParaRPr>
          </a:p>
        </p:txBody>
      </p:sp>
      <p:sp>
        <p:nvSpPr>
          <p:cNvPr id="3" name="Content Placeholder 2"/>
          <p:cNvSpPr>
            <a:spLocks noGrp="1"/>
          </p:cNvSpPr>
          <p:nvPr>
            <p:ph sz="quarter" idx="1"/>
          </p:nvPr>
        </p:nvSpPr>
        <p:spPr>
          <a:xfrm>
            <a:off x="457199" y="1600200"/>
            <a:ext cx="7793701" cy="4873752"/>
          </a:xfrm>
        </p:spPr>
        <p:txBody>
          <a:bodyPr/>
          <a:lstStyle/>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He created all things </a:t>
            </a:r>
            <a:r>
              <a:rPr lang="en-GB" sz="2800" b="1" dirty="0" smtClean="0">
                <a:latin typeface="Times New Roman" panose="02020603050405020304" pitchFamily="18" charset="0"/>
                <a:cs typeface="Times New Roman" panose="02020603050405020304" pitchFamily="18" charset="0"/>
              </a:rPr>
              <a:t>out of nothing by </a:t>
            </a:r>
            <a:r>
              <a:rPr lang="en-GB" sz="2800" b="1" dirty="0">
                <a:latin typeface="Times New Roman" panose="02020603050405020304" pitchFamily="18" charset="0"/>
                <a:cs typeface="Times New Roman" panose="02020603050405020304" pitchFamily="18" charset="0"/>
              </a:rPr>
              <a:t>h</a:t>
            </a:r>
            <a:r>
              <a:rPr lang="en-GB" sz="2800" b="1" dirty="0" smtClean="0">
                <a:latin typeface="Times New Roman" panose="02020603050405020304" pitchFamily="18" charset="0"/>
                <a:cs typeface="Times New Roman" panose="02020603050405020304" pitchFamily="18" charset="0"/>
              </a:rPr>
              <a:t>is Grace through the Son</a:t>
            </a:r>
            <a:endParaRPr lang="en-GB" sz="28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Special </a:t>
            </a:r>
            <a:r>
              <a:rPr lang="en-GB" sz="2800" b="1" dirty="0" smtClean="0">
                <a:latin typeface="Times New Roman" panose="02020603050405020304" pitchFamily="18" charset="0"/>
                <a:cs typeface="Times New Roman" panose="02020603050405020304" pitchFamily="18" charset="0"/>
              </a:rPr>
              <a:t>(additional ) Grace is given to human </a:t>
            </a:r>
            <a:r>
              <a:rPr lang="en-GB" sz="2800" b="1" dirty="0" smtClean="0">
                <a:latin typeface="Times New Roman" panose="02020603050405020304" pitchFamily="18" charset="0"/>
                <a:cs typeface="Times New Roman" panose="02020603050405020304" pitchFamily="18" charset="0"/>
              </a:rPr>
              <a:t>beings to be the divine icon </a:t>
            </a:r>
            <a:r>
              <a:rPr lang="en-GB" sz="2800" b="1" dirty="0" smtClean="0">
                <a:latin typeface="Times New Roman" panose="02020603050405020304" pitchFamily="18" charset="0"/>
                <a:cs typeface="Times New Roman" panose="02020603050405020304" pitchFamily="18" charset="0"/>
              </a:rPr>
              <a:t>(according to the </a:t>
            </a:r>
            <a:r>
              <a:rPr lang="en-GB" sz="2800" b="1" dirty="0" smtClean="0">
                <a:latin typeface="Times New Roman" panose="02020603050405020304" pitchFamily="18" charset="0"/>
                <a:cs typeface="Times New Roman" panose="02020603050405020304" pitchFamily="18" charset="0"/>
              </a:rPr>
              <a:t>Image </a:t>
            </a:r>
            <a:r>
              <a:rPr lang="en-GB" sz="2800" b="1" dirty="0" smtClean="0">
                <a:latin typeface="Times New Roman" panose="02020603050405020304" pitchFamily="18" charset="0"/>
                <a:cs typeface="Times New Roman" panose="02020603050405020304" pitchFamily="18" charset="0"/>
              </a:rPr>
              <a:t>of </a:t>
            </a:r>
            <a:r>
              <a:rPr lang="en-GB" sz="2800" b="1" dirty="0" smtClean="0">
                <a:latin typeface="Times New Roman" panose="02020603050405020304" pitchFamily="18" charset="0"/>
                <a:cs typeface="Times New Roman" panose="02020603050405020304" pitchFamily="18" charset="0"/>
              </a:rPr>
              <a:t>God)</a:t>
            </a: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God secured this Grace by </a:t>
            </a:r>
            <a:r>
              <a:rPr lang="en-GB" sz="2800" b="1" dirty="0" smtClean="0">
                <a:latin typeface="Times New Roman" panose="02020603050405020304" pitchFamily="18" charset="0"/>
                <a:cs typeface="Times New Roman" panose="02020603050405020304" pitchFamily="18" charset="0"/>
              </a:rPr>
              <a:t>a Law and a set place..</a:t>
            </a:r>
            <a:endParaRPr lang="en-GB" sz="28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800" b="1" dirty="0" smtClean="0">
                <a:latin typeface="Times New Roman" panose="02020603050405020304" pitchFamily="18" charset="0"/>
                <a:cs typeface="Times New Roman" panose="02020603050405020304" pitchFamily="18" charset="0"/>
              </a:rPr>
              <a:t>The Life in paradise is for those who guarded their </a:t>
            </a:r>
            <a:r>
              <a:rPr lang="en-GB" sz="2800" b="1" dirty="0" smtClean="0">
                <a:latin typeface="Times New Roman" panose="02020603050405020304" pitchFamily="18" charset="0"/>
                <a:cs typeface="Times New Roman" panose="02020603050405020304" pitchFamily="18" charset="0"/>
              </a:rPr>
              <a:t>additional grace</a:t>
            </a:r>
            <a:r>
              <a:rPr lang="en-GB" sz="2800" b="1" dirty="0" smtClean="0">
                <a:latin typeface="Times New Roman" panose="02020603050405020304" pitchFamily="18" charset="0"/>
                <a:cs typeface="Times New Roman" panose="02020603050405020304" pitchFamily="18" charset="0"/>
              </a:rPr>
              <a:t>.</a:t>
            </a:r>
          </a:p>
          <a:p>
            <a:pPr marL="457200" indent="-457200">
              <a:buFont typeface="+mj-lt"/>
              <a:buAutoNum type="arabicPeriod"/>
            </a:pPr>
            <a:endParaRPr lang="en-US" dirty="0"/>
          </a:p>
        </p:txBody>
      </p:sp>
      <p:pic>
        <p:nvPicPr>
          <p:cNvPr id="4" name="Picture 2" descr="http://www.spurgeon.org/~phil/images/athan.jpg"/>
          <p:cNvPicPr>
            <a:picLocks noChangeAspect="1" noChangeArrowheads="1"/>
          </p:cNvPicPr>
          <p:nvPr/>
        </p:nvPicPr>
        <p:blipFill>
          <a:blip r:embed="rId2" cstate="print"/>
          <a:srcRect/>
          <a:stretch>
            <a:fillRect/>
          </a:stretch>
        </p:blipFill>
        <p:spPr bwMode="auto">
          <a:xfrm>
            <a:off x="8250901" y="0"/>
            <a:ext cx="893098" cy="11967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3148</TotalTime>
  <Words>2912</Words>
  <Application>Microsoft Office PowerPoint</Application>
  <PresentationFormat>On-screen Show (4:3)</PresentationFormat>
  <Paragraphs>146</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Oriel</vt:lpstr>
      <vt:lpstr>PowerPoint Presentation</vt:lpstr>
      <vt:lpstr>Points to be covered</vt:lpstr>
      <vt:lpstr>C S Lewis : Introduction</vt:lpstr>
      <vt:lpstr>PowerPoint Presentation</vt:lpstr>
      <vt:lpstr>St Athansius (c. 296-373 AD) </vt:lpstr>
      <vt:lpstr>The book: On the Incarnation</vt:lpstr>
      <vt:lpstr>1. Chapters 1 &amp; 2</vt:lpstr>
      <vt:lpstr>PowerPoint Presentation</vt:lpstr>
      <vt:lpstr>2. The Creation (ch. 3)</vt:lpstr>
      <vt:lpstr>PowerPoint Presentation</vt:lpstr>
      <vt:lpstr>PowerPoint Presentation</vt:lpstr>
      <vt:lpstr>Summary of CH. 3</vt:lpstr>
      <vt:lpstr>PowerPoint Presentation</vt:lpstr>
      <vt:lpstr>The connection between creation and Incarnation</vt:lpstr>
      <vt:lpstr>The power of the word in us and how we lost it</vt:lpstr>
      <vt:lpstr>God is good</vt:lpstr>
      <vt:lpstr>God is good and he can not lie</vt:lpstr>
      <vt:lpstr>God is good and he can not leave his creation to corruption and death</vt:lpstr>
      <vt:lpstr>Why repentance is not enough? 1. it does not preserve the consistency of God </vt:lpstr>
      <vt:lpstr>Why repentance is not enough? 2. it will not restore man to the additional Grace</vt:lpstr>
      <vt:lpstr>He alone was able to recreate and suffer on our behalf </vt:lpstr>
      <vt:lpstr>He took what is ours and gave us what is His</vt:lpstr>
      <vt:lpstr>He took what is ours and gave us what is His</vt:lpstr>
      <vt:lpstr>In His Incarnation is the dissolution of Death and the resurrection of Life</vt:lpstr>
      <vt:lpstr>The prayer of reconciliation  Liturgy of St Basil</vt:lpstr>
      <vt:lpstr>Agios  Liturgy of St Basil</vt:lpstr>
      <vt:lpstr>The Fraction of St Cyril of Alexandria</vt:lpstr>
      <vt:lpstr>I am the vine and you are the branches  JN 15: 5</vt:lpstr>
      <vt:lpstr>The Liturgy of St Basil</vt:lpstr>
      <vt:lpstr>St. Cyril of Alexandria</vt:lpstr>
      <vt:lpstr>1. Chapters 1 &amp; 2</vt:lpstr>
      <vt:lpstr>2. The Creation (ch. 3)</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 Family</dc:creator>
  <cp:lastModifiedBy>Fr. Mark Aziz</cp:lastModifiedBy>
  <cp:revision>63</cp:revision>
  <cp:lastPrinted>2017-12-05T15:30:49Z</cp:lastPrinted>
  <dcterms:created xsi:type="dcterms:W3CDTF">2011-08-03T19:08:39Z</dcterms:created>
  <dcterms:modified xsi:type="dcterms:W3CDTF">2017-12-06T23:26:51Z</dcterms:modified>
</cp:coreProperties>
</file>