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97" r:id="rId4"/>
    <p:sldId id="299" r:id="rId5"/>
    <p:sldId id="302" r:id="rId6"/>
    <p:sldId id="280" r:id="rId7"/>
    <p:sldId id="300" r:id="rId8"/>
    <p:sldId id="301" r:id="rId9"/>
    <p:sldId id="303" r:id="rId10"/>
    <p:sldId id="298" r:id="rId11"/>
    <p:sldId id="296" r:id="rId12"/>
    <p:sldId id="278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00"/>
    <a:srgbClr val="325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23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05/06/16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5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05/06/16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9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05/06/16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4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05/06/16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05/06/16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7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05/06/16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9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05/06/16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7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05/06/16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5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05/06/16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0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05/06/16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4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05/06/16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8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24F-4F30-D745-9F4D-303A2AC83741}" type="datetimeFigureOut">
              <a:rPr lang="en-US" smtClean="0"/>
              <a:t>05/06/16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9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404" y="455695"/>
            <a:ext cx="7772400" cy="1470025"/>
          </a:xfrm>
        </p:spPr>
        <p:txBody>
          <a:bodyPr/>
          <a:lstStyle/>
          <a:p>
            <a:r>
              <a:rPr lang="en-US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Newness of Life </a:t>
            </a:r>
            <a:r>
              <a:rPr lang="en-US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(5)</a:t>
            </a:r>
            <a:endParaRPr lang="en-US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2612" y="1416364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The Mountains’ way</a:t>
            </a:r>
            <a:endParaRPr lang="en-US" sz="3600" b="1" u="sng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294" y="2292664"/>
            <a:ext cx="2872193" cy="400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43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The </a:t>
            </a:r>
            <a:r>
              <a:rPr lang="en-US" sz="54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mountains of </a:t>
            </a:r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spices</a:t>
            </a:r>
            <a:b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</a:br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(Full Death and Full Life)</a:t>
            </a:r>
            <a:endParaRPr lang="en-US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62" y="1967861"/>
            <a:ext cx="8673538" cy="45259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Times New Roman"/>
                <a:cs typeface="Times New Roman"/>
              </a:rPr>
              <a:t>Make haste, my beloved</a:t>
            </a:r>
            <a:r>
              <a:rPr lang="en-US" sz="5400" dirty="0" smtClean="0">
                <a:latin typeface="Times New Roman"/>
                <a:cs typeface="Times New Roman"/>
              </a:rPr>
              <a:t>, And </a:t>
            </a:r>
            <a:r>
              <a:rPr lang="en-US" sz="5400" dirty="0">
                <a:latin typeface="Times New Roman"/>
                <a:cs typeface="Times New Roman"/>
              </a:rPr>
              <a:t>be like a </a:t>
            </a:r>
            <a:r>
              <a:rPr lang="en-US" sz="5400" dirty="0" smtClean="0">
                <a:latin typeface="Times New Roman"/>
                <a:cs typeface="Times New Roman"/>
              </a:rPr>
              <a:t>gazelle Or </a:t>
            </a:r>
            <a:r>
              <a:rPr lang="en-US" sz="5400" dirty="0">
                <a:latin typeface="Times New Roman"/>
                <a:cs typeface="Times New Roman"/>
              </a:rPr>
              <a:t>a young </a:t>
            </a:r>
            <a:r>
              <a:rPr lang="en-US" sz="5400" dirty="0" smtClean="0">
                <a:latin typeface="Times New Roman"/>
                <a:cs typeface="Times New Roman"/>
              </a:rPr>
              <a:t>stag </a:t>
            </a:r>
            <a:r>
              <a:rPr lang="en-US" sz="54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On the mountains </a:t>
            </a:r>
            <a:r>
              <a:rPr lang="en-US" sz="5400" b="1" dirty="0">
                <a:solidFill>
                  <a:srgbClr val="800000"/>
                </a:solidFill>
                <a:latin typeface="Times New Roman"/>
                <a:cs typeface="Times New Roman"/>
              </a:rPr>
              <a:t>of spices</a:t>
            </a:r>
            <a:r>
              <a:rPr lang="en-US" sz="5400" dirty="0" smtClean="0">
                <a:latin typeface="Times New Roman"/>
                <a:cs typeface="Times New Roman"/>
              </a:rPr>
              <a:t>. Son 8:14</a:t>
            </a:r>
            <a:endParaRPr lang="en-US" sz="6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538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Fr</a:t>
            </a:r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5400" b="1" u="sng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Tadros</a:t>
            </a:r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5400" b="1" u="sng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Malaty</a:t>
            </a:r>
            <a:endParaRPr lang="en-US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4800" dirty="0">
                <a:latin typeface="Times New Roman"/>
                <a:cs typeface="Times New Roman"/>
              </a:rPr>
              <a:t>His haste coming on the </a:t>
            </a:r>
            <a:r>
              <a:rPr 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mountains of spices reminds us of the spices </a:t>
            </a:r>
            <a:r>
              <a:rPr lang="en-US" sz="4800" dirty="0">
                <a:latin typeface="Times New Roman"/>
                <a:cs typeface="Times New Roman"/>
              </a:rPr>
              <a:t>with which the Lord Jesus was buried. He meets with her when she is buried with Him, for every day she dies with Him so </a:t>
            </a:r>
            <a:r>
              <a:rPr lang="en-US" sz="48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she may live forever with Him</a:t>
            </a:r>
            <a:r>
              <a:rPr lang="en-US" sz="4800" dirty="0"/>
              <a:t>.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86520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Application</a:t>
            </a:r>
            <a:endParaRPr lang="en-US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 </a:t>
            </a:r>
            <a:r>
              <a:rPr lang="en-US" sz="4800" b="1" dirty="0">
                <a:latin typeface="Times New Roman"/>
                <a:cs typeface="Times New Roman"/>
              </a:rPr>
              <a:t>F</a:t>
            </a:r>
            <a:r>
              <a:rPr lang="en-US" sz="4800" b="1" dirty="0" smtClean="0">
                <a:latin typeface="Times New Roman"/>
                <a:cs typeface="Times New Roman"/>
              </a:rPr>
              <a:t>ollowing Him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Fighting separation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Bearing the cross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Fighting sin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Full death and Full life</a:t>
            </a:r>
            <a:endParaRPr lang="en-US" sz="4800" b="1" dirty="0" smtClean="0">
              <a:latin typeface="Times New Roman"/>
              <a:cs typeface="Times New Roman"/>
            </a:endParaRPr>
          </a:p>
          <a:p>
            <a:pPr marL="514350" indent="-514350">
              <a:buFont typeface="+mj-ea"/>
              <a:buAutoNum type="circleNumDbPlain"/>
            </a:pPr>
            <a:endParaRPr lang="en-US" sz="4800" b="1" dirty="0" smtClean="0">
              <a:latin typeface="Times New Roman"/>
              <a:cs typeface="Times New Roman"/>
            </a:endParaRPr>
          </a:p>
          <a:p>
            <a:pPr marL="514350" indent="-514350">
              <a:buFont typeface="+mj-ea"/>
              <a:buAutoNum type="circleNumDbPlain"/>
            </a:pPr>
            <a:endParaRPr lang="en-US" sz="4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246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Times New Roman"/>
                <a:cs typeface="Times New Roman"/>
              </a:rPr>
              <a:t>[</a:t>
            </a:r>
            <a:r>
              <a:rPr lang="en-US" sz="4400" dirty="0">
                <a:latin typeface="Times New Roman"/>
                <a:cs typeface="Times New Roman"/>
              </a:rPr>
              <a:t>He desires for us a unity with each other, </a:t>
            </a:r>
            <a:r>
              <a:rPr lang="en-US" sz="4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like the unity of the Holy Trinity</a:t>
            </a:r>
            <a:r>
              <a:rPr lang="en-US" sz="4400" dirty="0">
                <a:latin typeface="Times New Roman"/>
                <a:cs typeface="Times New Roman"/>
              </a:rPr>
              <a:t>. This should be reflected on the unity of the believers.]</a:t>
            </a:r>
            <a:endParaRPr lang="en-GB" sz="4400" dirty="0">
              <a:latin typeface="Times New Roman"/>
              <a:cs typeface="Times New Roman"/>
            </a:endParaRPr>
          </a:p>
          <a:p>
            <a:r>
              <a:rPr lang="en-US" i="1" dirty="0"/>
              <a:t>On St. John. Book 2, ch.2</a:t>
            </a:r>
            <a:endParaRPr lang="en-GB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02381" y="402728"/>
            <a:ext cx="5854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St. </a:t>
            </a:r>
            <a:r>
              <a:rPr lang="en-US" sz="4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Cyril of Alexandria </a:t>
            </a:r>
            <a:endParaRPr lang="en-US" b="1" u="sng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158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Newness of Life</a:t>
            </a:r>
            <a:endParaRPr lang="en-US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331" y="1600200"/>
            <a:ext cx="693883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/>
                <a:cs typeface="Times New Roman"/>
              </a:rPr>
              <a:t>Therefore </a:t>
            </a:r>
            <a:r>
              <a:rPr lang="en-US" sz="40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we were buried with Him</a:t>
            </a:r>
            <a:r>
              <a:rPr lang="en-US" sz="4000" b="1" dirty="0">
                <a:latin typeface="Times New Roman"/>
                <a:cs typeface="Times New Roman"/>
              </a:rPr>
              <a:t> through baptism into death, that just as Christ </a:t>
            </a:r>
            <a:r>
              <a:rPr lang="en-US" sz="40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was raised from the dead </a:t>
            </a:r>
            <a:r>
              <a:rPr lang="en-US" sz="4000" b="1" dirty="0">
                <a:latin typeface="Times New Roman"/>
                <a:cs typeface="Times New Roman"/>
              </a:rPr>
              <a:t>by the glory of the Father, even so we also </a:t>
            </a:r>
            <a:r>
              <a:rPr lang="en-US" sz="4000" b="1" u="sng" dirty="0">
                <a:solidFill>
                  <a:srgbClr val="008000"/>
                </a:solidFill>
                <a:latin typeface="Times New Roman"/>
                <a:cs typeface="Times New Roman"/>
              </a:rPr>
              <a:t>should walk in newness of life</a:t>
            </a:r>
            <a:r>
              <a:rPr lang="en-US" sz="4000" b="1" dirty="0" smtClean="0">
                <a:latin typeface="Times New Roman"/>
                <a:cs typeface="Times New Roman"/>
              </a:rPr>
              <a:t>. Rom 6:4</a:t>
            </a:r>
            <a:endParaRPr lang="en-US" sz="4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185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Newness of Life</a:t>
            </a:r>
            <a:endParaRPr lang="en-US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 New Creation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 The Bread of Life and obedience 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 Leave your </a:t>
            </a:r>
            <a:r>
              <a:rPr lang="en-US" sz="4800" b="1" dirty="0" err="1" smtClean="0">
                <a:latin typeface="Times New Roman"/>
                <a:cs typeface="Times New Roman"/>
              </a:rPr>
              <a:t>waterpot</a:t>
            </a:r>
            <a:endParaRPr lang="en-US" sz="4800" b="1" dirty="0" smtClean="0">
              <a:latin typeface="Times New Roman"/>
              <a:cs typeface="Times New Roman"/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Light and </a:t>
            </a:r>
            <a:r>
              <a:rPr lang="en-US" sz="4800" b="1" dirty="0" smtClean="0">
                <a:latin typeface="Times New Roman"/>
                <a:cs typeface="Times New Roman"/>
              </a:rPr>
              <a:t>Blindness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The Mountains’ Way</a:t>
            </a:r>
            <a:endParaRPr lang="en-US" sz="4800" b="1" dirty="0" smtClean="0">
              <a:latin typeface="Times New Roman"/>
              <a:cs typeface="Times New Roman"/>
            </a:endParaRPr>
          </a:p>
          <a:p>
            <a:pPr marL="514350" indent="-514350">
              <a:buFont typeface="+mj-ea"/>
              <a:buAutoNum type="circleNumDbPlain"/>
            </a:pPr>
            <a:endParaRPr lang="en-US" sz="4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918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GB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Leaping upon th</a:t>
            </a:r>
            <a:r>
              <a:rPr lang="en-GB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e Mountains</a:t>
            </a:r>
            <a:br>
              <a:rPr lang="en-GB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</a:br>
            <a:r>
              <a:rPr lang="en-GB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Following Him </a:t>
            </a:r>
            <a:endParaRPr lang="en-US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77894"/>
            <a:ext cx="8448665" cy="4525963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Times New Roman"/>
                <a:cs typeface="Times New Roman"/>
              </a:rPr>
              <a:t>The voice of my beloved</a:t>
            </a:r>
            <a:r>
              <a:rPr lang="en-US" sz="4800" dirty="0" smtClean="0">
                <a:latin typeface="Times New Roman"/>
                <a:cs typeface="Times New Roman"/>
              </a:rPr>
              <a:t>! Behold</a:t>
            </a:r>
            <a:r>
              <a:rPr lang="en-US" sz="4800" dirty="0">
                <a:latin typeface="Times New Roman"/>
                <a:cs typeface="Times New Roman"/>
              </a:rPr>
              <a:t>, he </a:t>
            </a:r>
            <a:r>
              <a:rPr lang="en-US" sz="4800" dirty="0" smtClean="0">
                <a:latin typeface="Times New Roman"/>
                <a:cs typeface="Times New Roman"/>
              </a:rPr>
              <a:t>comes </a:t>
            </a:r>
            <a:r>
              <a:rPr lang="en-US" sz="48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Leaping </a:t>
            </a:r>
            <a:r>
              <a:rPr lang="en-US" sz="4800" b="1" dirty="0">
                <a:solidFill>
                  <a:srgbClr val="800000"/>
                </a:solidFill>
                <a:latin typeface="Times New Roman"/>
                <a:cs typeface="Times New Roman"/>
              </a:rPr>
              <a:t>upon the mountains</a:t>
            </a:r>
            <a:r>
              <a:rPr lang="en-US" sz="4800" dirty="0" smtClean="0">
                <a:latin typeface="Times New Roman"/>
                <a:cs typeface="Times New Roman"/>
              </a:rPr>
              <a:t>, Skipping </a:t>
            </a:r>
            <a:r>
              <a:rPr lang="en-US" sz="4800" dirty="0">
                <a:latin typeface="Times New Roman"/>
                <a:cs typeface="Times New Roman"/>
              </a:rPr>
              <a:t>upon the </a:t>
            </a:r>
            <a:r>
              <a:rPr lang="en-US" sz="4800" dirty="0" smtClean="0">
                <a:latin typeface="Times New Roman"/>
                <a:cs typeface="Times New Roman"/>
              </a:rPr>
              <a:t>hills…</a:t>
            </a:r>
            <a:r>
              <a:rPr lang="en-US" sz="4800" b="1" dirty="0">
                <a:solidFill>
                  <a:srgbClr val="800000"/>
                </a:solidFill>
                <a:latin typeface="Times New Roman"/>
                <a:cs typeface="Times New Roman"/>
              </a:rPr>
              <a:t>My beloved spoke</a:t>
            </a:r>
            <a:r>
              <a:rPr lang="en-US" sz="4800" dirty="0">
                <a:latin typeface="Times New Roman"/>
                <a:cs typeface="Times New Roman"/>
              </a:rPr>
              <a:t>, and said to me</a:t>
            </a:r>
            <a:r>
              <a:rPr lang="en-US" sz="4800" dirty="0" smtClean="0">
                <a:latin typeface="Times New Roman"/>
                <a:cs typeface="Times New Roman"/>
              </a:rPr>
              <a:t>: “</a:t>
            </a:r>
            <a:r>
              <a:rPr lang="en-US" sz="4800" b="1" dirty="0">
                <a:solidFill>
                  <a:srgbClr val="800000"/>
                </a:solidFill>
                <a:latin typeface="Times New Roman"/>
                <a:cs typeface="Times New Roman"/>
              </a:rPr>
              <a:t>Rise up, my love, my fair one</a:t>
            </a:r>
            <a:r>
              <a:rPr lang="en-US" sz="48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, And </a:t>
            </a:r>
            <a:r>
              <a:rPr lang="en-US" sz="4800" b="1" dirty="0">
                <a:solidFill>
                  <a:srgbClr val="800000"/>
                </a:solidFill>
                <a:latin typeface="Times New Roman"/>
                <a:cs typeface="Times New Roman"/>
              </a:rPr>
              <a:t>come away</a:t>
            </a:r>
            <a:r>
              <a:rPr lang="en-US" sz="48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.</a:t>
            </a:r>
            <a:r>
              <a:rPr lang="en-US" sz="4800" dirty="0" smtClean="0">
                <a:latin typeface="Times New Roman"/>
                <a:cs typeface="Times New Roman"/>
              </a:rPr>
              <a:t> Song 2:8,10</a:t>
            </a:r>
            <a:endParaRPr lang="en-GB" sz="4800" b="1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838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Scholar Origen</a:t>
            </a:r>
            <a:endParaRPr lang="en-US" sz="22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Times New Roman"/>
                <a:cs typeface="Times New Roman"/>
              </a:rPr>
              <a:t>The </a:t>
            </a:r>
            <a:r>
              <a:rPr lang="en-US" sz="4000" b="1" dirty="0">
                <a:latin typeface="Times New Roman"/>
                <a:cs typeface="Times New Roman"/>
              </a:rPr>
              <a:t>one who wants to meet the Word of God on the mountains and on the hills has at </a:t>
            </a:r>
            <a:r>
              <a:rPr lang="en-US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first meet Him on the highly mountains of the New Testament books </a:t>
            </a:r>
            <a:r>
              <a:rPr lang="en-US" sz="4000" b="1" dirty="0">
                <a:latin typeface="Times New Roman"/>
                <a:cs typeface="Times New Roman"/>
              </a:rPr>
              <a:t>and on the </a:t>
            </a:r>
            <a:r>
              <a:rPr lang="en-US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hills of the Old Testament books</a:t>
            </a:r>
            <a:r>
              <a:rPr lang="en-US" sz="4000" b="1" dirty="0">
                <a:latin typeface="Times New Roman"/>
                <a:cs typeface="Times New Roman"/>
              </a:rPr>
              <a:t>, which were hidden for long time.</a:t>
            </a:r>
            <a:r>
              <a:rPr lang="en-GB" sz="4000" dirty="0">
                <a:latin typeface="Times New Roman"/>
                <a:cs typeface="Times New Roman"/>
              </a:rPr>
              <a:t> </a:t>
            </a:r>
            <a:endParaRPr lang="en-US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368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Mountains of </a:t>
            </a:r>
            <a:r>
              <a:rPr lang="en-US" sz="5400" b="1" u="sng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Bether</a:t>
            </a:r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 (Fighting the separation)</a:t>
            </a:r>
            <a:endParaRPr lang="en-US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800000"/>
                </a:solidFill>
                <a:latin typeface="Times New Roman"/>
                <a:cs typeface="Times New Roman"/>
              </a:rPr>
              <a:t>My beloved </a:t>
            </a:r>
            <a:r>
              <a:rPr lang="en-US" sz="4400" b="1" i="1" dirty="0">
                <a:solidFill>
                  <a:srgbClr val="800000"/>
                </a:solidFill>
                <a:latin typeface="Times New Roman"/>
                <a:cs typeface="Times New Roman"/>
              </a:rPr>
              <a:t>is</a:t>
            </a:r>
            <a:r>
              <a:rPr lang="en-US" sz="4400" b="1" dirty="0">
                <a:solidFill>
                  <a:srgbClr val="800000"/>
                </a:solidFill>
                <a:latin typeface="Times New Roman"/>
                <a:cs typeface="Times New Roman"/>
              </a:rPr>
              <a:t> mine, and I </a:t>
            </a:r>
            <a:r>
              <a:rPr lang="en-US" sz="4400" b="1" i="1" dirty="0">
                <a:solidFill>
                  <a:srgbClr val="800000"/>
                </a:solidFill>
                <a:latin typeface="Times New Roman"/>
                <a:cs typeface="Times New Roman"/>
              </a:rPr>
              <a:t>am</a:t>
            </a:r>
            <a:r>
              <a:rPr lang="en-US" sz="4400" b="1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44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his</a:t>
            </a:r>
            <a:r>
              <a:rPr lang="en-US" sz="4400" b="1" dirty="0" smtClean="0">
                <a:latin typeface="Times New Roman"/>
                <a:cs typeface="Times New Roman"/>
              </a:rPr>
              <a:t>. He </a:t>
            </a:r>
            <a:r>
              <a:rPr lang="en-US" sz="4400" b="1" dirty="0">
                <a:latin typeface="Times New Roman"/>
                <a:cs typeface="Times New Roman"/>
              </a:rPr>
              <a:t>feeds </a:t>
            </a:r>
            <a:r>
              <a:rPr lang="en-US" sz="4400" b="1" i="1" dirty="0">
                <a:latin typeface="Times New Roman"/>
                <a:cs typeface="Times New Roman"/>
              </a:rPr>
              <a:t>his flock</a:t>
            </a:r>
            <a:r>
              <a:rPr lang="en-US" sz="4400" b="1" dirty="0">
                <a:latin typeface="Times New Roman"/>
                <a:cs typeface="Times New Roman"/>
              </a:rPr>
              <a:t> among </a:t>
            </a:r>
            <a:r>
              <a:rPr lang="en-US" sz="4400" b="1" dirty="0" smtClean="0">
                <a:latin typeface="Times New Roman"/>
                <a:cs typeface="Times New Roman"/>
              </a:rPr>
              <a:t>the lilies.</a:t>
            </a:r>
            <a:r>
              <a:rPr lang="en-US" sz="4400" b="1" dirty="0">
                <a:latin typeface="Times New Roman"/>
                <a:cs typeface="Times New Roman"/>
              </a:rPr>
              <a:t> </a:t>
            </a:r>
            <a:r>
              <a:rPr lang="en-US" sz="4400" b="1" dirty="0" smtClean="0">
                <a:latin typeface="Times New Roman"/>
                <a:cs typeface="Times New Roman"/>
              </a:rPr>
              <a:t>Until </a:t>
            </a:r>
            <a:r>
              <a:rPr lang="en-US" sz="4400" b="1" dirty="0">
                <a:latin typeface="Times New Roman"/>
                <a:cs typeface="Times New Roman"/>
              </a:rPr>
              <a:t>the day </a:t>
            </a:r>
            <a:r>
              <a:rPr lang="en-US" sz="4400" b="1" dirty="0" smtClean="0">
                <a:latin typeface="Times New Roman"/>
                <a:cs typeface="Times New Roman"/>
              </a:rPr>
              <a:t>breaks And </a:t>
            </a:r>
            <a:r>
              <a:rPr lang="en-US" sz="4400" b="1" dirty="0">
                <a:latin typeface="Times New Roman"/>
                <a:cs typeface="Times New Roman"/>
              </a:rPr>
              <a:t>the shadows flee away</a:t>
            </a:r>
            <a:r>
              <a:rPr lang="en-US" sz="4400" b="1" dirty="0" smtClean="0">
                <a:latin typeface="Times New Roman"/>
                <a:cs typeface="Times New Roman"/>
              </a:rPr>
              <a:t>, </a:t>
            </a:r>
            <a:r>
              <a:rPr lang="en-US" sz="4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Turn</a:t>
            </a:r>
            <a:r>
              <a:rPr lang="en-US" sz="44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, my beloved</a:t>
            </a:r>
            <a:r>
              <a:rPr lang="en-US" sz="4400" b="1" dirty="0" smtClean="0">
                <a:latin typeface="Times New Roman"/>
                <a:cs typeface="Times New Roman"/>
              </a:rPr>
              <a:t>, And </a:t>
            </a:r>
            <a:r>
              <a:rPr lang="en-US" sz="4400" b="1" dirty="0">
                <a:latin typeface="Times New Roman"/>
                <a:cs typeface="Times New Roman"/>
              </a:rPr>
              <a:t>be like a </a:t>
            </a:r>
            <a:r>
              <a:rPr lang="en-US" sz="4400" b="1" dirty="0" smtClean="0">
                <a:latin typeface="Times New Roman"/>
                <a:cs typeface="Times New Roman"/>
              </a:rPr>
              <a:t>gazelle Or </a:t>
            </a:r>
            <a:r>
              <a:rPr lang="en-US" sz="4400" b="1" dirty="0">
                <a:latin typeface="Times New Roman"/>
                <a:cs typeface="Times New Roman"/>
              </a:rPr>
              <a:t>a young </a:t>
            </a:r>
            <a:r>
              <a:rPr lang="en-US" sz="4400" b="1" dirty="0" smtClean="0">
                <a:latin typeface="Times New Roman"/>
                <a:cs typeface="Times New Roman"/>
              </a:rPr>
              <a:t>stag </a:t>
            </a:r>
            <a:r>
              <a:rPr lang="en-US" sz="4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Upon </a:t>
            </a:r>
            <a:r>
              <a:rPr lang="en-US" sz="44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the mountains of </a:t>
            </a:r>
            <a:r>
              <a:rPr lang="en-US" sz="4400" b="1" u="sng" dirty="0" err="1">
                <a:solidFill>
                  <a:srgbClr val="800000"/>
                </a:solidFill>
                <a:latin typeface="Times New Roman"/>
                <a:cs typeface="Times New Roman"/>
              </a:rPr>
              <a:t>Bether</a:t>
            </a:r>
            <a:r>
              <a:rPr lang="en-US" sz="4400" b="1" dirty="0" smtClean="0">
                <a:latin typeface="Times New Roman"/>
                <a:cs typeface="Times New Roman"/>
              </a:rPr>
              <a:t>.</a:t>
            </a:r>
            <a:r>
              <a:rPr lang="en-US" sz="4400" b="1" dirty="0">
                <a:latin typeface="Times New Roman"/>
                <a:cs typeface="Times New Roman"/>
              </a:rPr>
              <a:t> </a:t>
            </a:r>
            <a:r>
              <a:rPr lang="en-US" sz="4400" b="1" dirty="0" smtClean="0">
                <a:latin typeface="Times New Roman"/>
                <a:cs typeface="Times New Roman"/>
              </a:rPr>
              <a:t>Song 2:16,17</a:t>
            </a:r>
            <a:endParaRPr lang="en-US" sz="4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387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the mountain of myrrh </a:t>
            </a:r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/>
            </a:r>
            <a:b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</a:br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(bearing the Cross)</a:t>
            </a:r>
            <a:endParaRPr lang="en-US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sz="7200" dirty="0">
                <a:latin typeface="Times New Roman"/>
                <a:cs typeface="Times New Roman"/>
              </a:rPr>
              <a:t>Until the day </a:t>
            </a:r>
            <a:r>
              <a:rPr lang="en-US" sz="7200" dirty="0" smtClean="0">
                <a:latin typeface="Times New Roman"/>
                <a:cs typeface="Times New Roman"/>
              </a:rPr>
              <a:t>breaks, And </a:t>
            </a:r>
            <a:r>
              <a:rPr lang="en-US" sz="7200" dirty="0">
                <a:latin typeface="Times New Roman"/>
                <a:cs typeface="Times New Roman"/>
              </a:rPr>
              <a:t>the shadows flee away</a:t>
            </a:r>
            <a:r>
              <a:rPr lang="en-US" sz="7200" dirty="0" smtClean="0">
                <a:latin typeface="Times New Roman"/>
                <a:cs typeface="Times New Roman"/>
              </a:rPr>
              <a:t>, </a:t>
            </a:r>
            <a:r>
              <a:rPr lang="en-US" sz="72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I </a:t>
            </a:r>
            <a:r>
              <a:rPr lang="en-US" sz="72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will go my way to </a:t>
            </a:r>
            <a:r>
              <a:rPr lang="en-US" sz="72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the mountain </a:t>
            </a:r>
            <a:r>
              <a:rPr lang="en-US" sz="72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of </a:t>
            </a:r>
            <a:r>
              <a:rPr lang="en-US" sz="72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myrrh </a:t>
            </a:r>
            <a:r>
              <a:rPr lang="en-US" sz="7200" dirty="0" smtClean="0">
                <a:latin typeface="Times New Roman"/>
                <a:cs typeface="Times New Roman"/>
              </a:rPr>
              <a:t>And </a:t>
            </a:r>
            <a:r>
              <a:rPr lang="en-US" sz="7200" dirty="0">
                <a:latin typeface="Times New Roman"/>
                <a:cs typeface="Times New Roman"/>
              </a:rPr>
              <a:t>to the hill of frankincense</a:t>
            </a:r>
            <a:r>
              <a:rPr lang="en-US" sz="7200" dirty="0" smtClean="0">
                <a:latin typeface="Times New Roman"/>
                <a:cs typeface="Times New Roman"/>
              </a:rPr>
              <a:t>. Song 4:6</a:t>
            </a:r>
            <a:endParaRPr lang="en-US" sz="72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592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The </a:t>
            </a:r>
            <a:r>
              <a:rPr lang="en-US" sz="53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mountains of the </a:t>
            </a:r>
            <a:r>
              <a:rPr lang="en-US" sz="53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leopards </a:t>
            </a:r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/>
            </a:r>
            <a:b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</a:br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(Fighting Sin)</a:t>
            </a:r>
            <a:endParaRPr lang="en-US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latin typeface="Times New Roman"/>
                <a:cs typeface="Times New Roman"/>
              </a:rPr>
              <a:t>Come with me from Lebanon, </a:t>
            </a:r>
            <a:r>
              <a:rPr lang="en-US" sz="4400" i="1" dirty="0">
                <a:latin typeface="Times New Roman"/>
                <a:cs typeface="Times New Roman"/>
              </a:rPr>
              <a:t>my</a:t>
            </a:r>
            <a:r>
              <a:rPr lang="en-US" sz="4400" dirty="0">
                <a:latin typeface="Times New Roman"/>
                <a:cs typeface="Times New Roman"/>
              </a:rPr>
              <a:t> spouse</a:t>
            </a:r>
            <a:r>
              <a:rPr lang="en-US" sz="4400" dirty="0" smtClean="0">
                <a:latin typeface="Times New Roman"/>
                <a:cs typeface="Times New Roman"/>
              </a:rPr>
              <a:t>, With </a:t>
            </a:r>
            <a:r>
              <a:rPr lang="en-US" sz="4400" dirty="0">
                <a:latin typeface="Times New Roman"/>
                <a:cs typeface="Times New Roman"/>
              </a:rPr>
              <a:t>me from </a:t>
            </a:r>
            <a:r>
              <a:rPr lang="en-US" sz="4400" dirty="0" smtClean="0">
                <a:latin typeface="Times New Roman"/>
                <a:cs typeface="Times New Roman"/>
              </a:rPr>
              <a:t>Lebanon. Look </a:t>
            </a:r>
            <a:r>
              <a:rPr lang="en-US" sz="4400" dirty="0">
                <a:latin typeface="Times New Roman"/>
                <a:cs typeface="Times New Roman"/>
              </a:rPr>
              <a:t>from the top of Amana</a:t>
            </a:r>
            <a:r>
              <a:rPr lang="en-US" sz="4400" dirty="0" smtClean="0">
                <a:latin typeface="Times New Roman"/>
                <a:cs typeface="Times New Roman"/>
              </a:rPr>
              <a:t>, From </a:t>
            </a:r>
            <a:r>
              <a:rPr lang="en-US" sz="4400" dirty="0">
                <a:latin typeface="Times New Roman"/>
                <a:cs typeface="Times New Roman"/>
              </a:rPr>
              <a:t>the top of </a:t>
            </a:r>
            <a:r>
              <a:rPr lang="en-US" sz="4400" dirty="0" err="1">
                <a:latin typeface="Times New Roman"/>
                <a:cs typeface="Times New Roman"/>
              </a:rPr>
              <a:t>Senir</a:t>
            </a:r>
            <a:r>
              <a:rPr lang="en-US" sz="4400" dirty="0">
                <a:latin typeface="Times New Roman"/>
                <a:cs typeface="Times New Roman"/>
              </a:rPr>
              <a:t> and Hermon</a:t>
            </a:r>
            <a:r>
              <a:rPr lang="en-US" sz="4400" dirty="0" smtClean="0">
                <a:latin typeface="Times New Roman"/>
                <a:cs typeface="Times New Roman"/>
              </a:rPr>
              <a:t>, From </a:t>
            </a:r>
            <a:r>
              <a:rPr lang="en-US" sz="4400" dirty="0">
                <a:latin typeface="Times New Roman"/>
                <a:cs typeface="Times New Roman"/>
              </a:rPr>
              <a:t>the lions’ dens</a:t>
            </a:r>
            <a:r>
              <a:rPr lang="en-US" sz="4400" dirty="0" smtClean="0">
                <a:latin typeface="Times New Roman"/>
                <a:cs typeface="Times New Roman"/>
              </a:rPr>
              <a:t>, From </a:t>
            </a:r>
            <a:r>
              <a:rPr lang="en-US" sz="44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the mountains of the leopards</a:t>
            </a:r>
            <a:r>
              <a:rPr lang="en-US" sz="4400" dirty="0" smtClean="0">
                <a:latin typeface="Times New Roman"/>
                <a:cs typeface="Times New Roman"/>
              </a:rPr>
              <a:t>. Son 4:8</a:t>
            </a:r>
            <a:endParaRPr lang="en-GB" sz="4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918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05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St Gregory of Nyssa</a:t>
            </a:r>
            <a:endParaRPr lang="en-US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38" y="1169806"/>
            <a:ext cx="8673538" cy="495635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Times New Roman"/>
                <a:cs typeface="Times New Roman"/>
              </a:rPr>
              <a:t> </a:t>
            </a:r>
            <a:r>
              <a:rPr lang="en-US" sz="3600" b="1" dirty="0" smtClean="0">
                <a:latin typeface="Times New Roman"/>
                <a:cs typeface="Times New Roman"/>
              </a:rPr>
              <a:t>The </a:t>
            </a:r>
            <a:r>
              <a:rPr lang="en-US" sz="3600" b="1" dirty="0">
                <a:latin typeface="Times New Roman"/>
                <a:cs typeface="Times New Roman"/>
              </a:rPr>
              <a:t>Bridegroom calling her to cross with Him from the lions’ dens and 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from the mountains of the leopards means that sin </a:t>
            </a:r>
            <a:r>
              <a:rPr lang="en-US" sz="3600" b="1" dirty="0">
                <a:latin typeface="Times New Roman"/>
                <a:cs typeface="Times New Roman"/>
              </a:rPr>
              <a:t>is a wild beast like a lion or a leopard. 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Man has been transformed from this sinful nature</a:t>
            </a:r>
            <a:r>
              <a:rPr lang="en-US" sz="3600" b="1" dirty="0">
                <a:latin typeface="Times New Roman"/>
                <a:cs typeface="Times New Roman"/>
              </a:rPr>
              <a:t>, but the Bridegroom fears lest His bride goes back to sin. Therefore, He calls her to put off the old man. 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This is a call for continuous struggle in the life of faith</a:t>
            </a:r>
            <a:r>
              <a:rPr lang="en-GB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4000" b="1" u="sng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110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</TotalTime>
  <Words>475</Words>
  <Application>Microsoft Macintosh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Newness of Life (5)</vt:lpstr>
      <vt:lpstr>Newness of Life</vt:lpstr>
      <vt:lpstr>Newness of Life</vt:lpstr>
      <vt:lpstr> Leaping upon the Mountains Following Him </vt:lpstr>
      <vt:lpstr>Scholar Origen</vt:lpstr>
      <vt:lpstr>Mountains of Bether (Fighting the separation)</vt:lpstr>
      <vt:lpstr>the mountain of myrrh  (bearing the Cross)</vt:lpstr>
      <vt:lpstr>The mountains of the leopards  (Fighting Sin)</vt:lpstr>
      <vt:lpstr>St Gregory of Nyssa</vt:lpstr>
      <vt:lpstr>The mountains of spices (Full Death and Full Life)</vt:lpstr>
      <vt:lpstr>Fr Tadros Malaty</vt:lpstr>
      <vt:lpstr>Application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Newness of Life (1)</dc:title>
  <dc:creator>Father Mark Aziz</dc:creator>
  <cp:lastModifiedBy>Father Mark Aziz</cp:lastModifiedBy>
  <cp:revision>37</cp:revision>
  <dcterms:created xsi:type="dcterms:W3CDTF">2016-05-07T12:27:27Z</dcterms:created>
  <dcterms:modified xsi:type="dcterms:W3CDTF">2016-06-05T06:45:03Z</dcterms:modified>
</cp:coreProperties>
</file>