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7" r:id="rId4"/>
    <p:sldId id="299" r:id="rId5"/>
    <p:sldId id="280" r:id="rId6"/>
    <p:sldId id="298" r:id="rId7"/>
    <p:sldId id="292" r:id="rId8"/>
    <p:sldId id="281" r:id="rId9"/>
    <p:sldId id="296" r:id="rId10"/>
    <p:sldId id="293" r:id="rId11"/>
    <p:sldId id="289" r:id="rId12"/>
    <p:sldId id="287" r:id="rId13"/>
    <p:sldId id="278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00"/>
    <a:srgbClr val="32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5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9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7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4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8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24F-4F30-D745-9F4D-303A2AC83741}" type="datetimeFigureOut">
              <a:rPr lang="en-US" smtClean="0"/>
              <a:t>21/05/16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616" y="471185"/>
            <a:ext cx="7772400" cy="1470025"/>
          </a:xfrm>
        </p:spPr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 </a:t>
            </a:r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(3)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846" y="1499129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The Old Has Gone</a:t>
            </a:r>
            <a:endParaRPr lang="en-US" sz="3600" b="1" u="sng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034" y="2292231"/>
            <a:ext cx="5502389" cy="42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A commandment !</a:t>
            </a:r>
            <a:endParaRPr lang="en-GB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42 </a:t>
            </a:r>
            <a:r>
              <a:rPr lang="en-US" sz="4000" dirty="0">
                <a:latin typeface="Times New Roman"/>
                <a:cs typeface="Times New Roman"/>
              </a:rPr>
              <a:t>And He commanded us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to preach </a:t>
            </a:r>
            <a:r>
              <a:rPr lang="en-US" sz="4000" dirty="0">
                <a:latin typeface="Times New Roman"/>
                <a:cs typeface="Times New Roman"/>
              </a:rPr>
              <a:t>to the people, and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to testify </a:t>
            </a:r>
            <a:r>
              <a:rPr lang="en-US" sz="4000" dirty="0">
                <a:latin typeface="Times New Roman"/>
                <a:cs typeface="Times New Roman"/>
              </a:rPr>
              <a:t>that it is He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who was ordained by God </a:t>
            </a:r>
            <a:r>
              <a:rPr lang="en-US" sz="40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to be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Judge of the living and the dead</a:t>
            </a:r>
            <a:r>
              <a:rPr lang="en-US" sz="4000" dirty="0">
                <a:latin typeface="Times New Roman"/>
                <a:cs typeface="Times New Roman"/>
              </a:rPr>
              <a:t>. </a:t>
            </a:r>
            <a:r>
              <a:rPr lang="en-US" sz="4000" b="1" dirty="0">
                <a:latin typeface="Times New Roman"/>
                <a:cs typeface="Times New Roman"/>
              </a:rPr>
              <a:t>43 </a:t>
            </a:r>
            <a:r>
              <a:rPr lang="en-US" sz="4000" dirty="0">
                <a:latin typeface="Times New Roman"/>
                <a:cs typeface="Times New Roman"/>
              </a:rPr>
              <a:t>To Him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all the prophets witness </a:t>
            </a:r>
            <a:r>
              <a:rPr lang="en-US" sz="4000" dirty="0">
                <a:latin typeface="Times New Roman"/>
                <a:cs typeface="Times New Roman"/>
              </a:rPr>
              <a:t>that, through His name, whoever believes in Him will receive remission of sins.</a:t>
            </a:r>
            <a:r>
              <a:rPr lang="en-US" sz="4000" dirty="0" smtClean="0">
                <a:latin typeface="Times New Roman"/>
                <a:cs typeface="Times New Roman"/>
              </a:rPr>
              <a:t>” Acts 10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578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A real need !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dirty="0">
                <a:latin typeface="Times New Roman"/>
                <a:cs typeface="Times New Roman"/>
              </a:rPr>
              <a:t>Then they said to the woman, “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Now we believe, not because of what you said</a:t>
            </a:r>
            <a:r>
              <a:rPr lang="en-US" sz="4800" dirty="0">
                <a:latin typeface="Times New Roman"/>
                <a:cs typeface="Times New Roman"/>
              </a:rPr>
              <a:t>, for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we ourselves have heard </a:t>
            </a:r>
            <a:r>
              <a:rPr lang="en-US" sz="4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Him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and we know that this is indeed the Christ</a:t>
            </a:r>
            <a:r>
              <a:rPr lang="en-US" sz="4800" dirty="0" smtClean="0">
                <a:latin typeface="Times New Roman"/>
                <a:cs typeface="Times New Roman"/>
              </a:rPr>
              <a:t>, </a:t>
            </a:r>
            <a:r>
              <a:rPr lang="en-US" sz="4800" dirty="0">
                <a:latin typeface="Times New Roman"/>
                <a:cs typeface="Times New Roman"/>
              </a:rPr>
              <a:t>the Savior of the world.</a:t>
            </a:r>
            <a:r>
              <a:rPr lang="en-US" sz="4800" dirty="0" smtClean="0">
                <a:latin typeface="Times New Roman"/>
                <a:cs typeface="Times New Roman"/>
              </a:rPr>
              <a:t>” </a:t>
            </a:r>
            <a:r>
              <a:rPr lang="en-US" sz="4800" dirty="0" err="1" smtClean="0">
                <a:latin typeface="Times New Roman"/>
                <a:cs typeface="Times New Roman"/>
              </a:rPr>
              <a:t>Jn</a:t>
            </a:r>
            <a:r>
              <a:rPr lang="en-US" sz="4800" dirty="0" smtClean="0">
                <a:latin typeface="Times New Roman"/>
                <a:cs typeface="Times New Roman"/>
              </a:rPr>
              <a:t> 4:42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87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Origen</a:t>
            </a:r>
            <a:r>
              <a:rPr lang="en-US" sz="5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GB" sz="2200" i="1" dirty="0" smtClean="0"/>
              <a:t>Commentary </a:t>
            </a:r>
            <a:r>
              <a:rPr lang="en-GB" sz="2200" i="1" dirty="0"/>
              <a:t>on John, Book 13:352</a:t>
            </a:r>
            <a:r>
              <a:rPr lang="en-GB" sz="5400" i="1" dirty="0" smtClean="0"/>
              <a:t>.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>
                <a:latin typeface="Times New Roman"/>
                <a:cs typeface="Times New Roman"/>
              </a:rPr>
              <a:t>In fact it is better to be an eyewitness of the Word </a:t>
            </a:r>
            <a:r>
              <a:rPr lang="en-GB" b="1" u="sng" dirty="0">
                <a:solidFill>
                  <a:srgbClr val="800000"/>
                </a:solidFill>
                <a:latin typeface="Times New Roman"/>
                <a:cs typeface="Times New Roman"/>
              </a:rPr>
              <a:t>and listen to Him without using the physical members or allowing the interference of teachers</a:t>
            </a:r>
            <a:r>
              <a:rPr lang="en-GB" dirty="0">
                <a:latin typeface="Times New Roman"/>
                <a:cs typeface="Times New Roman"/>
              </a:rPr>
              <a:t>. He teaches and presents images to the mind to reveal the truth more clearly. It is better for a person to hear Him than to listen to a report about Him through the servants who saw Him, </a:t>
            </a:r>
            <a:r>
              <a:rPr lang="en-GB" b="1" u="sng" dirty="0">
                <a:solidFill>
                  <a:srgbClr val="800000"/>
                </a:solidFill>
                <a:latin typeface="Times New Roman"/>
                <a:cs typeface="Times New Roman"/>
              </a:rPr>
              <a:t>for the person who does not hear Him personally or see Him is not covered by His power</a:t>
            </a:r>
            <a:r>
              <a:rPr lang="en-GB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endParaRPr lang="en-GB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87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Application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Check your </a:t>
            </a:r>
            <a:r>
              <a:rPr lang="en-US" sz="4800" b="1" dirty="0" err="1" smtClean="0">
                <a:latin typeface="Times New Roman"/>
                <a:cs typeface="Times New Roman"/>
              </a:rPr>
              <a:t>waterpot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</a:t>
            </a:r>
            <a:r>
              <a:rPr lang="en-US" sz="4800" b="1" dirty="0">
                <a:latin typeface="Times New Roman"/>
                <a:cs typeface="Times New Roman"/>
              </a:rPr>
              <a:t>C</a:t>
            </a:r>
            <a:r>
              <a:rPr lang="en-US" sz="4800" b="1" dirty="0" smtClean="0">
                <a:latin typeface="Times New Roman"/>
                <a:cs typeface="Times New Roman"/>
              </a:rPr>
              <a:t>heck your </a:t>
            </a:r>
            <a:r>
              <a:rPr lang="en-US" sz="4800" b="1" dirty="0" smtClean="0">
                <a:latin typeface="Times New Roman"/>
                <a:cs typeface="Times New Roman"/>
              </a:rPr>
              <a:t>husband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</a:t>
            </a:r>
            <a:r>
              <a:rPr lang="en-US" sz="4800" b="1" dirty="0">
                <a:latin typeface="Times New Roman"/>
                <a:cs typeface="Times New Roman"/>
              </a:rPr>
              <a:t>C</a:t>
            </a:r>
            <a:r>
              <a:rPr lang="en-US" sz="4800" b="1" dirty="0" smtClean="0">
                <a:latin typeface="Times New Roman"/>
                <a:cs typeface="Times New Roman"/>
              </a:rPr>
              <a:t>heck your </a:t>
            </a:r>
            <a:r>
              <a:rPr lang="en-US" sz="4800" b="1" dirty="0" smtClean="0">
                <a:latin typeface="Times New Roman"/>
                <a:cs typeface="Times New Roman"/>
              </a:rPr>
              <a:t>mission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check that you </a:t>
            </a:r>
            <a:r>
              <a:rPr lang="en-US" sz="4800" b="1" dirty="0" smtClean="0">
                <a:latin typeface="Times New Roman"/>
                <a:cs typeface="Times New Roman"/>
              </a:rPr>
              <a:t>are seeking things from above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246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16" t="12963" r="7216" b="16203"/>
          <a:stretch/>
        </p:blipFill>
        <p:spPr>
          <a:xfrm>
            <a:off x="457200" y="774477"/>
            <a:ext cx="8229600" cy="5065085"/>
          </a:xfrm>
        </p:spPr>
      </p:pic>
    </p:spTree>
    <p:extLst>
      <p:ext uri="{BB962C8B-B14F-4D97-AF65-F5344CB8AC3E}">
        <p14:creationId xmlns:p14="http://schemas.microsoft.com/office/powerpoint/2010/main" val="257158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31" y="1600200"/>
            <a:ext cx="693883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Therefore </a:t>
            </a:r>
            <a:r>
              <a:rPr lang="en-US" sz="4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we were buried with Him</a:t>
            </a:r>
            <a:r>
              <a:rPr lang="en-US" sz="4000" b="1" dirty="0">
                <a:latin typeface="Times New Roman"/>
                <a:cs typeface="Times New Roman"/>
              </a:rPr>
              <a:t> through baptism into death, that just as Christ </a:t>
            </a:r>
            <a:r>
              <a:rPr lang="en-US" sz="4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was raised from the dead </a:t>
            </a:r>
            <a:r>
              <a:rPr lang="en-US" sz="4000" b="1" dirty="0">
                <a:latin typeface="Times New Roman"/>
                <a:cs typeface="Times New Roman"/>
              </a:rPr>
              <a:t>by the glory of the Father, even so we also </a:t>
            </a:r>
            <a:r>
              <a:rPr lang="en-US" sz="40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should walk in newness of life</a:t>
            </a:r>
            <a:r>
              <a:rPr lang="en-US" sz="4000" b="1" dirty="0" smtClean="0">
                <a:latin typeface="Times New Roman"/>
                <a:cs typeface="Times New Roman"/>
              </a:rPr>
              <a:t>. Rom 6:4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185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New Creation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The Bread of Life and obedience 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The Old Has Gone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918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GB" sz="54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Augustine</a:t>
            </a:r>
            <a:r>
              <a:rPr lang="en-GB" sz="5400" u="sng" dirty="0">
                <a:solidFill>
                  <a:srgbClr val="800000"/>
                </a:solidFill>
                <a:latin typeface="Times New Roman"/>
                <a:cs typeface="Times New Roman"/>
              </a:rPr>
              <a:t/>
            </a:r>
            <a:br>
              <a:rPr lang="en-GB" sz="5400" u="sng" dirty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US" sz="22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GB" sz="2200" i="1" dirty="0">
                <a:latin typeface="Times New Roman"/>
                <a:cs typeface="Times New Roman"/>
              </a:rPr>
              <a:t>St. Augustine: On the Gospel of St. John, tractate 15:</a:t>
            </a:r>
            <a:r>
              <a:rPr lang="en-GB" sz="2200" i="1" dirty="0" smtClean="0">
                <a:latin typeface="Times New Roman"/>
                <a:cs typeface="Times New Roman"/>
              </a:rPr>
              <a:t>30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48665" cy="4525963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800000"/>
                </a:solidFill>
                <a:latin typeface="Times New Roman"/>
                <a:cs typeface="Times New Roman"/>
              </a:rPr>
              <a:t>Having received the Lord Jesus Christ into her heart</a:t>
            </a:r>
            <a:r>
              <a:rPr lang="en-GB" sz="4000" dirty="0">
                <a:latin typeface="Times New Roman"/>
                <a:cs typeface="Times New Roman"/>
              </a:rPr>
              <a:t>, </a:t>
            </a:r>
            <a:r>
              <a:rPr lang="en-GB" sz="4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what else could she do </a:t>
            </a:r>
            <a:r>
              <a:rPr lang="en-GB" sz="4000" dirty="0">
                <a:latin typeface="Times New Roman"/>
                <a:cs typeface="Times New Roman"/>
              </a:rPr>
              <a:t>but abandon her </a:t>
            </a:r>
            <a:r>
              <a:rPr lang="en-GB" sz="4000" dirty="0" err="1">
                <a:latin typeface="Times New Roman"/>
                <a:cs typeface="Times New Roman"/>
              </a:rPr>
              <a:t>waterpot</a:t>
            </a:r>
            <a:r>
              <a:rPr lang="en-GB" sz="4000" dirty="0">
                <a:latin typeface="Times New Roman"/>
                <a:cs typeface="Times New Roman"/>
              </a:rPr>
              <a:t> and run to preach the Gospel? She banished lust and hurried to proclaim the truth. </a:t>
            </a:r>
            <a:r>
              <a:rPr lang="en-GB" sz="4000" b="1" dirty="0">
                <a:solidFill>
                  <a:srgbClr val="800000"/>
                </a:solidFill>
                <a:latin typeface="Times New Roman"/>
                <a:cs typeface="Times New Roman"/>
              </a:rPr>
              <a:t>May those who wish to preach the Gospel learn to abandon their </a:t>
            </a:r>
            <a:r>
              <a:rPr lang="en-GB" sz="4000" b="1" dirty="0" err="1">
                <a:solidFill>
                  <a:srgbClr val="800000"/>
                </a:solidFill>
                <a:latin typeface="Times New Roman"/>
                <a:cs typeface="Times New Roman"/>
              </a:rPr>
              <a:t>waterpot</a:t>
            </a:r>
            <a:r>
              <a:rPr lang="en-GB" sz="4000" b="1" dirty="0">
                <a:solidFill>
                  <a:srgbClr val="800000"/>
                </a:solidFill>
                <a:latin typeface="Times New Roman"/>
                <a:cs typeface="Times New Roman"/>
              </a:rPr>
              <a:t> at the well</a:t>
            </a:r>
            <a:r>
              <a:rPr lang="en-GB" sz="4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endParaRPr lang="en-GB" sz="4000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838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Her old has gone !!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Times New Roman"/>
                <a:cs typeface="Times New Roman"/>
              </a:rPr>
              <a:t>28 </a:t>
            </a:r>
            <a:r>
              <a:rPr lang="en-US" sz="4800" dirty="0">
                <a:latin typeface="Times New Roman"/>
                <a:cs typeface="Times New Roman"/>
              </a:rPr>
              <a:t>The woman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then left her </a:t>
            </a:r>
            <a:r>
              <a:rPr lang="en-US" sz="48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waterpot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en-US" sz="4800" dirty="0">
                <a:latin typeface="Times New Roman"/>
                <a:cs typeface="Times New Roman"/>
              </a:rPr>
              <a:t> went her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way into the city,</a:t>
            </a:r>
            <a:r>
              <a:rPr lang="en-US" sz="4800" dirty="0">
                <a:latin typeface="Times New Roman"/>
                <a:cs typeface="Times New Roman"/>
              </a:rPr>
              <a:t> and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said to the men</a:t>
            </a:r>
            <a:r>
              <a:rPr lang="en-US" sz="4800" dirty="0">
                <a:latin typeface="Times New Roman"/>
                <a:cs typeface="Times New Roman"/>
              </a:rPr>
              <a:t>, </a:t>
            </a:r>
            <a:r>
              <a:rPr lang="en-US" sz="4800" b="1" dirty="0">
                <a:latin typeface="Times New Roman"/>
                <a:cs typeface="Times New Roman"/>
              </a:rPr>
              <a:t>29 </a:t>
            </a:r>
            <a:r>
              <a:rPr lang="en-US" sz="4800" dirty="0">
                <a:latin typeface="Times New Roman"/>
                <a:cs typeface="Times New Roman"/>
              </a:rPr>
              <a:t>“Come, see a Man who told me all things that I ever did. Could this be the Christ?</a:t>
            </a:r>
            <a:r>
              <a:rPr lang="en-US" sz="4800" dirty="0" smtClean="0">
                <a:latin typeface="Times New Roman"/>
                <a:cs typeface="Times New Roman"/>
              </a:rPr>
              <a:t>” </a:t>
            </a:r>
            <a:r>
              <a:rPr lang="en-US" sz="4800" dirty="0" err="1" smtClean="0">
                <a:latin typeface="Times New Roman"/>
                <a:cs typeface="Times New Roman"/>
              </a:rPr>
              <a:t>Jn</a:t>
            </a:r>
            <a:r>
              <a:rPr lang="en-US" sz="4800" dirty="0" smtClean="0">
                <a:latin typeface="Times New Roman"/>
                <a:cs typeface="Times New Roman"/>
              </a:rPr>
              <a:t> 4:28,29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87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Scholar Origen 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2" y="1169805"/>
            <a:ext cx="8673538" cy="4525963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latin typeface="Times New Roman"/>
                <a:cs typeface="Times New Roman"/>
              </a:rPr>
              <a:t>This is all what this Samaritan woman had done: she had a relationship with five husbands, then she got involved with a sixth man who was not her legal husband, and </a:t>
            </a:r>
            <a:r>
              <a:rPr lang="en-GB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finally she renounced that last man, abandoned her </a:t>
            </a:r>
            <a:r>
              <a:rPr lang="en-GB" sz="4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waterpot</a:t>
            </a:r>
            <a:r>
              <a:rPr lang="en-GB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, and rested reverently on a Saturday</a:t>
            </a:r>
            <a:r>
              <a:rPr lang="en-GB" sz="4400" dirty="0">
                <a:latin typeface="Times New Roman"/>
                <a:cs typeface="Times New Roman"/>
              </a:rPr>
              <a:t>.</a:t>
            </a:r>
            <a:r>
              <a:rPr lang="en-GB" sz="4400" dirty="0">
                <a:latin typeface="Times New Roman"/>
                <a:cs typeface="Times New Roman"/>
              </a:rPr>
              <a:t> 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538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If Then !!!</a:t>
            </a:r>
            <a:endParaRPr lang="en-US" sz="22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If then you were raised with Christ</a:t>
            </a:r>
            <a:r>
              <a:rPr lang="en-US" sz="4800" b="1" dirty="0">
                <a:latin typeface="Times New Roman"/>
                <a:cs typeface="Times New Roman"/>
              </a:rPr>
              <a:t>, </a:t>
            </a:r>
            <a:r>
              <a:rPr lang="en-US" sz="48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seek</a:t>
            </a:r>
            <a:r>
              <a:rPr lang="en-US" sz="4800" b="1" dirty="0">
                <a:latin typeface="Times New Roman"/>
                <a:cs typeface="Times New Roman"/>
              </a:rPr>
              <a:t> those things which are above, where Christ is, sitting at the right hand of God. </a:t>
            </a:r>
            <a:r>
              <a:rPr lang="en-US" sz="48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Set </a:t>
            </a:r>
            <a:r>
              <a:rPr lang="en-US" sz="48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your mind on </a:t>
            </a:r>
            <a:r>
              <a:rPr lang="en-US" sz="4800" b="1" dirty="0">
                <a:latin typeface="Times New Roman"/>
                <a:cs typeface="Times New Roman"/>
              </a:rPr>
              <a:t>things above, not on things on the earth</a:t>
            </a:r>
            <a:r>
              <a:rPr lang="en-US" sz="4800" b="1" dirty="0" smtClean="0">
                <a:latin typeface="Times New Roman"/>
                <a:cs typeface="Times New Roman"/>
              </a:rPr>
              <a:t>. Col 3:1,2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5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Put off and on !!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5400" b="1" dirty="0">
                <a:latin typeface="Times New Roman"/>
                <a:cs typeface="Times New Roman"/>
              </a:rPr>
              <a:t> </a:t>
            </a:r>
            <a:r>
              <a:rPr lang="en-US" sz="5400" dirty="0">
                <a:latin typeface="Times New Roman"/>
                <a:cs typeface="Times New Roman"/>
              </a:rPr>
              <a:t>Do not lie to one another, </a:t>
            </a:r>
            <a:r>
              <a:rPr lang="en-US" sz="5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since you have put off the old </a:t>
            </a:r>
            <a:r>
              <a:rPr lang="en-US" sz="5400" dirty="0">
                <a:latin typeface="Times New Roman"/>
                <a:cs typeface="Times New Roman"/>
              </a:rPr>
              <a:t>man with his deeds, </a:t>
            </a:r>
            <a:r>
              <a:rPr lang="en-US" sz="5400" b="1" dirty="0">
                <a:latin typeface="Times New Roman"/>
                <a:cs typeface="Times New Roman"/>
              </a:rPr>
              <a:t> </a:t>
            </a:r>
            <a:r>
              <a:rPr lang="en-US" sz="5400" dirty="0">
                <a:latin typeface="Times New Roman"/>
                <a:cs typeface="Times New Roman"/>
              </a:rPr>
              <a:t>and 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have put on the new </a:t>
            </a:r>
            <a:r>
              <a:rPr lang="en-US" sz="5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man</a:t>
            </a:r>
            <a:r>
              <a:rPr lang="en-US" sz="5400" dirty="0">
                <a:latin typeface="Times New Roman"/>
                <a:cs typeface="Times New Roman"/>
              </a:rPr>
              <a:t> who is renewed in knowledge 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according to the image of Him </a:t>
            </a:r>
            <a:r>
              <a:rPr lang="en-US" sz="5400" dirty="0">
                <a:latin typeface="Times New Roman"/>
                <a:cs typeface="Times New Roman"/>
              </a:rPr>
              <a:t>who created him, </a:t>
            </a:r>
            <a:r>
              <a:rPr lang="en-US" sz="5400" dirty="0" smtClean="0">
                <a:latin typeface="Times New Roman"/>
                <a:cs typeface="Times New Roman"/>
              </a:rPr>
              <a:t>Col 3:9,10</a:t>
            </a:r>
            <a:endParaRPr lang="en-US" sz="5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87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Passed from death to life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Times New Roman"/>
                <a:cs typeface="Times New Roman"/>
              </a:rPr>
              <a:t> 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We know </a:t>
            </a:r>
            <a:r>
              <a:rPr lang="en-US" sz="4800" dirty="0">
                <a:latin typeface="Times New Roman"/>
                <a:cs typeface="Times New Roman"/>
              </a:rPr>
              <a:t>that we have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passed from death to life</a:t>
            </a:r>
            <a:r>
              <a:rPr lang="en-US" sz="4800" dirty="0">
                <a:latin typeface="Times New Roman"/>
                <a:cs typeface="Times New Roman"/>
              </a:rPr>
              <a:t>, because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we love the brethren.</a:t>
            </a:r>
            <a:r>
              <a:rPr lang="en-US" sz="4800" dirty="0">
                <a:latin typeface="Times New Roman"/>
                <a:cs typeface="Times New Roman"/>
              </a:rPr>
              <a:t> He who does not love </a:t>
            </a:r>
            <a:r>
              <a:rPr lang="en-US" sz="4800" i="1" dirty="0">
                <a:latin typeface="Times New Roman"/>
                <a:cs typeface="Times New Roman"/>
              </a:rPr>
              <a:t>his</a:t>
            </a:r>
            <a:r>
              <a:rPr lang="en-US" sz="4800" dirty="0">
                <a:latin typeface="Times New Roman"/>
                <a:cs typeface="Times New Roman"/>
              </a:rPr>
              <a:t> </a:t>
            </a:r>
            <a:r>
              <a:rPr lang="en-US" sz="4800" dirty="0" smtClean="0">
                <a:latin typeface="Times New Roman"/>
                <a:cs typeface="Times New Roman"/>
              </a:rPr>
              <a:t>brother </a:t>
            </a:r>
            <a:r>
              <a:rPr lang="en-US" sz="4800" dirty="0">
                <a:latin typeface="Times New Roman"/>
                <a:cs typeface="Times New Roman"/>
              </a:rPr>
              <a:t>abides in death. </a:t>
            </a:r>
            <a:r>
              <a:rPr lang="en-US" sz="4800" dirty="0" smtClean="0">
                <a:latin typeface="Times New Roman"/>
                <a:cs typeface="Times New Roman"/>
              </a:rPr>
              <a:t>1Jn 3:14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520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420</Words>
  <Application>Microsoft Macintosh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Newness of Life (3)</vt:lpstr>
      <vt:lpstr>Newness of Life</vt:lpstr>
      <vt:lpstr>Newness of Life</vt:lpstr>
      <vt:lpstr> Augustine  St. Augustine: On the Gospel of St. John, tractate 15:30</vt:lpstr>
      <vt:lpstr>Her old has gone !!</vt:lpstr>
      <vt:lpstr>Scholar Origen </vt:lpstr>
      <vt:lpstr>If Then !!!</vt:lpstr>
      <vt:lpstr>Put off and on !!</vt:lpstr>
      <vt:lpstr>Passed from death to life</vt:lpstr>
      <vt:lpstr>A commandment !</vt:lpstr>
      <vt:lpstr>A real need !</vt:lpstr>
      <vt:lpstr>Origen Commentary on John, Book 13:352.</vt:lpstr>
      <vt:lpstr>Application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Newness of Life (1)</dc:title>
  <dc:creator>Father Mark Aziz</dc:creator>
  <cp:lastModifiedBy>Father Mark Aziz</cp:lastModifiedBy>
  <cp:revision>24</cp:revision>
  <dcterms:created xsi:type="dcterms:W3CDTF">2016-05-07T12:27:27Z</dcterms:created>
  <dcterms:modified xsi:type="dcterms:W3CDTF">2016-05-21T10:37:33Z</dcterms:modified>
</cp:coreProperties>
</file>