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97" r:id="rId4"/>
    <p:sldId id="280" r:id="rId5"/>
    <p:sldId id="292" r:id="rId6"/>
    <p:sldId id="281" r:id="rId7"/>
    <p:sldId id="296" r:id="rId8"/>
    <p:sldId id="293" r:id="rId9"/>
    <p:sldId id="289" r:id="rId10"/>
    <p:sldId id="294" r:id="rId11"/>
    <p:sldId id="295" r:id="rId12"/>
    <p:sldId id="288" r:id="rId13"/>
    <p:sldId id="287" r:id="rId14"/>
    <p:sldId id="286" r:id="rId15"/>
    <p:sldId id="278" r:id="rId16"/>
    <p:sldId id="27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D00"/>
    <a:srgbClr val="325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23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224F-4F30-D745-9F4D-303A2AC83741}" type="datetimeFigureOut">
              <a:rPr lang="en-US" smtClean="0"/>
              <a:t>13/05/16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345F-4B8D-1845-9289-1B73D896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358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224F-4F30-D745-9F4D-303A2AC83741}" type="datetimeFigureOut">
              <a:rPr lang="en-US" smtClean="0"/>
              <a:t>13/05/16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345F-4B8D-1845-9289-1B73D896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98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224F-4F30-D745-9F4D-303A2AC83741}" type="datetimeFigureOut">
              <a:rPr lang="en-US" smtClean="0"/>
              <a:t>13/05/16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345F-4B8D-1845-9289-1B73D896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74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224F-4F30-D745-9F4D-303A2AC83741}" type="datetimeFigureOut">
              <a:rPr lang="en-US" smtClean="0"/>
              <a:t>13/05/16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345F-4B8D-1845-9289-1B73D896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224F-4F30-D745-9F4D-303A2AC83741}" type="datetimeFigureOut">
              <a:rPr lang="en-US" smtClean="0"/>
              <a:t>13/05/16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345F-4B8D-1845-9289-1B73D896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7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224F-4F30-D745-9F4D-303A2AC83741}" type="datetimeFigureOut">
              <a:rPr lang="en-US" smtClean="0"/>
              <a:t>13/05/16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345F-4B8D-1845-9289-1B73D896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92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224F-4F30-D745-9F4D-303A2AC83741}" type="datetimeFigureOut">
              <a:rPr lang="en-US" smtClean="0"/>
              <a:t>13/05/16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345F-4B8D-1845-9289-1B73D896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87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224F-4F30-D745-9F4D-303A2AC83741}" type="datetimeFigureOut">
              <a:rPr lang="en-US" smtClean="0"/>
              <a:t>13/05/16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345F-4B8D-1845-9289-1B73D896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56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224F-4F30-D745-9F4D-303A2AC83741}" type="datetimeFigureOut">
              <a:rPr lang="en-US" smtClean="0"/>
              <a:t>13/05/16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345F-4B8D-1845-9289-1B73D896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900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224F-4F30-D745-9F4D-303A2AC83741}" type="datetimeFigureOut">
              <a:rPr lang="en-US" smtClean="0"/>
              <a:t>13/05/16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345F-4B8D-1845-9289-1B73D896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343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224F-4F30-D745-9F4D-303A2AC83741}" type="datetimeFigureOut">
              <a:rPr lang="en-US" smtClean="0"/>
              <a:t>13/05/16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345F-4B8D-1845-9289-1B73D896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89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9224F-4F30-D745-9F4D-303A2AC83741}" type="datetimeFigureOut">
              <a:rPr lang="en-US" smtClean="0"/>
              <a:t>13/05/16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F345F-4B8D-1845-9289-1B73D896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96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85603" y="1876744"/>
            <a:ext cx="7772400" cy="1470025"/>
          </a:xfrm>
        </p:spPr>
        <p:txBody>
          <a:bodyPr/>
          <a:lstStyle/>
          <a:p>
            <a:r>
              <a:rPr lang="en-US" b="1" u="sng" dirty="0" smtClean="0">
                <a:solidFill>
                  <a:srgbClr val="800000"/>
                </a:solidFill>
                <a:latin typeface="Times New Roman"/>
                <a:cs typeface="Times New Roman"/>
              </a:rPr>
              <a:t>Newness of Life </a:t>
            </a:r>
            <a:r>
              <a:rPr lang="en-US" b="1" u="sng" dirty="0" smtClean="0">
                <a:solidFill>
                  <a:srgbClr val="800000"/>
                </a:solidFill>
                <a:latin typeface="Times New Roman"/>
                <a:cs typeface="Times New Roman"/>
              </a:rPr>
              <a:t>(2)</a:t>
            </a:r>
            <a:endParaRPr lang="en-US" b="1" u="sng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987806"/>
            <a:ext cx="6400800" cy="17526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rgbClr val="008000"/>
                </a:solidFill>
                <a:latin typeface="Times New Roman"/>
                <a:cs typeface="Times New Roman"/>
              </a:rPr>
              <a:t>The Bread of Life</a:t>
            </a:r>
          </a:p>
          <a:p>
            <a:r>
              <a:rPr lang="en-US" sz="3600" b="1" u="sng" dirty="0" smtClean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u="sng" dirty="0" smtClean="0">
                <a:solidFill>
                  <a:srgbClr val="008000"/>
                </a:solidFill>
                <a:latin typeface="Times New Roman"/>
                <a:cs typeface="Times New Roman"/>
              </a:rPr>
              <a:t>and </a:t>
            </a:r>
            <a:r>
              <a:rPr lang="en-US" sz="3600" b="1" u="sng" dirty="0" smtClean="0">
                <a:solidFill>
                  <a:srgbClr val="008000"/>
                </a:solidFill>
                <a:latin typeface="Times New Roman"/>
                <a:cs typeface="Times New Roman"/>
              </a:rPr>
              <a:t>Obedience</a:t>
            </a:r>
            <a:endParaRPr lang="en-US" sz="3600" b="1" u="sng" dirty="0">
              <a:solidFill>
                <a:srgbClr val="008000"/>
              </a:solidFill>
              <a:latin typeface="Times New Roman"/>
              <a:cs typeface="Times New Roman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8098" t="4310" r="17912" b="4593"/>
          <a:stretch/>
        </p:blipFill>
        <p:spPr>
          <a:xfrm>
            <a:off x="5670278" y="1113570"/>
            <a:ext cx="2633038" cy="37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143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u="sng" dirty="0">
                <a:solidFill>
                  <a:srgbClr val="800000"/>
                </a:solidFill>
                <a:latin typeface="Times New Roman"/>
                <a:cs typeface="Times New Roman"/>
              </a:rPr>
              <a:t>St. John Chrysostom</a:t>
            </a:r>
            <a:endParaRPr lang="en-US" sz="5400" b="1" u="sng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en-GB" sz="4800" b="1" dirty="0">
                <a:latin typeface="Times New Roman"/>
                <a:cs typeface="Times New Roman"/>
              </a:rPr>
              <a:t>What is the purpose of this building? The purpose is</a:t>
            </a:r>
            <a:r>
              <a:rPr lang="en-GB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 that God may dwell in that temple</a:t>
            </a:r>
            <a:r>
              <a:rPr lang="en-GB" sz="4800" b="1" dirty="0">
                <a:latin typeface="Times New Roman"/>
                <a:cs typeface="Times New Roman"/>
              </a:rPr>
              <a:t>. </a:t>
            </a:r>
            <a:r>
              <a:rPr lang="en-GB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Each one of you is a temple, and all of you together make a temple. </a:t>
            </a:r>
            <a:r>
              <a:rPr lang="en-GB" sz="4800" b="1" u="sng" dirty="0">
                <a:solidFill>
                  <a:srgbClr val="008000"/>
                </a:solidFill>
                <a:latin typeface="Times New Roman"/>
                <a:cs typeface="Times New Roman"/>
              </a:rPr>
              <a:t>God dwells in you</a:t>
            </a:r>
            <a:r>
              <a:rPr lang="en-GB" sz="4800" b="1" dirty="0">
                <a:latin typeface="Times New Roman"/>
                <a:cs typeface="Times New Roman"/>
              </a:rPr>
              <a:t>, being the body of Christ and a spiritual temple. He did not use the word that   implies that we went to God, but rather that </a:t>
            </a:r>
            <a:r>
              <a:rPr lang="en-GB" sz="4800" b="1" dirty="0">
                <a:solidFill>
                  <a:srgbClr val="008000"/>
                </a:solidFill>
                <a:latin typeface="Times New Roman"/>
                <a:cs typeface="Times New Roman"/>
              </a:rPr>
              <a:t>God Himself brings us to Himself</a:t>
            </a:r>
            <a:r>
              <a:rPr lang="en-GB" sz="4800" b="1" dirty="0">
                <a:latin typeface="Times New Roman"/>
                <a:cs typeface="Times New Roman"/>
              </a:rPr>
              <a:t>. </a:t>
            </a:r>
          </a:p>
          <a:p>
            <a:pPr marL="0" indent="0">
              <a:buNone/>
            </a:pPr>
            <a:endParaRPr lang="en-US" sz="4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67552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u="sng" dirty="0">
                <a:solidFill>
                  <a:srgbClr val="800000"/>
                </a:solidFill>
                <a:latin typeface="Times New Roman"/>
                <a:cs typeface="Times New Roman"/>
              </a:rPr>
              <a:t>St. John Chrysostom</a:t>
            </a:r>
            <a:endParaRPr lang="en-US" sz="5400" b="1" u="sng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4800" b="1" dirty="0">
                <a:latin typeface="Times New Roman"/>
                <a:cs typeface="Times New Roman"/>
              </a:rPr>
              <a:t>We did not go to Him by ourselves, but </a:t>
            </a:r>
            <a:r>
              <a:rPr lang="en-GB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He Himself brought us close to Him</a:t>
            </a:r>
            <a:r>
              <a:rPr lang="en-GB" sz="4800" b="1" dirty="0">
                <a:latin typeface="Times New Roman"/>
                <a:cs typeface="Times New Roman"/>
              </a:rPr>
              <a:t>. The Lord Jesus said,  ‘No one comes to the Father except through Me.’, also,  ‘I am the way, the truth, and the life.’ (John 14:6) </a:t>
            </a:r>
          </a:p>
          <a:p>
            <a:pPr marL="0" indent="0">
              <a:buNone/>
            </a:pPr>
            <a:endParaRPr lang="en-US" sz="4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24621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u="sng" dirty="0" smtClean="0">
                <a:solidFill>
                  <a:srgbClr val="800000"/>
                </a:solidFill>
                <a:latin typeface="Times New Roman"/>
                <a:cs typeface="Times New Roman"/>
              </a:rPr>
              <a:t>To witness to the heavenly host</a:t>
            </a:r>
            <a:endParaRPr lang="en-US" sz="5400" b="1" u="sng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800" dirty="0" smtClean="0">
                <a:latin typeface="Times New Roman"/>
                <a:cs typeface="Times New Roman"/>
              </a:rPr>
              <a:t>To </a:t>
            </a:r>
            <a:r>
              <a:rPr lang="en-US" sz="4800" dirty="0">
                <a:latin typeface="Times New Roman"/>
                <a:cs typeface="Times New Roman"/>
              </a:rPr>
              <a:t>the intent that </a:t>
            </a:r>
            <a:r>
              <a:rPr lang="en-US" sz="6600" b="1" dirty="0">
                <a:solidFill>
                  <a:srgbClr val="FF0000"/>
                </a:solidFill>
                <a:latin typeface="Times New Roman"/>
                <a:cs typeface="Times New Roman"/>
              </a:rPr>
              <a:t>now</a:t>
            </a:r>
            <a:r>
              <a:rPr lang="en-US" sz="4800" dirty="0">
                <a:latin typeface="Times New Roman"/>
                <a:cs typeface="Times New Roman"/>
              </a:rPr>
              <a:t> the manifold wisdom of God </a:t>
            </a:r>
            <a:r>
              <a:rPr lang="en-US" sz="4800" b="1" dirty="0">
                <a:solidFill>
                  <a:srgbClr val="FF0000"/>
                </a:solidFill>
                <a:latin typeface="Times New Roman"/>
                <a:cs typeface="Times New Roman"/>
              </a:rPr>
              <a:t>might be made known by the church </a:t>
            </a:r>
            <a:r>
              <a:rPr lang="en-US" sz="4800" dirty="0">
                <a:latin typeface="Times New Roman"/>
                <a:cs typeface="Times New Roman"/>
              </a:rPr>
              <a:t>to the </a:t>
            </a:r>
            <a:r>
              <a:rPr lang="en-US" sz="4800" b="1" dirty="0">
                <a:latin typeface="Times New Roman"/>
                <a:cs typeface="Times New Roman"/>
              </a:rPr>
              <a:t>principalities and powers in the heavenly </a:t>
            </a:r>
            <a:r>
              <a:rPr lang="en-US" sz="4800" b="1" i="1" dirty="0">
                <a:latin typeface="Times New Roman"/>
                <a:cs typeface="Times New Roman"/>
              </a:rPr>
              <a:t>places</a:t>
            </a:r>
            <a:r>
              <a:rPr lang="en-US" sz="4800" i="1" dirty="0">
                <a:latin typeface="Times New Roman"/>
                <a:cs typeface="Times New Roman"/>
              </a:rPr>
              <a:t>,</a:t>
            </a:r>
            <a:r>
              <a:rPr lang="en-US" sz="4800" dirty="0">
                <a:latin typeface="Times New Roman"/>
                <a:cs typeface="Times New Roman"/>
              </a:rPr>
              <a:t> </a:t>
            </a:r>
            <a:r>
              <a:rPr lang="en-US" sz="4800" dirty="0" err="1" smtClean="0">
                <a:latin typeface="Times New Roman"/>
                <a:cs typeface="Times New Roman"/>
              </a:rPr>
              <a:t>Eph</a:t>
            </a:r>
            <a:r>
              <a:rPr lang="en-US" sz="4800" dirty="0" smtClean="0">
                <a:latin typeface="Times New Roman"/>
                <a:cs typeface="Times New Roman"/>
              </a:rPr>
              <a:t> 3:10</a:t>
            </a:r>
            <a:endParaRPr lang="en-US" sz="4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3872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800000"/>
                </a:solidFill>
                <a:latin typeface="Times New Roman"/>
                <a:cs typeface="Times New Roman"/>
              </a:rPr>
              <a:t>New status</a:t>
            </a:r>
            <a:endParaRPr lang="en-US" sz="5400" b="1" u="sng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800" b="1" dirty="0">
                <a:latin typeface="Times New Roman"/>
                <a:cs typeface="Times New Roman"/>
              </a:rPr>
              <a:t>And </a:t>
            </a:r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we know </a:t>
            </a:r>
            <a:r>
              <a:rPr lang="en-US" sz="4800" b="1" dirty="0">
                <a:latin typeface="Times New Roman"/>
                <a:cs typeface="Times New Roman"/>
              </a:rPr>
              <a:t>that the Son of God has come and </a:t>
            </a:r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has given us an understanding</a:t>
            </a:r>
            <a:r>
              <a:rPr lang="en-US" sz="4800" b="1" dirty="0">
                <a:latin typeface="Times New Roman"/>
                <a:cs typeface="Times New Roman"/>
              </a:rPr>
              <a:t>, that we may know Him </a:t>
            </a:r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who is true</a:t>
            </a:r>
            <a:r>
              <a:rPr lang="en-US" sz="4800" b="1" dirty="0">
                <a:latin typeface="Times New Roman"/>
                <a:cs typeface="Times New Roman"/>
              </a:rPr>
              <a:t>; and we are </a:t>
            </a:r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in Him </a:t>
            </a:r>
            <a:r>
              <a:rPr lang="en-US" sz="4800" b="1" dirty="0">
                <a:latin typeface="Times New Roman"/>
                <a:cs typeface="Times New Roman"/>
              </a:rPr>
              <a:t>who is true, in His Son Jesus Christ. </a:t>
            </a:r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This is the true God and eternal life</a:t>
            </a:r>
            <a:r>
              <a:rPr lang="en-US" sz="4800" b="1" dirty="0" smtClean="0">
                <a:latin typeface="Times New Roman"/>
                <a:cs typeface="Times New Roman"/>
              </a:rPr>
              <a:t>. 1 </a:t>
            </a:r>
            <a:r>
              <a:rPr lang="en-US" sz="4800" b="1" dirty="0" err="1" smtClean="0">
                <a:latin typeface="Times New Roman"/>
                <a:cs typeface="Times New Roman"/>
              </a:rPr>
              <a:t>Jn</a:t>
            </a:r>
            <a:r>
              <a:rPr lang="en-US" sz="4800" b="1" dirty="0" smtClean="0">
                <a:latin typeface="Times New Roman"/>
                <a:cs typeface="Times New Roman"/>
              </a:rPr>
              <a:t> 5:20</a:t>
            </a:r>
            <a:endParaRPr lang="en-US" sz="4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3872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800000"/>
                </a:solidFill>
                <a:latin typeface="Times New Roman"/>
                <a:cs typeface="Times New Roman"/>
              </a:rPr>
              <a:t>Daily practice </a:t>
            </a:r>
            <a:endParaRPr lang="en-US" sz="5400" b="1" u="sng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800" b="1" dirty="0">
                <a:latin typeface="Times New Roman"/>
                <a:cs typeface="Times New Roman"/>
              </a:rPr>
              <a:t>11 </a:t>
            </a:r>
            <a:r>
              <a:rPr lang="en-US" sz="4800" dirty="0">
                <a:latin typeface="Times New Roman"/>
                <a:cs typeface="Times New Roman"/>
              </a:rPr>
              <a:t>Now when he had come up, </a:t>
            </a:r>
            <a:r>
              <a:rPr lang="en-US" sz="4800" b="1" dirty="0">
                <a:solidFill>
                  <a:srgbClr val="FF0000"/>
                </a:solidFill>
                <a:latin typeface="Times New Roman"/>
                <a:cs typeface="Times New Roman"/>
              </a:rPr>
              <a:t>had broken bread and eaten</a:t>
            </a:r>
            <a:r>
              <a:rPr lang="en-US" sz="4800" dirty="0">
                <a:latin typeface="Times New Roman"/>
                <a:cs typeface="Times New Roman"/>
              </a:rPr>
              <a:t>, and talked a long while, even till daybreak, he departed. </a:t>
            </a:r>
            <a:r>
              <a:rPr lang="en-US" sz="4800" b="1" dirty="0">
                <a:latin typeface="Times New Roman"/>
                <a:cs typeface="Times New Roman"/>
              </a:rPr>
              <a:t>12 </a:t>
            </a:r>
            <a:r>
              <a:rPr lang="en-US" sz="4800" dirty="0">
                <a:latin typeface="Times New Roman"/>
                <a:cs typeface="Times New Roman"/>
              </a:rPr>
              <a:t>And </a:t>
            </a:r>
            <a:r>
              <a:rPr lang="en-US" sz="4800" b="1" dirty="0">
                <a:solidFill>
                  <a:srgbClr val="FF0000"/>
                </a:solidFill>
                <a:latin typeface="Times New Roman"/>
                <a:cs typeface="Times New Roman"/>
              </a:rPr>
              <a:t>they brought the young man in alive</a:t>
            </a:r>
            <a:r>
              <a:rPr lang="en-US" sz="4800" dirty="0">
                <a:latin typeface="Times New Roman"/>
                <a:cs typeface="Times New Roman"/>
              </a:rPr>
              <a:t>, and they were not a little comforted</a:t>
            </a:r>
            <a:r>
              <a:rPr lang="en-US" sz="4800" dirty="0" smtClean="0">
                <a:latin typeface="Times New Roman"/>
                <a:cs typeface="Times New Roman"/>
              </a:rPr>
              <a:t>. Acts 20:11,12</a:t>
            </a:r>
            <a:endParaRPr lang="en-US" sz="4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3872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800000"/>
                </a:solidFill>
                <a:latin typeface="Times New Roman"/>
                <a:cs typeface="Times New Roman"/>
              </a:rPr>
              <a:t>Application</a:t>
            </a:r>
            <a:endParaRPr lang="en-US" sz="5400" b="1" u="sng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ea"/>
              <a:buAutoNum type="circleNumDbPlain"/>
            </a:pPr>
            <a:r>
              <a:rPr lang="en-US" sz="4800" b="1" dirty="0" smtClean="0">
                <a:latin typeface="Times New Roman"/>
                <a:cs typeface="Times New Roman"/>
              </a:rPr>
              <a:t> </a:t>
            </a:r>
            <a:r>
              <a:rPr lang="en-US" sz="4800" b="1" dirty="0" smtClean="0">
                <a:latin typeface="Times New Roman"/>
                <a:cs typeface="Times New Roman"/>
              </a:rPr>
              <a:t>Check your obedience</a:t>
            </a:r>
            <a:endParaRPr lang="en-US" sz="4800" b="1" dirty="0" smtClean="0">
              <a:latin typeface="Times New Roman"/>
              <a:cs typeface="Times New Roman"/>
            </a:endParaRPr>
          </a:p>
          <a:p>
            <a:pPr marL="514350" indent="-514350">
              <a:buFont typeface="+mj-ea"/>
              <a:buAutoNum type="circleNumDbPlain"/>
            </a:pPr>
            <a:r>
              <a:rPr lang="en-US" sz="4800" b="1" dirty="0" smtClean="0">
                <a:latin typeface="Times New Roman"/>
                <a:cs typeface="Times New Roman"/>
              </a:rPr>
              <a:t> </a:t>
            </a:r>
            <a:r>
              <a:rPr lang="en-US" sz="4800" b="1">
                <a:latin typeface="Times New Roman"/>
                <a:cs typeface="Times New Roman"/>
              </a:rPr>
              <a:t>C</a:t>
            </a:r>
            <a:r>
              <a:rPr lang="en-US" sz="4800" b="1" smtClean="0">
                <a:latin typeface="Times New Roman"/>
                <a:cs typeface="Times New Roman"/>
              </a:rPr>
              <a:t>heck your </a:t>
            </a:r>
            <a:r>
              <a:rPr lang="en-US" sz="4800" b="1" dirty="0" smtClean="0">
                <a:latin typeface="Times New Roman"/>
                <a:cs typeface="Times New Roman"/>
              </a:rPr>
              <a:t>oneness</a:t>
            </a:r>
            <a:endParaRPr lang="en-US" sz="4800" b="1" dirty="0" smtClean="0">
              <a:latin typeface="Times New Roman"/>
              <a:cs typeface="Times New Roman"/>
            </a:endParaRPr>
          </a:p>
          <a:p>
            <a:pPr marL="514350" indent="-514350">
              <a:buFont typeface="+mj-ea"/>
              <a:buAutoNum type="circleNumDbPlain"/>
            </a:pPr>
            <a:r>
              <a:rPr lang="en-US" sz="4800" b="1" dirty="0" smtClean="0">
                <a:latin typeface="Times New Roman"/>
                <a:cs typeface="Times New Roman"/>
              </a:rPr>
              <a:t> </a:t>
            </a:r>
            <a:r>
              <a:rPr lang="en-US" sz="4800" b="1" dirty="0">
                <a:latin typeface="Times New Roman"/>
                <a:cs typeface="Times New Roman"/>
              </a:rPr>
              <a:t>C</a:t>
            </a:r>
            <a:r>
              <a:rPr lang="en-US" sz="4800" b="1" dirty="0" smtClean="0">
                <a:latin typeface="Times New Roman"/>
                <a:cs typeface="Times New Roman"/>
              </a:rPr>
              <a:t>heck your position in the body</a:t>
            </a:r>
            <a:endParaRPr lang="en-US" sz="4800" b="1" dirty="0" smtClean="0">
              <a:latin typeface="Times New Roman"/>
              <a:cs typeface="Times New Roman"/>
            </a:endParaRPr>
          </a:p>
          <a:p>
            <a:pPr marL="514350" indent="-514350">
              <a:buFont typeface="+mj-ea"/>
              <a:buAutoNum type="circleNumDbPlain"/>
            </a:pPr>
            <a:r>
              <a:rPr lang="en-US" sz="4800" b="1" dirty="0" smtClean="0">
                <a:latin typeface="Times New Roman"/>
                <a:cs typeface="Times New Roman"/>
              </a:rPr>
              <a:t> </a:t>
            </a:r>
            <a:r>
              <a:rPr lang="en-US" sz="4800" b="1" dirty="0" smtClean="0">
                <a:latin typeface="Times New Roman"/>
                <a:cs typeface="Times New Roman"/>
              </a:rPr>
              <a:t>check that you are alive </a:t>
            </a:r>
            <a:endParaRPr lang="en-US" sz="4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92467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solidFill>
                  <a:srgbClr val="800000"/>
                </a:solidFill>
                <a:latin typeface="Times New Roman"/>
                <a:cs typeface="Times New Roman"/>
              </a:rPr>
              <a:t>Father </a:t>
            </a:r>
            <a:r>
              <a:rPr lang="en-GB" b="1" u="sng" dirty="0" err="1" smtClean="0">
                <a:solidFill>
                  <a:srgbClr val="800000"/>
                </a:solidFill>
                <a:latin typeface="Times New Roman"/>
                <a:cs typeface="Times New Roman"/>
              </a:rPr>
              <a:t>Theophlactius</a:t>
            </a:r>
            <a:r>
              <a:rPr lang="en-GB" b="1" u="sng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endParaRPr lang="en-US" b="1" u="sng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b="1" dirty="0" smtClean="0">
                <a:latin typeface="Times New Roman"/>
                <a:cs typeface="Times New Roman"/>
              </a:rPr>
              <a:t> The </a:t>
            </a:r>
            <a:r>
              <a:rPr lang="en-GB" sz="4800" b="1" u="sng" dirty="0">
                <a:solidFill>
                  <a:srgbClr val="800000"/>
                </a:solidFill>
                <a:latin typeface="Times New Roman"/>
                <a:cs typeface="Times New Roman"/>
              </a:rPr>
              <a:t>eyes are opened </a:t>
            </a:r>
            <a:r>
              <a:rPr lang="en-GB" sz="4800" b="1" dirty="0">
                <a:latin typeface="Times New Roman"/>
                <a:cs typeface="Times New Roman"/>
              </a:rPr>
              <a:t>to those who receive the </a:t>
            </a:r>
            <a:r>
              <a:rPr lang="en-GB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holy bread </a:t>
            </a:r>
            <a:r>
              <a:rPr lang="en-GB" sz="4800" b="1" dirty="0">
                <a:latin typeface="Times New Roman"/>
                <a:cs typeface="Times New Roman"/>
              </a:rPr>
              <a:t>so that they know Christ, because the </a:t>
            </a:r>
            <a:r>
              <a:rPr lang="en-GB" sz="4800" b="1" u="sng" dirty="0">
                <a:solidFill>
                  <a:srgbClr val="800000"/>
                </a:solidFill>
                <a:latin typeface="Times New Roman"/>
                <a:cs typeface="Times New Roman"/>
              </a:rPr>
              <a:t>Lord’s body bears tremendous strength, quite unutterable</a:t>
            </a:r>
            <a:r>
              <a:rPr lang="en-GB" sz="4800" b="1" dirty="0">
                <a:latin typeface="Times New Roman"/>
                <a:cs typeface="Times New Roman"/>
              </a:rPr>
              <a:t>. </a:t>
            </a:r>
            <a:endParaRPr lang="en-US" sz="4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1588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7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b="1" u="sng" dirty="0" smtClean="0">
                <a:solidFill>
                  <a:srgbClr val="800000"/>
                </a:solidFill>
                <a:latin typeface="Times New Roman"/>
                <a:cs typeface="Times New Roman"/>
              </a:rPr>
              <a:t>Newness of Life</a:t>
            </a:r>
            <a:endParaRPr lang="en-US" b="1" u="sng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8331" y="1600200"/>
            <a:ext cx="693883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>
                <a:latin typeface="Times New Roman"/>
                <a:cs typeface="Times New Roman"/>
              </a:rPr>
              <a:t>Therefore </a:t>
            </a:r>
            <a:r>
              <a:rPr lang="en-US" sz="4000" b="1" u="sng" dirty="0">
                <a:solidFill>
                  <a:srgbClr val="800000"/>
                </a:solidFill>
                <a:latin typeface="Times New Roman"/>
                <a:cs typeface="Times New Roman"/>
              </a:rPr>
              <a:t>we were buried with Him</a:t>
            </a:r>
            <a:r>
              <a:rPr lang="en-US" sz="4000" b="1" dirty="0">
                <a:latin typeface="Times New Roman"/>
                <a:cs typeface="Times New Roman"/>
              </a:rPr>
              <a:t> through baptism into death, that just as Christ </a:t>
            </a:r>
            <a:r>
              <a:rPr lang="en-US" sz="4000" b="1" u="sng" dirty="0">
                <a:solidFill>
                  <a:srgbClr val="800000"/>
                </a:solidFill>
                <a:latin typeface="Times New Roman"/>
                <a:cs typeface="Times New Roman"/>
              </a:rPr>
              <a:t>was raised from the dead </a:t>
            </a:r>
            <a:r>
              <a:rPr lang="en-US" sz="4000" b="1" dirty="0">
                <a:latin typeface="Times New Roman"/>
                <a:cs typeface="Times New Roman"/>
              </a:rPr>
              <a:t>by the glory of the Father, even so we also </a:t>
            </a:r>
            <a:r>
              <a:rPr lang="en-US" sz="4000" b="1" u="sng" dirty="0">
                <a:solidFill>
                  <a:srgbClr val="008000"/>
                </a:solidFill>
                <a:latin typeface="Times New Roman"/>
                <a:cs typeface="Times New Roman"/>
              </a:rPr>
              <a:t>should walk in newness of life</a:t>
            </a:r>
            <a:r>
              <a:rPr lang="en-US" sz="4000" b="1" dirty="0" smtClean="0">
                <a:latin typeface="Times New Roman"/>
                <a:cs typeface="Times New Roman"/>
              </a:rPr>
              <a:t>. Rom 6:4</a:t>
            </a:r>
            <a:endParaRPr lang="en-US" sz="40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41857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800000"/>
                </a:solidFill>
                <a:latin typeface="Times New Roman"/>
                <a:cs typeface="Times New Roman"/>
              </a:rPr>
              <a:t>Newness of Life</a:t>
            </a:r>
            <a:endParaRPr lang="en-US" sz="5400" b="1" u="sng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ea"/>
              <a:buAutoNum type="circleNumDbPlain"/>
            </a:pPr>
            <a:r>
              <a:rPr lang="en-US" sz="4800" b="1" dirty="0" smtClean="0">
                <a:latin typeface="Times New Roman"/>
                <a:cs typeface="Times New Roman"/>
              </a:rPr>
              <a:t> </a:t>
            </a:r>
            <a:r>
              <a:rPr lang="en-US" sz="4800" b="1" dirty="0" smtClean="0">
                <a:latin typeface="Times New Roman"/>
                <a:cs typeface="Times New Roman"/>
              </a:rPr>
              <a:t>New Creation</a:t>
            </a:r>
            <a:endParaRPr lang="en-US" sz="4800" b="1" dirty="0" smtClean="0">
              <a:latin typeface="Times New Roman"/>
              <a:cs typeface="Times New Roman"/>
            </a:endParaRPr>
          </a:p>
          <a:p>
            <a:pPr marL="514350" indent="-514350">
              <a:buFont typeface="+mj-ea"/>
              <a:buAutoNum type="circleNumDbPlain"/>
            </a:pPr>
            <a:r>
              <a:rPr lang="en-US" sz="4800" b="1" dirty="0" smtClean="0">
                <a:latin typeface="Times New Roman"/>
                <a:cs typeface="Times New Roman"/>
              </a:rPr>
              <a:t>The Bread of Life and obedience </a:t>
            </a:r>
            <a:endParaRPr lang="en-US" sz="4800" b="1" dirty="0" smtClean="0">
              <a:latin typeface="Times New Roman"/>
              <a:cs typeface="Times New Roman"/>
            </a:endParaRPr>
          </a:p>
          <a:p>
            <a:pPr marL="514350" indent="-514350">
              <a:buFont typeface="+mj-ea"/>
              <a:buAutoNum type="circleNumDbPlain"/>
            </a:pPr>
            <a:endParaRPr lang="en-US" sz="4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69183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800000"/>
                </a:solidFill>
                <a:latin typeface="Times New Roman"/>
                <a:cs typeface="Times New Roman"/>
              </a:rPr>
              <a:t>He gives Life</a:t>
            </a:r>
            <a:endParaRPr lang="en-US" sz="5400" b="1" u="sng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b="1" dirty="0">
                <a:latin typeface="Times New Roman"/>
                <a:cs typeface="Times New Roman"/>
              </a:rPr>
              <a:t>For the </a:t>
            </a:r>
            <a:r>
              <a:rPr lang="en-US" sz="54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bread of God </a:t>
            </a:r>
            <a:r>
              <a:rPr lang="en-US" sz="5400" b="1" dirty="0">
                <a:latin typeface="Times New Roman"/>
                <a:cs typeface="Times New Roman"/>
              </a:rPr>
              <a:t>is He who </a:t>
            </a:r>
            <a:r>
              <a:rPr lang="en-US" sz="5400" b="1" u="sng" dirty="0">
                <a:solidFill>
                  <a:srgbClr val="008000"/>
                </a:solidFill>
                <a:latin typeface="Times New Roman"/>
                <a:cs typeface="Times New Roman"/>
              </a:rPr>
              <a:t>comes down </a:t>
            </a:r>
            <a:r>
              <a:rPr lang="en-US" sz="5400" b="1" dirty="0">
                <a:latin typeface="Times New Roman"/>
                <a:cs typeface="Times New Roman"/>
              </a:rPr>
              <a:t>from heaven and </a:t>
            </a:r>
            <a:r>
              <a:rPr lang="en-US" sz="54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gives life to the world</a:t>
            </a:r>
            <a:r>
              <a:rPr lang="en-US" sz="5400" b="1" dirty="0">
                <a:latin typeface="Times New Roman"/>
                <a:cs typeface="Times New Roman"/>
              </a:rPr>
              <a:t>.</a:t>
            </a:r>
            <a:r>
              <a:rPr lang="en-US" sz="5400" b="1" dirty="0" smtClean="0">
                <a:latin typeface="Times New Roman"/>
                <a:cs typeface="Times New Roman"/>
              </a:rPr>
              <a:t>” </a:t>
            </a:r>
            <a:r>
              <a:rPr lang="en-US" sz="5400" b="1" dirty="0" err="1" smtClean="0">
                <a:latin typeface="Times New Roman"/>
                <a:cs typeface="Times New Roman"/>
              </a:rPr>
              <a:t>Jn</a:t>
            </a:r>
            <a:r>
              <a:rPr lang="en-US" sz="5400" b="1" dirty="0" smtClean="0">
                <a:latin typeface="Times New Roman"/>
                <a:cs typeface="Times New Roman"/>
              </a:rPr>
              <a:t> 6:33</a:t>
            </a:r>
            <a:endParaRPr lang="en-US" sz="54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3872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5400" b="1" dirty="0">
                <a:solidFill>
                  <a:srgbClr val="800000"/>
                </a:solidFill>
                <a:latin typeface="Times New Roman"/>
                <a:cs typeface="Times New Roman"/>
              </a:rPr>
              <a:t>Saint John Chrysostom </a:t>
            </a:r>
            <a:r>
              <a:rPr lang="en-GB" sz="5400" b="1" dirty="0" smtClean="0">
                <a:solidFill>
                  <a:srgbClr val="800000"/>
                </a:solidFill>
                <a:latin typeface="Times New Roman"/>
                <a:cs typeface="Times New Roman"/>
              </a:rPr>
              <a:t/>
            </a:r>
            <a:br>
              <a:rPr lang="en-GB" sz="5400" b="1" dirty="0" smtClean="0">
                <a:solidFill>
                  <a:srgbClr val="800000"/>
                </a:solidFill>
                <a:latin typeface="Times New Roman"/>
                <a:cs typeface="Times New Roman"/>
              </a:rPr>
            </a:br>
            <a:r>
              <a:rPr lang="en-GB" sz="2200" b="1" u="sng" dirty="0" smtClean="0">
                <a:solidFill>
                  <a:srgbClr val="800000"/>
                </a:solidFill>
                <a:latin typeface="Times New Roman"/>
                <a:cs typeface="Times New Roman"/>
              </a:rPr>
              <a:t>Homilies </a:t>
            </a:r>
            <a:r>
              <a:rPr lang="en-GB" sz="2200" b="1" u="sng" dirty="0">
                <a:solidFill>
                  <a:srgbClr val="800000"/>
                </a:solidFill>
                <a:latin typeface="Times New Roman"/>
                <a:cs typeface="Times New Roman"/>
              </a:rPr>
              <a:t>on St. John, Hom.45:</a:t>
            </a:r>
            <a:r>
              <a:rPr lang="en-GB" sz="2200" b="1" u="sng" dirty="0" smtClean="0">
                <a:solidFill>
                  <a:srgbClr val="800000"/>
                </a:solidFill>
                <a:latin typeface="Times New Roman"/>
                <a:cs typeface="Times New Roman"/>
              </a:rPr>
              <a:t>1</a:t>
            </a:r>
            <a:endParaRPr lang="en-US" sz="2200" b="1" u="sng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4800" dirty="0">
                <a:latin typeface="Times New Roman"/>
                <a:cs typeface="Times New Roman"/>
              </a:rPr>
              <a:t>He did not say it was for the Jews only, but for the </a:t>
            </a:r>
            <a:r>
              <a:rPr lang="en-GB" sz="4800" dirty="0" smtClean="0">
                <a:latin typeface="Times New Roman"/>
                <a:cs typeface="Times New Roman"/>
              </a:rPr>
              <a:t>entire world</a:t>
            </a:r>
            <a:r>
              <a:rPr lang="en-GB" sz="4800" dirty="0">
                <a:latin typeface="Times New Roman"/>
                <a:cs typeface="Times New Roman"/>
              </a:rPr>
              <a:t>. </a:t>
            </a:r>
            <a:r>
              <a:rPr lang="en-GB" sz="4800" b="1" dirty="0">
                <a:solidFill>
                  <a:srgbClr val="FF0000"/>
                </a:solidFill>
                <a:latin typeface="Times New Roman"/>
                <a:cs typeface="Times New Roman"/>
              </a:rPr>
              <a:t>This is not a simple food, but is rather the </a:t>
            </a:r>
            <a:r>
              <a:rPr lang="en-GB" sz="4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Life</a:t>
            </a:r>
            <a:r>
              <a:rPr lang="en-GB" sz="4800" dirty="0">
                <a:latin typeface="Times New Roman"/>
                <a:cs typeface="Times New Roman"/>
              </a:rPr>
              <a:t>: another </a:t>
            </a:r>
            <a:r>
              <a:rPr lang="en-GB" sz="4800" b="1" dirty="0">
                <a:solidFill>
                  <a:srgbClr val="FF0000"/>
                </a:solidFill>
                <a:latin typeface="Times New Roman"/>
                <a:cs typeface="Times New Roman"/>
              </a:rPr>
              <a:t>life that is different</a:t>
            </a:r>
            <a:r>
              <a:rPr lang="en-GB" sz="4800" dirty="0">
                <a:latin typeface="Times New Roman"/>
                <a:cs typeface="Times New Roman"/>
              </a:rPr>
              <a:t>. He called Him “life” because </a:t>
            </a:r>
            <a:r>
              <a:rPr lang="en-GB" sz="4800" b="1" dirty="0">
                <a:solidFill>
                  <a:srgbClr val="FF0000"/>
                </a:solidFill>
                <a:latin typeface="Times New Roman"/>
                <a:cs typeface="Times New Roman"/>
              </a:rPr>
              <a:t>all were dead in sins</a:t>
            </a:r>
            <a:r>
              <a:rPr lang="en-GB" sz="4800" dirty="0">
                <a:latin typeface="Times New Roman"/>
                <a:cs typeface="Times New Roman"/>
              </a:rPr>
              <a:t>. </a:t>
            </a:r>
          </a:p>
          <a:p>
            <a:pPr marL="0" indent="0">
              <a:buNone/>
            </a:pPr>
            <a:endParaRPr lang="en-US" sz="4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84551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800000"/>
                </a:solidFill>
                <a:latin typeface="Times New Roman"/>
                <a:cs typeface="Times New Roman"/>
              </a:rPr>
              <a:t>To do the Father’s will</a:t>
            </a:r>
            <a:endParaRPr lang="en-US" sz="5400" b="1" u="sng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latin typeface="Times New Roman"/>
                <a:cs typeface="Times New Roman"/>
              </a:rPr>
              <a:t>For I have </a:t>
            </a:r>
            <a:r>
              <a:rPr lang="en-US" sz="5400" b="1" u="sng" dirty="0">
                <a:solidFill>
                  <a:srgbClr val="008000"/>
                </a:solidFill>
                <a:latin typeface="Times New Roman"/>
                <a:cs typeface="Times New Roman"/>
              </a:rPr>
              <a:t>come down </a:t>
            </a:r>
            <a:r>
              <a:rPr lang="en-US" sz="5400" dirty="0">
                <a:latin typeface="Times New Roman"/>
                <a:cs typeface="Times New Roman"/>
              </a:rPr>
              <a:t>from heaven, </a:t>
            </a:r>
            <a:r>
              <a:rPr lang="en-US" sz="54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not to do My own will</a:t>
            </a:r>
            <a:r>
              <a:rPr lang="en-US" sz="5400" dirty="0">
                <a:latin typeface="Times New Roman"/>
                <a:cs typeface="Times New Roman"/>
              </a:rPr>
              <a:t>, but the </a:t>
            </a:r>
            <a:r>
              <a:rPr lang="en-US" sz="54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will of Him who sent M</a:t>
            </a:r>
            <a:r>
              <a:rPr lang="en-US" sz="5400" dirty="0">
                <a:latin typeface="Times New Roman"/>
                <a:cs typeface="Times New Roman"/>
              </a:rPr>
              <a:t>e</a:t>
            </a:r>
            <a:r>
              <a:rPr lang="en-US" sz="5400" dirty="0" smtClean="0">
                <a:latin typeface="Times New Roman"/>
                <a:cs typeface="Times New Roman"/>
              </a:rPr>
              <a:t>. </a:t>
            </a:r>
            <a:r>
              <a:rPr lang="en-US" sz="5400" dirty="0" err="1" smtClean="0">
                <a:latin typeface="Times New Roman"/>
                <a:cs typeface="Times New Roman"/>
              </a:rPr>
              <a:t>Jn</a:t>
            </a:r>
            <a:r>
              <a:rPr lang="en-US" sz="5400" dirty="0" smtClean="0">
                <a:latin typeface="Times New Roman"/>
                <a:cs typeface="Times New Roman"/>
              </a:rPr>
              <a:t> 6:38</a:t>
            </a:r>
            <a:endParaRPr lang="en-US" sz="54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3872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800000"/>
                </a:solidFill>
                <a:latin typeface="Times New Roman"/>
                <a:cs typeface="Times New Roman"/>
              </a:rPr>
              <a:t>Affirmation </a:t>
            </a:r>
            <a:endParaRPr lang="en-US" sz="5400" b="1" u="sng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>
                <a:latin typeface="Times New Roman"/>
                <a:cs typeface="Times New Roman"/>
              </a:rPr>
              <a:t> </a:t>
            </a:r>
            <a:r>
              <a:rPr lang="en-US" sz="4800" dirty="0">
                <a:latin typeface="Times New Roman"/>
                <a:cs typeface="Times New Roman"/>
              </a:rPr>
              <a:t>T</a:t>
            </a:r>
            <a:r>
              <a:rPr lang="en-US" sz="4800" dirty="0" smtClean="0">
                <a:latin typeface="Times New Roman"/>
                <a:cs typeface="Times New Roman"/>
              </a:rPr>
              <a:t>hen </a:t>
            </a:r>
            <a:r>
              <a:rPr lang="en-US" sz="4800" dirty="0">
                <a:latin typeface="Times New Roman"/>
                <a:cs typeface="Times New Roman"/>
              </a:rPr>
              <a:t>He said, “</a:t>
            </a:r>
            <a:r>
              <a:rPr lang="en-US" sz="4800" b="1" dirty="0">
                <a:solidFill>
                  <a:srgbClr val="FF0000"/>
                </a:solidFill>
                <a:latin typeface="Times New Roman"/>
                <a:cs typeface="Times New Roman"/>
              </a:rPr>
              <a:t>Behold, I have come to do Your will, O God</a:t>
            </a:r>
            <a:r>
              <a:rPr lang="en-US" sz="4800" dirty="0">
                <a:latin typeface="Times New Roman"/>
                <a:cs typeface="Times New Roman"/>
              </a:rPr>
              <a:t>.</a:t>
            </a:r>
            <a:r>
              <a:rPr lang="en-US" sz="4800" dirty="0" smtClean="0">
                <a:latin typeface="Times New Roman"/>
                <a:cs typeface="Times New Roman"/>
              </a:rPr>
              <a:t>” </a:t>
            </a:r>
            <a:r>
              <a:rPr lang="en-US" sz="4800" dirty="0">
                <a:latin typeface="Times New Roman"/>
                <a:cs typeface="Times New Roman"/>
              </a:rPr>
              <a:t>He takes away the first that He may establish the second</a:t>
            </a:r>
            <a:r>
              <a:rPr lang="en-US" sz="4800" dirty="0" smtClean="0">
                <a:latin typeface="Times New Roman"/>
                <a:cs typeface="Times New Roman"/>
              </a:rPr>
              <a:t>. </a:t>
            </a:r>
            <a:r>
              <a:rPr lang="en-US" sz="4800" dirty="0" err="1" smtClean="0">
                <a:latin typeface="Times New Roman"/>
                <a:cs typeface="Times New Roman"/>
              </a:rPr>
              <a:t>Heb</a:t>
            </a:r>
            <a:r>
              <a:rPr lang="en-US" sz="4800" dirty="0" smtClean="0">
                <a:latin typeface="Times New Roman"/>
                <a:cs typeface="Times New Roman"/>
              </a:rPr>
              <a:t> 10:9</a:t>
            </a:r>
            <a:endParaRPr lang="en-US" sz="4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5200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GB" sz="5400" b="1" u="sng" dirty="0">
                <a:solidFill>
                  <a:srgbClr val="800000"/>
                </a:solidFill>
                <a:latin typeface="Times New Roman"/>
                <a:cs typeface="Times New Roman"/>
              </a:rPr>
              <a:t>Saint Cyril the Great</a:t>
            </a:r>
            <a:endParaRPr lang="en-GB" sz="5400" b="1" u="sng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000" b="1" dirty="0">
                <a:latin typeface="Times New Roman"/>
                <a:cs typeface="Times New Roman"/>
              </a:rPr>
              <a:t>Do you now see how Christ did not want death because of the body and the mortification of suffering, and yet </a:t>
            </a:r>
            <a:r>
              <a:rPr lang="en-GB" sz="40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He wanted death so that He may accomplish the purpose of the good pleasure of the Father for the sake of the whole world</a:t>
            </a:r>
            <a:r>
              <a:rPr lang="en-GB" sz="4000" b="1" dirty="0">
                <a:latin typeface="Times New Roman"/>
                <a:cs typeface="Times New Roman"/>
              </a:rPr>
              <a:t>, that is life and redemption for all! </a:t>
            </a:r>
            <a:endParaRPr lang="en-US" sz="40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5784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800000"/>
                </a:solidFill>
                <a:latin typeface="Times New Roman"/>
                <a:cs typeface="Times New Roman"/>
              </a:rPr>
              <a:t>Growing into a temple</a:t>
            </a:r>
            <a:endParaRPr lang="en-US" sz="5400" b="1" u="sng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4800" b="1" dirty="0">
                <a:latin typeface="Times New Roman"/>
                <a:cs typeface="Times New Roman"/>
              </a:rPr>
              <a:t>21 </a:t>
            </a:r>
            <a:r>
              <a:rPr lang="en-US" sz="4800" b="1" dirty="0">
                <a:latin typeface="Times New Roman"/>
                <a:cs typeface="Times New Roman"/>
              </a:rPr>
              <a:t>I</a:t>
            </a:r>
            <a:r>
              <a:rPr lang="en-US" sz="4800" b="1" dirty="0" smtClean="0">
                <a:latin typeface="Times New Roman"/>
                <a:cs typeface="Times New Roman"/>
              </a:rPr>
              <a:t>n </a:t>
            </a:r>
            <a:r>
              <a:rPr lang="en-US" sz="4800" b="1" dirty="0">
                <a:latin typeface="Times New Roman"/>
                <a:cs typeface="Times New Roman"/>
              </a:rPr>
              <a:t>whom the whole building, being </a:t>
            </a:r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fitted together</a:t>
            </a:r>
            <a:r>
              <a:rPr lang="en-US" sz="4800" b="1" dirty="0">
                <a:latin typeface="Times New Roman"/>
                <a:cs typeface="Times New Roman"/>
              </a:rPr>
              <a:t>, </a:t>
            </a:r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grows into a holy temple in the Lord</a:t>
            </a:r>
            <a:r>
              <a:rPr lang="en-US" sz="4800" b="1" dirty="0">
                <a:latin typeface="Times New Roman"/>
                <a:cs typeface="Times New Roman"/>
              </a:rPr>
              <a:t>, 22 in whom you also </a:t>
            </a:r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are being built together for a dwelling place of God in the Spirit</a:t>
            </a:r>
            <a:r>
              <a:rPr lang="en-US" sz="4800" b="1" dirty="0" smtClean="0">
                <a:latin typeface="Times New Roman"/>
                <a:cs typeface="Times New Roman"/>
              </a:rPr>
              <a:t>. </a:t>
            </a:r>
            <a:r>
              <a:rPr lang="en-US" sz="4800" b="1" dirty="0" err="1" smtClean="0">
                <a:latin typeface="Times New Roman"/>
                <a:cs typeface="Times New Roman"/>
              </a:rPr>
              <a:t>Eph</a:t>
            </a:r>
            <a:r>
              <a:rPr lang="en-US" sz="4800" b="1" dirty="0" smtClean="0">
                <a:latin typeface="Times New Roman"/>
                <a:cs typeface="Times New Roman"/>
              </a:rPr>
              <a:t> 2:21,22</a:t>
            </a:r>
            <a:endParaRPr lang="en-US" sz="4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3872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2083</TotalTime>
  <Words>538</Words>
  <Application>Microsoft Macintosh PowerPoint</Application>
  <PresentationFormat>On-screen Show (4:3)</PresentationFormat>
  <Paragraphs>37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Newness of Life (2)</vt:lpstr>
      <vt:lpstr>Newness of Life</vt:lpstr>
      <vt:lpstr>Newness of Life</vt:lpstr>
      <vt:lpstr>He gives Life</vt:lpstr>
      <vt:lpstr>Saint John Chrysostom  Homilies on St. John, Hom.45:1</vt:lpstr>
      <vt:lpstr>To do the Father’s will</vt:lpstr>
      <vt:lpstr>Affirmation </vt:lpstr>
      <vt:lpstr>Saint Cyril the Great</vt:lpstr>
      <vt:lpstr>Growing into a temple</vt:lpstr>
      <vt:lpstr>St. John Chrysostom</vt:lpstr>
      <vt:lpstr>St. John Chrysostom</vt:lpstr>
      <vt:lpstr>To witness to the heavenly host</vt:lpstr>
      <vt:lpstr>New status</vt:lpstr>
      <vt:lpstr>Daily practice </vt:lpstr>
      <vt:lpstr>Application</vt:lpstr>
      <vt:lpstr>Father Theophlactius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Newness of Life (1)</dc:title>
  <dc:creator>Father Mark Aziz</dc:creator>
  <cp:lastModifiedBy>Father Mark Aziz</cp:lastModifiedBy>
  <cp:revision>19</cp:revision>
  <dcterms:created xsi:type="dcterms:W3CDTF">2016-05-07T12:27:27Z</dcterms:created>
  <dcterms:modified xsi:type="dcterms:W3CDTF">2016-05-14T19:42:51Z</dcterms:modified>
</cp:coreProperties>
</file>