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3" r:id="rId4"/>
    <p:sldId id="284" r:id="rId5"/>
    <p:sldId id="285" r:id="rId6"/>
    <p:sldId id="258" r:id="rId7"/>
    <p:sldId id="268" r:id="rId8"/>
    <p:sldId id="267" r:id="rId9"/>
    <p:sldId id="274" r:id="rId10"/>
    <p:sldId id="265" r:id="rId11"/>
    <p:sldId id="282" r:id="rId12"/>
    <p:sldId id="273" r:id="rId13"/>
    <p:sldId id="279" r:id="rId14"/>
    <p:sldId id="278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00"/>
    <a:srgbClr val="325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23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07/05/16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5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07/05/16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9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07/05/16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4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07/05/16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07/05/16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17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07/05/16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9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07/05/16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7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07/05/16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5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07/05/16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0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07/05/16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4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24F-4F30-D745-9F4D-303A2AC83741}" type="datetimeFigureOut">
              <a:rPr lang="en-US" smtClean="0"/>
              <a:t>07/05/16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8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224F-4F30-D745-9F4D-303A2AC83741}" type="datetimeFigureOut">
              <a:rPr lang="en-US" smtClean="0"/>
              <a:t>07/05/16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F345F-4B8D-1845-9289-1B73D8969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9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95372" y="1876744"/>
            <a:ext cx="7772400" cy="1470025"/>
          </a:xfrm>
        </p:spPr>
        <p:txBody>
          <a:bodyPr/>
          <a:lstStyle/>
          <a:p>
            <a:r>
              <a:rPr lang="en-US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Newness of Life (1)</a:t>
            </a:r>
            <a:endParaRPr lang="en-US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87806"/>
            <a:ext cx="6400800" cy="1752600"/>
          </a:xfrm>
        </p:spPr>
        <p:txBody>
          <a:bodyPr>
            <a:normAutofit/>
          </a:bodyPr>
          <a:lstStyle/>
          <a:p>
            <a:r>
              <a:rPr lang="en-US" sz="4800" b="1" u="sng" dirty="0" smtClean="0">
                <a:solidFill>
                  <a:srgbClr val="008000"/>
                </a:solidFill>
                <a:latin typeface="Times New Roman"/>
                <a:cs typeface="Times New Roman"/>
              </a:rPr>
              <a:t>New Sunday</a:t>
            </a:r>
            <a:endParaRPr lang="en-US" sz="4800" b="1" u="sng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693" t="1581" r="12552" b="1751"/>
          <a:stretch/>
        </p:blipFill>
        <p:spPr>
          <a:xfrm>
            <a:off x="5148449" y="1567150"/>
            <a:ext cx="3701271" cy="478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43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New Mission</a:t>
            </a:r>
            <a:endParaRPr lang="en-US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3400" b="1" dirty="0" smtClean="0">
                <a:latin typeface="Times New Roman"/>
                <a:cs typeface="Times New Roman"/>
              </a:rPr>
              <a:t>21 So Jesus said to them again, “Peace to you! </a:t>
            </a:r>
            <a:r>
              <a:rPr lang="en-US" sz="34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As the Father has sent Me, I also send you.”</a:t>
            </a:r>
            <a:r>
              <a:rPr lang="en-US" sz="3400" b="1" dirty="0" smtClean="0">
                <a:latin typeface="Times New Roman"/>
                <a:cs typeface="Times New Roman"/>
              </a:rPr>
              <a:t> 22 And when He had said this, He breathed on </a:t>
            </a:r>
            <a:r>
              <a:rPr lang="en-US" sz="3400" b="1" i="1" dirty="0" smtClean="0">
                <a:latin typeface="Times New Roman"/>
                <a:cs typeface="Times New Roman"/>
              </a:rPr>
              <a:t>them,</a:t>
            </a:r>
            <a:r>
              <a:rPr lang="en-US" sz="3400" b="1" dirty="0" smtClean="0">
                <a:latin typeface="Times New Roman"/>
                <a:cs typeface="Times New Roman"/>
              </a:rPr>
              <a:t> and said to them, </a:t>
            </a:r>
            <a:r>
              <a:rPr lang="en-US" sz="34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“Receive the Holy Spirit. 23 If you forgive the sins of any, they are forgiven them; if you retain the </a:t>
            </a:r>
            <a:r>
              <a:rPr lang="en-US" sz="3400" b="1" i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sins</a:t>
            </a:r>
            <a:r>
              <a:rPr lang="en-US" sz="34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 of any, they are retained.”</a:t>
            </a:r>
            <a:r>
              <a:rPr lang="en-US" sz="3400" b="1" dirty="0" smtClean="0">
                <a:latin typeface="Times New Roman"/>
                <a:cs typeface="Times New Roman"/>
              </a:rPr>
              <a:t> </a:t>
            </a:r>
            <a:r>
              <a:rPr lang="en-US" sz="3400" b="1" dirty="0" err="1" smtClean="0">
                <a:latin typeface="Times New Roman"/>
                <a:cs typeface="Times New Roman"/>
              </a:rPr>
              <a:t>Jn</a:t>
            </a:r>
            <a:r>
              <a:rPr lang="en-US" sz="3400" b="1" dirty="0" smtClean="0">
                <a:latin typeface="Times New Roman"/>
                <a:cs typeface="Times New Roman"/>
              </a:rPr>
              <a:t> 20:21-23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53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St Ambrose</a:t>
            </a:r>
            <a:br>
              <a:rPr lang="en-GB" sz="48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</a:br>
            <a:r>
              <a:rPr lang="en-GB" sz="2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Concerning Repentance,1:2:8</a:t>
            </a:r>
            <a:endParaRPr lang="en-US" sz="48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4800" dirty="0">
                <a:latin typeface="Times New Roman"/>
                <a:cs typeface="Times New Roman"/>
              </a:rPr>
              <a:t> </a:t>
            </a:r>
            <a:r>
              <a:rPr lang="en-GB" sz="4800" dirty="0" smtClean="0">
                <a:latin typeface="Times New Roman"/>
                <a:cs typeface="Times New Roman"/>
              </a:rPr>
              <a:t> </a:t>
            </a:r>
            <a:r>
              <a:rPr lang="en-GB" sz="4800" dirty="0">
                <a:latin typeface="Times New Roman"/>
                <a:cs typeface="Times New Roman"/>
              </a:rPr>
              <a:t>The task of the priest is to </a:t>
            </a:r>
            <a:r>
              <a:rPr lang="en-GB" sz="48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grant the Holy Spirit</a:t>
            </a:r>
            <a:r>
              <a:rPr lang="en-GB" sz="4800" dirty="0">
                <a:latin typeface="Times New Roman"/>
                <a:cs typeface="Times New Roman"/>
              </a:rPr>
              <a:t>, to </a:t>
            </a:r>
            <a:r>
              <a:rPr lang="en-GB" sz="48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exercise his right to forgive</a:t>
            </a:r>
            <a:r>
              <a:rPr lang="en-GB" sz="4800" dirty="0">
                <a:latin typeface="Times New Roman"/>
                <a:cs typeface="Times New Roman"/>
              </a:rPr>
              <a:t> - through the Holy Spirit- and to retain sins.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08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New Blessedness</a:t>
            </a:r>
            <a:endParaRPr lang="en-US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latin typeface="Times New Roman"/>
                <a:cs typeface="Times New Roman"/>
              </a:rPr>
              <a:t>Jesus said to him, “Thomas</a:t>
            </a:r>
            <a:r>
              <a:rPr lang="en-US" sz="4800" b="1" dirty="0" smtClean="0">
                <a:latin typeface="Times New Roman"/>
                <a:cs typeface="Times New Roman"/>
              </a:rPr>
              <a:t>, </a:t>
            </a:r>
            <a:r>
              <a:rPr lang="en-US" sz="4800" b="1" dirty="0">
                <a:latin typeface="Times New Roman"/>
                <a:cs typeface="Times New Roman"/>
              </a:rPr>
              <a:t>because you have seen Me, you have believed. </a:t>
            </a:r>
            <a:r>
              <a:rPr lang="en-US"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Blessed </a:t>
            </a:r>
            <a:r>
              <a:rPr lang="en-US" sz="4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are</a:t>
            </a:r>
            <a:r>
              <a:rPr lang="en-US"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 those who have not seen and </a:t>
            </a:r>
            <a:r>
              <a:rPr lang="en-US" sz="4800" b="1" i="1" dirty="0">
                <a:solidFill>
                  <a:srgbClr val="FF0000"/>
                </a:solidFill>
                <a:latin typeface="Times New Roman"/>
                <a:cs typeface="Times New Roman"/>
              </a:rPr>
              <a:t>yet</a:t>
            </a:r>
            <a:r>
              <a:rPr lang="en-US"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 have believed</a:t>
            </a:r>
            <a:r>
              <a:rPr lang="en-US" sz="4800" b="1" dirty="0">
                <a:latin typeface="Times New Roman"/>
                <a:cs typeface="Times New Roman"/>
              </a:rPr>
              <a:t>.</a:t>
            </a:r>
            <a:r>
              <a:rPr lang="en-US" sz="4800" b="1" dirty="0" smtClean="0">
                <a:latin typeface="Times New Roman"/>
                <a:cs typeface="Times New Roman"/>
              </a:rPr>
              <a:t>” </a:t>
            </a:r>
            <a:r>
              <a:rPr lang="en-US" sz="4800" b="1" dirty="0" err="1" smtClean="0">
                <a:latin typeface="Times New Roman"/>
                <a:cs typeface="Times New Roman"/>
              </a:rPr>
              <a:t>Jn</a:t>
            </a:r>
            <a:r>
              <a:rPr lang="en-US" sz="4800" b="1" dirty="0" smtClean="0">
                <a:latin typeface="Times New Roman"/>
                <a:cs typeface="Times New Roman"/>
              </a:rPr>
              <a:t> 20:29</a:t>
            </a:r>
            <a:endParaRPr lang="en-US" sz="4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1034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St Augustine</a:t>
            </a:r>
            <a:br>
              <a:rPr lang="en-GB" sz="40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</a:br>
            <a:r>
              <a:rPr lang="en-GB" sz="1600" b="1" u="sng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Hom</a:t>
            </a:r>
            <a:r>
              <a:rPr lang="en-GB" sz="16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. 25. Forty Gospel Homilies, 206-207</a:t>
            </a:r>
            <a:endParaRPr lang="en-US" sz="24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42870"/>
          </a:xfrm>
        </p:spPr>
        <p:txBody>
          <a:bodyPr>
            <a:normAutofit/>
          </a:bodyPr>
          <a:lstStyle/>
          <a:p>
            <a:r>
              <a:rPr lang="en-GB" b="1" dirty="0">
                <a:latin typeface="Times New Roman"/>
                <a:cs typeface="Times New Roman"/>
              </a:rPr>
              <a:t>When the doubting disciple touched the wounds in His Master’s Body, </a:t>
            </a:r>
            <a:r>
              <a:rPr lang="en-GB" b="1" dirty="0">
                <a:solidFill>
                  <a:srgbClr val="FF0000"/>
                </a:solidFill>
                <a:latin typeface="Times New Roman"/>
                <a:cs typeface="Times New Roman"/>
              </a:rPr>
              <a:t>the wounds inflicted by his unbelief were healed</a:t>
            </a:r>
            <a:r>
              <a:rPr lang="en-GB" b="1" dirty="0">
                <a:latin typeface="Times New Roman"/>
                <a:cs typeface="Times New Roman"/>
              </a:rPr>
              <a:t>. </a:t>
            </a:r>
            <a:r>
              <a:rPr lang="en-GB" b="1" dirty="0" smtClean="0">
                <a:latin typeface="Times New Roman"/>
                <a:cs typeface="Times New Roman"/>
              </a:rPr>
              <a:t>..When </a:t>
            </a:r>
            <a:r>
              <a:rPr lang="en-GB" b="1" dirty="0">
                <a:latin typeface="Times New Roman"/>
                <a:cs typeface="Times New Roman"/>
              </a:rPr>
              <a:t>Thomas regained faith by touching the Lord, our minds were released of all doubt, and have become steadfast in the </a:t>
            </a:r>
            <a:r>
              <a:rPr lang="en-GB" b="1" dirty="0" smtClean="0">
                <a:latin typeface="Times New Roman"/>
                <a:cs typeface="Times New Roman"/>
              </a:rPr>
              <a:t>faith…</a:t>
            </a:r>
            <a:r>
              <a:rPr lang="en-GB" b="1" dirty="0">
                <a:latin typeface="Times New Roman"/>
                <a:cs typeface="Times New Roman"/>
              </a:rPr>
              <a:t>What the Lord declared was a reference to </a:t>
            </a:r>
            <a:r>
              <a:rPr lang="en-GB" b="1" u="sng" dirty="0">
                <a:solidFill>
                  <a:srgbClr val="FF0000"/>
                </a:solidFill>
                <a:latin typeface="Times New Roman"/>
                <a:cs typeface="Times New Roman"/>
              </a:rPr>
              <a:t>what would happen concerning the faith of the Gentiles</a:t>
            </a:r>
            <a:r>
              <a:rPr lang="en-GB" b="1" dirty="0">
                <a:latin typeface="Times New Roman"/>
                <a:cs typeface="Times New Roman"/>
              </a:rPr>
              <a:t>: “</a:t>
            </a:r>
            <a:r>
              <a:rPr lang="en-GB" b="1" dirty="0">
                <a:solidFill>
                  <a:srgbClr val="004D00"/>
                </a:solidFill>
                <a:latin typeface="Times New Roman"/>
                <a:cs typeface="Times New Roman"/>
              </a:rPr>
              <a:t>Blessed are those who have not seen, and yet have believed</a:t>
            </a:r>
            <a:r>
              <a:rPr lang="en-GB" b="1" dirty="0">
                <a:latin typeface="Times New Roman"/>
                <a:cs typeface="Times New Roman"/>
              </a:rPr>
              <a:t>.”</a:t>
            </a:r>
          </a:p>
          <a:p>
            <a:endParaRPr lang="en-US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2467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Application</a:t>
            </a:r>
            <a:endParaRPr lang="en-US" sz="54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sz="4800" b="1" dirty="0" smtClean="0">
                <a:latin typeface="Times New Roman"/>
                <a:cs typeface="Times New Roman"/>
              </a:rPr>
              <a:t> New Creation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sz="4800" b="1" dirty="0" smtClean="0">
                <a:latin typeface="Times New Roman"/>
                <a:cs typeface="Times New Roman"/>
              </a:rPr>
              <a:t> New Peace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sz="4800" b="1" dirty="0" smtClean="0">
                <a:latin typeface="Times New Roman"/>
                <a:cs typeface="Times New Roman"/>
              </a:rPr>
              <a:t> New Mission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sz="4800" b="1" dirty="0" smtClean="0">
                <a:latin typeface="Times New Roman"/>
                <a:cs typeface="Times New Roman"/>
              </a:rPr>
              <a:t> New Blessedness</a:t>
            </a:r>
            <a:endParaRPr lang="en-US" sz="4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246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Father </a:t>
            </a:r>
            <a:r>
              <a:rPr lang="en-GB" b="1" u="sng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Theophlactius</a:t>
            </a:r>
            <a:r>
              <a:rPr lang="en-GB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endParaRPr lang="en-US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b="1" dirty="0" smtClean="0">
                <a:latin typeface="Times New Roman"/>
                <a:cs typeface="Times New Roman"/>
              </a:rPr>
              <a:t> The </a:t>
            </a:r>
            <a:r>
              <a:rPr lang="en-GB" sz="4800" b="1" u="sng" dirty="0">
                <a:solidFill>
                  <a:srgbClr val="800000"/>
                </a:solidFill>
                <a:latin typeface="Times New Roman"/>
                <a:cs typeface="Times New Roman"/>
              </a:rPr>
              <a:t>eyes are opened </a:t>
            </a:r>
            <a:r>
              <a:rPr lang="en-GB" sz="4800" b="1" dirty="0">
                <a:latin typeface="Times New Roman"/>
                <a:cs typeface="Times New Roman"/>
              </a:rPr>
              <a:t>to those who receive the holy bread so that they know Christ, because the </a:t>
            </a:r>
            <a:r>
              <a:rPr lang="en-GB" sz="4800" b="1" u="sng" dirty="0">
                <a:solidFill>
                  <a:srgbClr val="800000"/>
                </a:solidFill>
                <a:latin typeface="Times New Roman"/>
                <a:cs typeface="Times New Roman"/>
              </a:rPr>
              <a:t>Lord’s body bears tremendous strength, quite unutterable</a:t>
            </a:r>
            <a:r>
              <a:rPr lang="en-GB" sz="4800" b="1" dirty="0">
                <a:latin typeface="Times New Roman"/>
                <a:cs typeface="Times New Roman"/>
              </a:rPr>
              <a:t>. </a:t>
            </a:r>
            <a:endParaRPr lang="en-US" sz="4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158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Newness of Life</a:t>
            </a:r>
            <a:endParaRPr lang="en-US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6750" y="1600200"/>
            <a:ext cx="6938830" cy="45259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/>
                <a:cs typeface="Times New Roman"/>
              </a:rPr>
              <a:t>Therefore </a:t>
            </a:r>
            <a:r>
              <a:rPr lang="en-US" sz="4000" b="1" u="sng" dirty="0">
                <a:solidFill>
                  <a:srgbClr val="800000"/>
                </a:solidFill>
                <a:latin typeface="Times New Roman"/>
                <a:cs typeface="Times New Roman"/>
              </a:rPr>
              <a:t>we were buried with Him</a:t>
            </a:r>
            <a:r>
              <a:rPr lang="en-US" sz="4000" b="1" dirty="0">
                <a:latin typeface="Times New Roman"/>
                <a:cs typeface="Times New Roman"/>
              </a:rPr>
              <a:t> through baptism into death, that just as Christ </a:t>
            </a:r>
            <a:r>
              <a:rPr lang="en-US" sz="4000" b="1" u="sng" dirty="0">
                <a:solidFill>
                  <a:srgbClr val="800000"/>
                </a:solidFill>
                <a:latin typeface="Times New Roman"/>
                <a:cs typeface="Times New Roman"/>
              </a:rPr>
              <a:t>was raised from the dead </a:t>
            </a:r>
            <a:r>
              <a:rPr lang="en-US" sz="4000" b="1" dirty="0">
                <a:latin typeface="Times New Roman"/>
                <a:cs typeface="Times New Roman"/>
              </a:rPr>
              <a:t>by the glory of the Father, even so we also </a:t>
            </a:r>
            <a:r>
              <a:rPr lang="en-US" sz="4000" b="1" u="sng" dirty="0">
                <a:solidFill>
                  <a:srgbClr val="008000"/>
                </a:solidFill>
                <a:latin typeface="Times New Roman"/>
                <a:cs typeface="Times New Roman"/>
              </a:rPr>
              <a:t>should walk in newness of life</a:t>
            </a:r>
            <a:r>
              <a:rPr lang="en-US" sz="4000" b="1" dirty="0" smtClean="0">
                <a:latin typeface="Times New Roman"/>
                <a:cs typeface="Times New Roman"/>
              </a:rPr>
              <a:t>. Rom 6:4</a:t>
            </a:r>
            <a:endParaRPr lang="en-US" sz="4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1857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New Creation </a:t>
            </a:r>
            <a:endParaRPr lang="en-US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/>
                <a:cs typeface="Times New Roman"/>
              </a:rPr>
              <a:t>21 So Jesus said to them again,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 “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Peace to you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! </a:t>
            </a:r>
            <a:r>
              <a:rPr lang="en-US" sz="3600" b="1" dirty="0">
                <a:latin typeface="Times New Roman"/>
                <a:cs typeface="Times New Roman"/>
              </a:rPr>
              <a:t>As the Father has sent Me, I also send you.” 22 And when He had said this, 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He breathed on </a:t>
            </a:r>
            <a:r>
              <a:rPr lang="en-US" sz="3600" b="1" i="1" u="sng" dirty="0">
                <a:solidFill>
                  <a:srgbClr val="FF0000"/>
                </a:solidFill>
                <a:latin typeface="Times New Roman"/>
                <a:cs typeface="Times New Roman"/>
              </a:rPr>
              <a:t>them,</a:t>
            </a:r>
            <a:r>
              <a:rPr lang="en-US" sz="36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and said to them, “Receive the Holy Spirit</a:t>
            </a:r>
            <a:r>
              <a:rPr lang="en-US" sz="3600" b="1" dirty="0">
                <a:latin typeface="Times New Roman"/>
                <a:cs typeface="Times New Roman"/>
              </a:rPr>
              <a:t>. 23 If you forgive the sins of any, they are forgiven them; if you retain the </a:t>
            </a:r>
            <a:r>
              <a:rPr lang="en-US" sz="3600" b="1" i="1" dirty="0">
                <a:latin typeface="Times New Roman"/>
                <a:cs typeface="Times New Roman"/>
              </a:rPr>
              <a:t>sins</a:t>
            </a:r>
            <a:r>
              <a:rPr lang="en-US" sz="3600" b="1" dirty="0">
                <a:latin typeface="Times New Roman"/>
                <a:cs typeface="Times New Roman"/>
              </a:rPr>
              <a:t> of any, they are retained.</a:t>
            </a:r>
            <a:r>
              <a:rPr lang="en-US" sz="3600" b="1" dirty="0" smtClean="0">
                <a:latin typeface="Times New Roman"/>
                <a:cs typeface="Times New Roman"/>
              </a:rPr>
              <a:t>” </a:t>
            </a:r>
            <a:r>
              <a:rPr lang="en-US" sz="3600" b="1" dirty="0" err="1" smtClean="0">
                <a:latin typeface="Times New Roman"/>
                <a:cs typeface="Times New Roman"/>
              </a:rPr>
              <a:t>Jn</a:t>
            </a:r>
            <a:r>
              <a:rPr lang="en-US" sz="3600" b="1" dirty="0" smtClean="0">
                <a:latin typeface="Times New Roman"/>
                <a:cs typeface="Times New Roman"/>
              </a:rPr>
              <a:t> 20:21-23</a:t>
            </a:r>
            <a:endParaRPr lang="en-US" sz="36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1067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Old Creation</a:t>
            </a:r>
            <a:endParaRPr lang="en-US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2414"/>
            <a:ext cx="8229600" cy="45259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Times New Roman"/>
                <a:cs typeface="Times New Roman"/>
              </a:rPr>
              <a:t>And the Lord God formed man </a:t>
            </a:r>
            <a:r>
              <a:rPr lang="en-US" sz="5400" b="1" i="1" dirty="0">
                <a:latin typeface="Times New Roman"/>
                <a:cs typeface="Times New Roman"/>
              </a:rPr>
              <a:t>of</a:t>
            </a:r>
            <a:r>
              <a:rPr lang="en-US" sz="5400" b="1" dirty="0">
                <a:latin typeface="Times New Roman"/>
                <a:cs typeface="Times New Roman"/>
              </a:rPr>
              <a:t> the dust of the ground, 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cs typeface="Times New Roman"/>
              </a:rPr>
              <a:t>and breathed into his nostrils the breath of life</a:t>
            </a:r>
            <a:r>
              <a:rPr lang="en-US" sz="5400" b="1" dirty="0">
                <a:latin typeface="Times New Roman"/>
                <a:cs typeface="Times New Roman"/>
              </a:rPr>
              <a:t>; and man became a living being</a:t>
            </a:r>
            <a:r>
              <a:rPr lang="en-US" sz="5400" b="1" dirty="0" smtClean="0">
                <a:latin typeface="Times New Roman"/>
                <a:cs typeface="Times New Roman"/>
              </a:rPr>
              <a:t>. Gen 2:7</a:t>
            </a:r>
            <a:endParaRPr lang="en-US" sz="5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0080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St Maximus the Confessor</a:t>
            </a:r>
            <a:endParaRPr lang="en-US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GB" sz="3700" b="1" dirty="0" smtClean="0">
                <a:latin typeface="Times New Roman"/>
                <a:cs typeface="Times New Roman"/>
              </a:rPr>
              <a:t>Since </a:t>
            </a:r>
            <a:r>
              <a:rPr lang="en-GB" sz="3700" b="1" dirty="0">
                <a:latin typeface="Times New Roman"/>
                <a:cs typeface="Times New Roman"/>
              </a:rPr>
              <a:t>we have been </a:t>
            </a:r>
            <a:r>
              <a:rPr lang="en-GB" sz="37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baptized in the name of the Lord Jesus Christ by the Holy Spirit</a:t>
            </a:r>
            <a:r>
              <a:rPr lang="en-GB" sz="3700" b="1" dirty="0">
                <a:latin typeface="Times New Roman"/>
                <a:cs typeface="Times New Roman"/>
              </a:rPr>
              <a:t> (in other words, we have participated in His death and resurrection), </a:t>
            </a:r>
            <a:r>
              <a:rPr lang="en-GB" sz="37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we have been granted our first liberation from the corrupt flesh </a:t>
            </a:r>
            <a:r>
              <a:rPr lang="en-GB" sz="3700" b="1" dirty="0">
                <a:latin typeface="Times New Roman"/>
                <a:cs typeface="Times New Roman"/>
              </a:rPr>
              <a:t>in the name of the Lord and through His Spirit. </a:t>
            </a:r>
            <a:r>
              <a:rPr lang="en-GB" sz="37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However, we look forward to the final liberation…as spiritual </a:t>
            </a:r>
            <a:r>
              <a:rPr lang="en-GB" sz="37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beings</a:t>
            </a:r>
            <a:r>
              <a:rPr lang="en-GB" sz="3700" b="1" dirty="0">
                <a:latin typeface="Times New Roman"/>
                <a:cs typeface="Times New Roman"/>
              </a:rPr>
              <a:t>.</a:t>
            </a:r>
            <a:r>
              <a:rPr lang="en-GB" sz="3700" b="1" dirty="0" smtClean="0">
                <a:latin typeface="Times New Roman"/>
                <a:cs typeface="Times New Roman"/>
              </a:rPr>
              <a:t> </a:t>
            </a:r>
            <a:endParaRPr lang="en-GB" sz="3700" b="1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96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 New Peace</a:t>
            </a:r>
            <a:endParaRPr lang="en-US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4000" b="1" dirty="0">
                <a:latin typeface="Times New Roman"/>
                <a:cs typeface="Times New Roman"/>
              </a:rPr>
              <a:t>Then, </a:t>
            </a:r>
            <a:r>
              <a:rPr lang="en-US" sz="4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the same day </a:t>
            </a:r>
            <a:r>
              <a:rPr lang="en-US" sz="4000" b="1" dirty="0">
                <a:latin typeface="Times New Roman"/>
                <a:cs typeface="Times New Roman"/>
              </a:rPr>
              <a:t>at evening, being the first </a:t>
            </a:r>
            <a:r>
              <a:rPr lang="en-US" sz="4000" b="1" i="1" dirty="0">
                <a:latin typeface="Times New Roman"/>
                <a:cs typeface="Times New Roman"/>
              </a:rPr>
              <a:t>day</a:t>
            </a:r>
            <a:r>
              <a:rPr lang="en-US" sz="4000" b="1" dirty="0">
                <a:latin typeface="Times New Roman"/>
                <a:cs typeface="Times New Roman"/>
              </a:rPr>
              <a:t> of the week, when the doors were shut where the disciples were assembled</a:t>
            </a:r>
            <a:r>
              <a:rPr lang="en-US" sz="4000" b="1" dirty="0" smtClean="0">
                <a:latin typeface="Times New Roman"/>
                <a:cs typeface="Times New Roman"/>
              </a:rPr>
              <a:t>, </a:t>
            </a:r>
            <a:r>
              <a:rPr lang="en-US" sz="4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for fear of the Jews</a:t>
            </a:r>
            <a:r>
              <a:rPr lang="en-US" sz="4000" b="1" dirty="0">
                <a:latin typeface="Times New Roman"/>
                <a:cs typeface="Times New Roman"/>
              </a:rPr>
              <a:t>, Jesus came and stood in the midst, and said to them, “</a:t>
            </a:r>
            <a:r>
              <a:rPr lang="en-US" sz="4000" b="1" u="sng" dirty="0">
                <a:solidFill>
                  <a:srgbClr val="008000"/>
                </a:solidFill>
                <a:latin typeface="Times New Roman"/>
                <a:cs typeface="Times New Roman"/>
              </a:rPr>
              <a:t>Peace </a:t>
            </a:r>
            <a:r>
              <a:rPr lang="en-US" sz="4000" b="1" i="1" u="sng" dirty="0">
                <a:solidFill>
                  <a:srgbClr val="008000"/>
                </a:solidFill>
                <a:latin typeface="Times New Roman"/>
                <a:cs typeface="Times New Roman"/>
              </a:rPr>
              <a:t>be</a:t>
            </a:r>
            <a:r>
              <a:rPr lang="en-US" sz="4000" b="1" u="sng" dirty="0">
                <a:solidFill>
                  <a:srgbClr val="008000"/>
                </a:solidFill>
                <a:latin typeface="Times New Roman"/>
                <a:cs typeface="Times New Roman"/>
              </a:rPr>
              <a:t> with you</a:t>
            </a:r>
            <a:r>
              <a:rPr lang="en-US" sz="4000" b="1" dirty="0">
                <a:latin typeface="Times New Roman"/>
                <a:cs typeface="Times New Roman"/>
              </a:rPr>
              <a:t>.” </a:t>
            </a:r>
            <a:r>
              <a:rPr lang="en-US" sz="4000" b="1" dirty="0" smtClean="0">
                <a:latin typeface="Times New Roman"/>
                <a:cs typeface="Times New Roman"/>
              </a:rPr>
              <a:t> </a:t>
            </a:r>
            <a:r>
              <a:rPr lang="en-US" sz="4000" b="1" dirty="0" err="1" smtClean="0">
                <a:latin typeface="Times New Roman"/>
                <a:cs typeface="Times New Roman"/>
              </a:rPr>
              <a:t>Jn</a:t>
            </a:r>
            <a:r>
              <a:rPr lang="en-US" sz="4000" b="1" dirty="0" smtClean="0">
                <a:latin typeface="Times New Roman"/>
                <a:cs typeface="Times New Roman"/>
              </a:rPr>
              <a:t> 20:19</a:t>
            </a:r>
            <a:endParaRPr lang="en-US" sz="40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7773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Peace to You</a:t>
            </a:r>
            <a:endParaRPr lang="en-US" sz="6000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819" y="1600200"/>
            <a:ext cx="7062738" cy="452596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400" b="1" dirty="0">
                <a:latin typeface="Times New Roman"/>
                <a:cs typeface="Times New Roman"/>
              </a:rPr>
              <a:t>And after eight days His disciples were again inside, and </a:t>
            </a:r>
            <a:r>
              <a:rPr lang="en-US" sz="44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Thomas with them</a:t>
            </a:r>
            <a:r>
              <a:rPr lang="en-US" sz="4400" b="1" dirty="0">
                <a:latin typeface="Times New Roman"/>
                <a:cs typeface="Times New Roman"/>
              </a:rPr>
              <a:t>. Jesus came, the doors being shut, and stood in the midst, and said, </a:t>
            </a:r>
            <a:r>
              <a:rPr lang="en-US" sz="44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“Peace to you!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” </a:t>
            </a:r>
            <a:r>
              <a:rPr lang="en-US" sz="4400" b="1" dirty="0" err="1" smtClean="0">
                <a:latin typeface="Times New Roman"/>
                <a:cs typeface="Times New Roman"/>
              </a:rPr>
              <a:t>Jn</a:t>
            </a:r>
            <a:r>
              <a:rPr lang="en-US" sz="4400" b="1" dirty="0" smtClean="0">
                <a:latin typeface="Times New Roman"/>
                <a:cs typeface="Times New Roman"/>
              </a:rPr>
              <a:t> 20:26</a:t>
            </a:r>
            <a:endParaRPr lang="en-US" sz="4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8839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It is a Blessing</a:t>
            </a:r>
            <a:endParaRPr lang="en-US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704" y="1600200"/>
            <a:ext cx="6691015" cy="45259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Times New Roman"/>
                <a:cs typeface="Times New Roman"/>
              </a:rPr>
              <a:t>The Lord will give strength to His people</a:t>
            </a:r>
            <a:r>
              <a:rPr lang="en-US" sz="4800" b="1" dirty="0" smtClean="0">
                <a:latin typeface="Times New Roman"/>
                <a:cs typeface="Times New Roman"/>
              </a:rPr>
              <a:t>; The </a:t>
            </a:r>
            <a:r>
              <a:rPr lang="en-US" sz="4800" b="1" dirty="0">
                <a:latin typeface="Times New Roman"/>
                <a:cs typeface="Times New Roman"/>
              </a:rPr>
              <a:t>Lord will bless His people with peace</a:t>
            </a:r>
            <a:r>
              <a:rPr lang="en-US" sz="4800" b="1" dirty="0" smtClean="0">
                <a:latin typeface="Times New Roman"/>
                <a:cs typeface="Times New Roman"/>
              </a:rPr>
              <a:t>. Ps 29:11</a:t>
            </a:r>
            <a:endParaRPr lang="en-US" sz="4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5053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solidFill>
                  <a:srgbClr val="800000"/>
                </a:solidFill>
                <a:latin typeface="Times New Roman"/>
                <a:cs typeface="Times New Roman"/>
              </a:rPr>
              <a:t> St. Mark the Ascetic</a:t>
            </a:r>
            <a:endParaRPr lang="en-US" b="1" u="sng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 hangingPunct="0"/>
            <a:r>
              <a:rPr lang="en-GB" sz="5100" b="1" dirty="0" smtClean="0">
                <a:latin typeface="Times New Roman"/>
                <a:cs typeface="Times New Roman"/>
              </a:rPr>
              <a:t>When </a:t>
            </a:r>
            <a:r>
              <a:rPr lang="en-GB" sz="5100" b="1" dirty="0">
                <a:latin typeface="Times New Roman"/>
                <a:cs typeface="Times New Roman"/>
              </a:rPr>
              <a:t>a person </a:t>
            </a:r>
            <a:r>
              <a:rPr lang="en-GB" sz="5100" b="1" u="sng" dirty="0">
                <a:solidFill>
                  <a:srgbClr val="800000"/>
                </a:solidFill>
                <a:latin typeface="Times New Roman"/>
                <a:cs typeface="Times New Roman"/>
              </a:rPr>
              <a:t>remains in the city of revelation</a:t>
            </a:r>
            <a:r>
              <a:rPr lang="en-GB" sz="5100" b="1" dirty="0">
                <a:latin typeface="Times New Roman"/>
                <a:cs typeface="Times New Roman"/>
              </a:rPr>
              <a:t>, feeling secure, and overcome by holy meditation- while in </a:t>
            </a:r>
            <a:r>
              <a:rPr lang="en-GB" sz="5100" b="1" u="sng" dirty="0">
                <a:solidFill>
                  <a:srgbClr val="800000"/>
                </a:solidFill>
                <a:latin typeface="Times New Roman"/>
                <a:cs typeface="Times New Roman"/>
              </a:rPr>
              <a:t>fear of evil spirits</a:t>
            </a:r>
            <a:r>
              <a:rPr lang="en-GB" sz="5100" b="1" dirty="0">
                <a:latin typeface="Times New Roman"/>
                <a:cs typeface="Times New Roman"/>
              </a:rPr>
              <a:t>, and enclosing his senses, that </a:t>
            </a:r>
            <a:r>
              <a:rPr lang="en-GB" sz="5100" b="1" dirty="0">
                <a:solidFill>
                  <a:srgbClr val="FF0000"/>
                </a:solidFill>
                <a:latin typeface="Times New Roman"/>
                <a:cs typeface="Times New Roman"/>
              </a:rPr>
              <a:t>person welcomes the word of God.</a:t>
            </a:r>
            <a:r>
              <a:rPr lang="en-GB" sz="5100" b="1" dirty="0">
                <a:latin typeface="Times New Roman"/>
                <a:cs typeface="Times New Roman"/>
              </a:rPr>
              <a:t> Then it is revealed to him in a </a:t>
            </a:r>
            <a:r>
              <a:rPr lang="en-GB" sz="5100" b="1" dirty="0">
                <a:solidFill>
                  <a:srgbClr val="FF0000"/>
                </a:solidFill>
                <a:latin typeface="Times New Roman"/>
                <a:cs typeface="Times New Roman"/>
              </a:rPr>
              <a:t>mysterious manner </a:t>
            </a:r>
            <a:r>
              <a:rPr lang="en-GB" sz="5100" b="1" dirty="0">
                <a:latin typeface="Times New Roman"/>
                <a:cs typeface="Times New Roman"/>
              </a:rPr>
              <a:t>rather than through the senses. </a:t>
            </a:r>
            <a:r>
              <a:rPr lang="en-GB" sz="51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It proclaims peace to him, while granting calmness and freedom from </a:t>
            </a:r>
            <a:r>
              <a:rPr lang="en-GB" sz="5100" b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lusts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33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538</Words>
  <Application>Microsoft Macintosh PowerPoint</Application>
  <PresentationFormat>On-screen Show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Newness of Life (1)</vt:lpstr>
      <vt:lpstr>Newness of Life</vt:lpstr>
      <vt:lpstr>New Creation </vt:lpstr>
      <vt:lpstr>Old Creation</vt:lpstr>
      <vt:lpstr>St Maximus the Confessor</vt:lpstr>
      <vt:lpstr> New Peace</vt:lpstr>
      <vt:lpstr>Peace to You</vt:lpstr>
      <vt:lpstr>It is a Blessing</vt:lpstr>
      <vt:lpstr> St. Mark the Ascetic</vt:lpstr>
      <vt:lpstr>New Mission</vt:lpstr>
      <vt:lpstr>St Ambrose Concerning Repentance,1:2:8</vt:lpstr>
      <vt:lpstr>New Blessedness</vt:lpstr>
      <vt:lpstr>St Augustine Hom. 25. Forty Gospel Homilies, 206-207</vt:lpstr>
      <vt:lpstr>Application</vt:lpstr>
      <vt:lpstr>Father Theophlactius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Newness of Life (1)</dc:title>
  <dc:creator>Father Mark Aziz</dc:creator>
  <cp:lastModifiedBy>Father Mark Aziz</cp:lastModifiedBy>
  <cp:revision>8</cp:revision>
  <dcterms:created xsi:type="dcterms:W3CDTF">2016-05-07T12:27:27Z</dcterms:created>
  <dcterms:modified xsi:type="dcterms:W3CDTF">2016-05-07T13:45:40Z</dcterms:modified>
</cp:coreProperties>
</file>