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5" r:id="rId8"/>
    <p:sldId id="261" r:id="rId9"/>
    <p:sldId id="262" r:id="rId10"/>
    <p:sldId id="263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32758D4-E9AE-A745-81FA-04985ABDE5EF}" type="datetimeFigureOut">
              <a:rPr lang="en-US" smtClean="0"/>
              <a:t>31/12/2014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B4E518CB-DC72-134F-9D0B-C75A3B7BBA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216" y="4403298"/>
            <a:ext cx="8413152" cy="104868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/>
              <a:t>A Year of </a:t>
            </a:r>
            <a:r>
              <a:rPr lang="en-US" b="1" u="sng" dirty="0" smtClean="0"/>
              <a:t>Remolding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7187" y="5568696"/>
            <a:ext cx="5458968" cy="621792"/>
          </a:xfrm>
        </p:spPr>
        <p:txBody>
          <a:bodyPr/>
          <a:lstStyle/>
          <a:p>
            <a:pPr algn="ctr"/>
            <a:r>
              <a:rPr lang="en-US" b="1" dirty="0" smtClean="0"/>
              <a:t>New Year’s Message 2015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884" y="362685"/>
            <a:ext cx="4124688" cy="358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626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7- </a:t>
            </a:r>
            <a:r>
              <a:rPr lang="en-US" b="1" u="sng" dirty="0" smtClean="0"/>
              <a:t>Flask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45903" cy="438580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Thus says the Lord: “Go and get a </a:t>
            </a:r>
            <a:r>
              <a:rPr lang="en-US" sz="2800" b="1" u="sng" dirty="0">
                <a:solidFill>
                  <a:srgbClr val="FF0000"/>
                </a:solidFill>
              </a:rPr>
              <a:t>potter’s earthen flask</a:t>
            </a:r>
            <a:r>
              <a:rPr lang="en-US" sz="2800" b="1" dirty="0"/>
              <a:t>, and </a:t>
            </a:r>
            <a:r>
              <a:rPr lang="en-US" sz="2800" b="1" i="1" dirty="0"/>
              <a:t>take</a:t>
            </a:r>
            <a:r>
              <a:rPr lang="en-US" sz="2800" b="1" dirty="0"/>
              <a:t> some of the elders of the people and some of the elders of the priests. </a:t>
            </a:r>
            <a:r>
              <a:rPr lang="en-US" sz="2800" b="1" dirty="0" smtClean="0"/>
              <a:t>…therefore </a:t>
            </a:r>
            <a:r>
              <a:rPr lang="en-US" sz="2800" b="1" dirty="0"/>
              <a:t>behold, the days are coming,” says the Lord, </a:t>
            </a:r>
            <a:r>
              <a:rPr lang="en-US" sz="2800" b="1" u="sng" dirty="0">
                <a:solidFill>
                  <a:srgbClr val="FF0000"/>
                </a:solidFill>
              </a:rPr>
              <a:t>“that this place shall no more be called </a:t>
            </a:r>
            <a:r>
              <a:rPr lang="en-US" sz="2800" b="1" u="sng" dirty="0" err="1">
                <a:solidFill>
                  <a:srgbClr val="FF0000"/>
                </a:solidFill>
              </a:rPr>
              <a:t>Tophet</a:t>
            </a:r>
            <a:r>
              <a:rPr lang="en-US" sz="2800" b="1" u="sng" dirty="0">
                <a:solidFill>
                  <a:srgbClr val="FF0000"/>
                </a:solidFill>
              </a:rPr>
              <a:t> or the Valley of the Son of </a:t>
            </a:r>
            <a:r>
              <a:rPr lang="en-US" sz="2800" b="1" u="sng" dirty="0" err="1">
                <a:solidFill>
                  <a:srgbClr val="FF0000"/>
                </a:solidFill>
              </a:rPr>
              <a:t>Hinnom</a:t>
            </a:r>
            <a:r>
              <a:rPr lang="en-US" sz="2800" b="1" u="sng" dirty="0">
                <a:solidFill>
                  <a:srgbClr val="FF0000"/>
                </a:solidFill>
              </a:rPr>
              <a:t>, but the Valley of Slaughter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Jer</a:t>
            </a:r>
            <a:r>
              <a:rPr lang="en-US" sz="2800" b="1" dirty="0" smtClean="0"/>
              <a:t> 19:1,6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3994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A Choice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66201" cy="426918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000" b="1" dirty="0"/>
              <a:t>Or do you despise the </a:t>
            </a:r>
            <a:r>
              <a:rPr lang="en-US" sz="3000" b="1" u="sng" dirty="0">
                <a:solidFill>
                  <a:srgbClr val="FF0000"/>
                </a:solidFill>
              </a:rPr>
              <a:t>riches of His goodness, forbearance, and longsuffering</a:t>
            </a:r>
            <a:r>
              <a:rPr lang="en-US" sz="3000" b="1" dirty="0"/>
              <a:t>, not knowing that the goodness of God leads you to repentance? </a:t>
            </a:r>
            <a:r>
              <a:rPr lang="en-US" sz="3000" b="1" u="sng" dirty="0" smtClean="0">
                <a:solidFill>
                  <a:srgbClr val="FF0000"/>
                </a:solidFill>
              </a:rPr>
              <a:t>But </a:t>
            </a:r>
            <a:r>
              <a:rPr lang="en-US" sz="3000" b="1" u="sng" dirty="0">
                <a:solidFill>
                  <a:srgbClr val="FF0000"/>
                </a:solidFill>
              </a:rPr>
              <a:t>in accordance with your hardness and your impenitent heart </a:t>
            </a:r>
            <a:r>
              <a:rPr lang="en-US" sz="3000" b="1" dirty="0"/>
              <a:t>you are treasuring up for yourself </a:t>
            </a:r>
            <a:r>
              <a:rPr lang="en-US" sz="3000" b="1" i="1" dirty="0">
                <a:solidFill>
                  <a:srgbClr val="FF0000"/>
                </a:solidFill>
              </a:rPr>
              <a:t>wrath in the day of wrath and revelation </a:t>
            </a:r>
            <a:r>
              <a:rPr lang="en-US" sz="3000" b="1" dirty="0"/>
              <a:t>of the righteous judgment of God</a:t>
            </a:r>
            <a:r>
              <a:rPr lang="en-US" sz="3000" b="1" dirty="0" smtClean="0"/>
              <a:t>, </a:t>
            </a:r>
            <a:r>
              <a:rPr lang="en-US" dirty="0" smtClean="0"/>
              <a:t>Rom 2:4,5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0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misuse of God’s Longsuffering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14366" cy="426918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 “Then you shall </a:t>
            </a:r>
            <a:r>
              <a:rPr lang="en-US" sz="2800" b="1" u="sng" dirty="0">
                <a:solidFill>
                  <a:srgbClr val="FF0000"/>
                </a:solidFill>
              </a:rPr>
              <a:t>break the flask in the sight of the men who go with you</a:t>
            </a:r>
            <a:r>
              <a:rPr lang="en-US" sz="2800" b="1" dirty="0"/>
              <a:t>,  and say to them, ‘Thus says the Lord of hosts: “</a:t>
            </a:r>
            <a:r>
              <a:rPr lang="en-US" sz="2800" b="1" u="sng" dirty="0">
                <a:solidFill>
                  <a:srgbClr val="FF0000"/>
                </a:solidFill>
              </a:rPr>
              <a:t>Even so I will break this people and this city</a:t>
            </a:r>
            <a:r>
              <a:rPr lang="en-US" sz="2800" b="1" dirty="0"/>
              <a:t>, as </a:t>
            </a:r>
            <a:r>
              <a:rPr lang="en-US" sz="2800" b="1" i="1" dirty="0"/>
              <a:t>one</a:t>
            </a:r>
            <a:r>
              <a:rPr lang="en-US" sz="2800" b="1" dirty="0"/>
              <a:t> breaks a potter’s vessel, which cannot be made whole again; and they shall bury </a:t>
            </a:r>
            <a:r>
              <a:rPr lang="en-US" sz="2800" b="1" i="1" dirty="0"/>
              <a:t>them</a:t>
            </a:r>
            <a:r>
              <a:rPr lang="en-US" sz="2800" b="1" dirty="0"/>
              <a:t> in </a:t>
            </a:r>
            <a:r>
              <a:rPr lang="en-US" sz="2800" b="1" u="sng" dirty="0" err="1">
                <a:solidFill>
                  <a:srgbClr val="FF0000"/>
                </a:solidFill>
              </a:rPr>
              <a:t>Tophet</a:t>
            </a:r>
            <a:r>
              <a:rPr lang="en-US" sz="2800" b="1" dirty="0"/>
              <a:t> till </a:t>
            </a:r>
            <a:r>
              <a:rPr lang="en-US" sz="2800" b="1" i="1" dirty="0"/>
              <a:t>there is</a:t>
            </a:r>
            <a:r>
              <a:rPr lang="en-US" sz="2800" b="1" dirty="0"/>
              <a:t> no place to bury. </a:t>
            </a:r>
            <a:r>
              <a:rPr lang="en-US" sz="2800" b="1" dirty="0" err="1" smtClean="0"/>
              <a:t>Jer</a:t>
            </a:r>
            <a:r>
              <a:rPr lang="en-US" sz="2800" b="1" dirty="0" smtClean="0"/>
              <a:t> 19:10,11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78872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The Liturgy of St Basil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69230"/>
            <a:ext cx="6508377" cy="3916363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solidFill>
                  <a:srgbClr val="FF0000"/>
                </a:solidFill>
              </a:rPr>
              <a:t>Lead us throughout the way into Your kingdom</a:t>
            </a:r>
            <a:r>
              <a:rPr lang="en-US" sz="3200" b="1" dirty="0"/>
              <a:t>, that as in this so also in all things Your great and holy name be glorified, </a:t>
            </a:r>
            <a:r>
              <a:rPr lang="en-US" sz="3200" b="1" u="sng" dirty="0">
                <a:solidFill>
                  <a:srgbClr val="FF0000"/>
                </a:solidFill>
              </a:rPr>
              <a:t>blessed and exalted in everything honored and blessed, together with Jesus Christ</a:t>
            </a:r>
            <a:r>
              <a:rPr lang="en-US" sz="3200" b="1" dirty="0"/>
              <a:t>, Your beloved Son and the Holy Spirit.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612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1- A calling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The word which </a:t>
            </a:r>
            <a:r>
              <a:rPr lang="en-US" sz="3600" b="1" u="sng" dirty="0">
                <a:solidFill>
                  <a:srgbClr val="FF0000"/>
                </a:solidFill>
              </a:rPr>
              <a:t>came to </a:t>
            </a:r>
            <a:r>
              <a:rPr lang="en-US" sz="3600" dirty="0"/>
              <a:t>Jeremiah from the Lord, saying: </a:t>
            </a:r>
            <a:r>
              <a:rPr lang="en-US" sz="3600" dirty="0" smtClean="0"/>
              <a:t>“</a:t>
            </a:r>
            <a:r>
              <a:rPr lang="en-US" sz="3600" b="1" u="sng" dirty="0">
                <a:solidFill>
                  <a:srgbClr val="FF0000"/>
                </a:solidFill>
              </a:rPr>
              <a:t>Arise</a:t>
            </a:r>
            <a:r>
              <a:rPr lang="en-US" sz="3600" dirty="0"/>
              <a:t> and </a:t>
            </a:r>
            <a:r>
              <a:rPr lang="en-US" sz="3600" b="1" u="sng" dirty="0">
                <a:solidFill>
                  <a:srgbClr val="FF0000"/>
                </a:solidFill>
              </a:rPr>
              <a:t>go down</a:t>
            </a:r>
            <a:r>
              <a:rPr lang="en-US" sz="3600" dirty="0"/>
              <a:t> to the </a:t>
            </a:r>
            <a:r>
              <a:rPr lang="en-US" sz="3600" b="1" u="sng" dirty="0">
                <a:solidFill>
                  <a:srgbClr val="FF0000"/>
                </a:solidFill>
              </a:rPr>
              <a:t>potter’s house</a:t>
            </a:r>
            <a:r>
              <a:rPr lang="en-US" sz="3600" dirty="0"/>
              <a:t>, and </a:t>
            </a:r>
            <a:r>
              <a:rPr lang="en-US" sz="3600" b="1" u="sng" dirty="0">
                <a:solidFill>
                  <a:srgbClr val="FF0000"/>
                </a:solidFill>
              </a:rPr>
              <a:t>there</a:t>
            </a:r>
            <a:r>
              <a:rPr lang="en-US" sz="3600" dirty="0"/>
              <a:t> I will </a:t>
            </a:r>
            <a:r>
              <a:rPr lang="en-US" sz="3600" b="1" u="sng" dirty="0">
                <a:solidFill>
                  <a:srgbClr val="FF0000"/>
                </a:solidFill>
              </a:rPr>
              <a:t>cause you to hear My words</a:t>
            </a:r>
            <a:r>
              <a:rPr lang="en-US" sz="3600" dirty="0"/>
              <a:t>.</a:t>
            </a:r>
            <a:r>
              <a:rPr lang="en-US" sz="3600" dirty="0" smtClean="0"/>
              <a:t>” </a:t>
            </a:r>
            <a:r>
              <a:rPr lang="en-US" sz="3600" dirty="0" err="1" smtClean="0"/>
              <a:t>Jer</a:t>
            </a:r>
            <a:r>
              <a:rPr lang="en-US" sz="3600" dirty="0" smtClean="0"/>
              <a:t> 18:1,2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261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2- Obedience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Then </a:t>
            </a:r>
            <a:r>
              <a:rPr lang="en-US" sz="4000" b="1" u="sng" dirty="0">
                <a:solidFill>
                  <a:srgbClr val="FF0000"/>
                </a:solidFill>
              </a:rPr>
              <a:t>I went down </a:t>
            </a:r>
            <a:r>
              <a:rPr lang="en-US" sz="4000" b="1" dirty="0"/>
              <a:t>to the potter’s house, and there he was, making something at the wheel</a:t>
            </a:r>
            <a:r>
              <a:rPr lang="en-US" sz="4000" b="1" dirty="0" smtClean="0"/>
              <a:t>. </a:t>
            </a:r>
            <a:r>
              <a:rPr lang="en-US" sz="4000" b="1" dirty="0" err="1" smtClean="0"/>
              <a:t>Jer</a:t>
            </a:r>
            <a:r>
              <a:rPr lang="en-US" sz="4000" b="1" dirty="0" smtClean="0"/>
              <a:t> 18:3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8645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3- A lesson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609"/>
            <a:ext cx="7253242" cy="460007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4 </a:t>
            </a:r>
            <a:r>
              <a:rPr lang="en-US" sz="2800" dirty="0"/>
              <a:t>And the vessel that he made of clay </a:t>
            </a:r>
            <a:r>
              <a:rPr lang="en-US" sz="2800" b="1" u="sng" dirty="0">
                <a:solidFill>
                  <a:srgbClr val="FF0000"/>
                </a:solidFill>
              </a:rPr>
              <a:t>was marred in the hand </a:t>
            </a:r>
            <a:r>
              <a:rPr lang="en-US" sz="2800" dirty="0"/>
              <a:t>of the potter; so </a:t>
            </a:r>
            <a:r>
              <a:rPr lang="en-US" sz="2800" b="1" u="sng" dirty="0">
                <a:solidFill>
                  <a:srgbClr val="FF0000"/>
                </a:solidFill>
              </a:rPr>
              <a:t>he made it again </a:t>
            </a:r>
            <a:r>
              <a:rPr lang="en-US" sz="2800" dirty="0"/>
              <a:t>into another vessel, as it </a:t>
            </a:r>
            <a:r>
              <a:rPr lang="en-US" sz="2800" b="1" u="sng" dirty="0">
                <a:solidFill>
                  <a:srgbClr val="FF0000"/>
                </a:solidFill>
              </a:rPr>
              <a:t>seemed good to the potter to make</a:t>
            </a:r>
            <a:r>
              <a:rPr lang="en-US" sz="2800" b="1" u="sng" dirty="0" smtClean="0">
                <a:solidFill>
                  <a:srgbClr val="FF0000"/>
                </a:solidFill>
              </a:rPr>
              <a:t>.</a:t>
            </a:r>
            <a:r>
              <a:rPr lang="en-US" sz="2800" b="1" dirty="0" smtClean="0"/>
              <a:t>5</a:t>
            </a:r>
            <a:r>
              <a:rPr lang="en-US" sz="2800" b="1" dirty="0"/>
              <a:t> </a:t>
            </a:r>
            <a:r>
              <a:rPr lang="en-US" sz="2800" dirty="0"/>
              <a:t>Then the word of the Lord </a:t>
            </a:r>
            <a:r>
              <a:rPr lang="en-US" sz="2800" b="1" u="sng" dirty="0">
                <a:solidFill>
                  <a:srgbClr val="FF0000"/>
                </a:solidFill>
              </a:rPr>
              <a:t>came to me, saying</a:t>
            </a:r>
            <a:r>
              <a:rPr lang="en-US" sz="2800" dirty="0"/>
              <a:t>: </a:t>
            </a:r>
            <a:r>
              <a:rPr lang="en-US" sz="2800" b="1" dirty="0"/>
              <a:t>6 </a:t>
            </a:r>
            <a:r>
              <a:rPr lang="en-US" sz="2800" dirty="0"/>
              <a:t>“O house of Israel, </a:t>
            </a:r>
            <a:r>
              <a:rPr lang="en-US" sz="2800" b="1" u="sng" dirty="0">
                <a:solidFill>
                  <a:srgbClr val="FF0000"/>
                </a:solidFill>
              </a:rPr>
              <a:t>can I not do with you as this potter?” says the Lord. “Look, as the clay </a:t>
            </a:r>
            <a:r>
              <a:rPr lang="en-US" sz="2800" b="1" i="1" u="sng" dirty="0">
                <a:solidFill>
                  <a:srgbClr val="FF0000"/>
                </a:solidFill>
              </a:rPr>
              <a:t>is</a:t>
            </a:r>
            <a:r>
              <a:rPr lang="en-US" sz="2800" b="1" u="sng" dirty="0">
                <a:solidFill>
                  <a:srgbClr val="FF0000"/>
                </a:solidFill>
              </a:rPr>
              <a:t> in the potter’s hand, so </a:t>
            </a:r>
            <a:r>
              <a:rPr lang="en-US" sz="2800" b="1" i="1" u="sng" dirty="0">
                <a:solidFill>
                  <a:srgbClr val="FF0000"/>
                </a:solidFill>
              </a:rPr>
              <a:t>are</a:t>
            </a:r>
            <a:r>
              <a:rPr lang="en-US" sz="2800" b="1" u="sng" dirty="0">
                <a:solidFill>
                  <a:srgbClr val="FF0000"/>
                </a:solidFill>
              </a:rPr>
              <a:t> you in My hand, O house of Israel</a:t>
            </a:r>
            <a:r>
              <a:rPr lang="en-US" sz="2800" dirty="0"/>
              <a:t>! </a:t>
            </a:r>
            <a:r>
              <a:rPr lang="en-US" sz="2800" dirty="0" smtClean="0"/>
              <a:t> </a:t>
            </a:r>
            <a:r>
              <a:rPr lang="en-US" sz="2800" dirty="0" err="1" smtClean="0"/>
              <a:t>Jer</a:t>
            </a:r>
            <a:r>
              <a:rPr lang="en-US" sz="2800" dirty="0" smtClean="0"/>
              <a:t> 18:4-6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437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 Gregory Nazianzen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Oration 7:23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66201" cy="4256222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This is the </a:t>
            </a:r>
            <a:r>
              <a:rPr lang="en-US" sz="3200" b="1" u="sng" dirty="0">
                <a:solidFill>
                  <a:srgbClr val="FF0000"/>
                </a:solidFill>
              </a:rPr>
              <a:t>purpose of the great mystery for us</a:t>
            </a:r>
            <a:r>
              <a:rPr lang="en-US" sz="3200" dirty="0"/>
              <a:t>. This is the purpose for us of God, who for us was made man and became poor, </a:t>
            </a:r>
            <a:r>
              <a:rPr lang="en-US" sz="3200" b="1" u="sng" dirty="0">
                <a:solidFill>
                  <a:srgbClr val="FF0000"/>
                </a:solidFill>
              </a:rPr>
              <a:t>to raise our flesh and recover His image</a:t>
            </a:r>
            <a:r>
              <a:rPr lang="en-US" sz="3200" dirty="0"/>
              <a:t>, and </a:t>
            </a:r>
            <a:r>
              <a:rPr lang="en-US" sz="3200" b="1" u="sng" dirty="0">
                <a:solidFill>
                  <a:srgbClr val="FF0000"/>
                </a:solidFill>
              </a:rPr>
              <a:t>remodel man</a:t>
            </a:r>
            <a:r>
              <a:rPr lang="en-US" sz="3200" dirty="0"/>
              <a:t>, that we might all be </a:t>
            </a:r>
            <a:r>
              <a:rPr lang="en-US" sz="3600" b="1" u="sng" dirty="0">
                <a:solidFill>
                  <a:srgbClr val="FF0000"/>
                </a:solidFill>
              </a:rPr>
              <a:t>made one in Christ </a:t>
            </a:r>
            <a:r>
              <a:rPr lang="en-US" sz="3200" dirty="0"/>
              <a:t>(gal 3:28) who was perfectly made in all of us all that he Himself is , </a:t>
            </a:r>
          </a:p>
        </p:txBody>
      </p:sp>
    </p:spTree>
    <p:extLst>
      <p:ext uri="{BB962C8B-B14F-4D97-AF65-F5344CB8AC3E}">
        <p14:creationId xmlns:p14="http://schemas.microsoft.com/office/powerpoint/2010/main" val="42055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4- Warning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93839" cy="432101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“</a:t>
            </a:r>
            <a:r>
              <a:rPr lang="en-US" sz="3200" dirty="0"/>
              <a:t>Now therefore, speak to the men of Judah and to the inhabitants of Jerusalem, saying, ‘Thus says the Lord: </a:t>
            </a:r>
            <a:r>
              <a:rPr lang="en-US" sz="3200" b="1" u="sng" dirty="0">
                <a:solidFill>
                  <a:srgbClr val="FF0000"/>
                </a:solidFill>
              </a:rPr>
              <a:t>“Behold, I am fashioning a disaster </a:t>
            </a:r>
            <a:r>
              <a:rPr lang="en-US" sz="3200" dirty="0"/>
              <a:t>and devising a plan against you. </a:t>
            </a:r>
            <a:r>
              <a:rPr lang="en-US" sz="3200" b="1" dirty="0">
                <a:solidFill>
                  <a:srgbClr val="FF0000"/>
                </a:solidFill>
              </a:rPr>
              <a:t>Return now every one from his evil way, and make your ways and your doings good</a:t>
            </a:r>
            <a:r>
              <a:rPr lang="en-US" sz="3200" dirty="0"/>
              <a:t>.</a:t>
            </a:r>
            <a:r>
              <a:rPr lang="en-US" sz="3200" dirty="0" smtClean="0"/>
              <a:t>”</a:t>
            </a:r>
            <a:r>
              <a:rPr lang="en-US" sz="3200" dirty="0"/>
              <a:t> </a:t>
            </a:r>
            <a:r>
              <a:rPr lang="en-US" sz="3200" dirty="0" err="1" smtClean="0"/>
              <a:t>Jer</a:t>
            </a:r>
            <a:r>
              <a:rPr lang="en-US" sz="3200" dirty="0" smtClean="0"/>
              <a:t> 18:11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714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 (St. John Chrysostom</a:t>
            </a:r>
            <a:r>
              <a:rPr lang="en-GB" b="1" u="sng" dirty="0" smtClean="0"/>
              <a:t>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ctr"/>
            <a:r>
              <a:rPr lang="en-GB" sz="3900" b="1" dirty="0"/>
              <a:t>The warning presents salvation from the disaster </a:t>
            </a:r>
            <a:r>
              <a:rPr lang="en-GB" sz="3900" b="1" dirty="0" smtClean="0"/>
              <a:t>! </a:t>
            </a:r>
            <a:r>
              <a:rPr lang="en-GB" sz="3900" b="1" dirty="0"/>
              <a:t>The verdict of cutting down, will stop the cutting down </a:t>
            </a:r>
            <a:r>
              <a:rPr lang="en-GB" sz="3900" b="1" dirty="0" smtClean="0"/>
              <a:t>!  </a:t>
            </a:r>
            <a:r>
              <a:rPr lang="en-GB" sz="3900" b="1" dirty="0"/>
              <a:t>How amazing it is; </a:t>
            </a:r>
            <a:r>
              <a:rPr lang="en-GB" sz="3900" b="1" u="sng" dirty="0">
                <a:solidFill>
                  <a:srgbClr val="FF0000"/>
                </a:solidFill>
              </a:rPr>
              <a:t>The verdict of death, would bring on life </a:t>
            </a:r>
            <a:r>
              <a:rPr lang="en-GB" sz="3600" dirty="0"/>
              <a:t>!</a:t>
            </a:r>
          </a:p>
          <a:p>
            <a:pPr marL="0" indent="0">
              <a:buNone/>
            </a:pPr>
            <a:r>
              <a:rPr lang="en-GB" dirty="0"/>
              <a:t>							 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0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5- Disobedience and Rejection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/>
              <a:t>And they said, “That is hopeless! </a:t>
            </a:r>
            <a:r>
              <a:rPr lang="en-US" sz="4000" b="1" u="sng" dirty="0">
                <a:solidFill>
                  <a:srgbClr val="FF0000"/>
                </a:solidFill>
              </a:rPr>
              <a:t>So we will walk according to our own plans</a:t>
            </a:r>
            <a:r>
              <a:rPr lang="en-US" sz="4000" b="1" dirty="0"/>
              <a:t>, and we will every one </a:t>
            </a:r>
            <a:r>
              <a:rPr lang="en-US" sz="4000" b="1" u="sng" dirty="0">
                <a:solidFill>
                  <a:srgbClr val="FF0000"/>
                </a:solidFill>
              </a:rPr>
              <a:t>obey the dictates of his evil heart.</a:t>
            </a:r>
            <a:r>
              <a:rPr lang="en-US" sz="4000" b="1" u="sng" dirty="0" smtClean="0">
                <a:solidFill>
                  <a:srgbClr val="FF0000"/>
                </a:solidFill>
              </a:rPr>
              <a:t>”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Jer</a:t>
            </a:r>
            <a:r>
              <a:rPr lang="en-US" sz="4000" b="1" dirty="0" smtClean="0"/>
              <a:t> 18:12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1639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6- Let us devise plans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95526"/>
            <a:ext cx="7123655" cy="4470496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Then they said, “</a:t>
            </a:r>
            <a:r>
              <a:rPr lang="en-US" sz="3200" b="1" u="sng" dirty="0">
                <a:solidFill>
                  <a:srgbClr val="FF0000"/>
                </a:solidFill>
              </a:rPr>
              <a:t>Come and let us devise plans against Jeremiah</a:t>
            </a:r>
            <a:r>
              <a:rPr lang="en-US" sz="3200" dirty="0"/>
              <a:t>; for the law shall not perish from the priest, nor counsel from the wise, nor the word from the prophet. </a:t>
            </a:r>
            <a:r>
              <a:rPr lang="en-US" sz="3200" b="1" u="sng" dirty="0">
                <a:solidFill>
                  <a:srgbClr val="FF0000"/>
                </a:solidFill>
              </a:rPr>
              <a:t>Come and let us attack him with the tongue, and let us not give heed to any of his words</a:t>
            </a:r>
            <a:r>
              <a:rPr lang="en-US" sz="3200" dirty="0"/>
              <a:t>.</a:t>
            </a:r>
            <a:r>
              <a:rPr lang="en-US" sz="3200" dirty="0" smtClean="0"/>
              <a:t>” </a:t>
            </a:r>
            <a:r>
              <a:rPr lang="en-US" sz="3200" dirty="0" err="1" smtClean="0"/>
              <a:t>Jer</a:t>
            </a:r>
            <a:r>
              <a:rPr lang="en-US" sz="3200" dirty="0" smtClean="0"/>
              <a:t> 18:18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8506958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98</TotalTime>
  <Words>577</Words>
  <Application>Microsoft Macintosh PowerPoint</Application>
  <PresentationFormat>On-screen Show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Plaza</vt:lpstr>
      <vt:lpstr>A Year of Remolding</vt:lpstr>
      <vt:lpstr>1- A calling</vt:lpstr>
      <vt:lpstr>2- Obedience </vt:lpstr>
      <vt:lpstr>3- A lesson</vt:lpstr>
      <vt:lpstr>St Gregory Nazianzen Oration 7:23</vt:lpstr>
      <vt:lpstr>4- Warning </vt:lpstr>
      <vt:lpstr> (St. John Chrysostom)</vt:lpstr>
      <vt:lpstr>5- Disobedience and Rejection</vt:lpstr>
      <vt:lpstr>6- Let us devise plans</vt:lpstr>
      <vt:lpstr>7- Flask</vt:lpstr>
      <vt:lpstr>A Choice</vt:lpstr>
      <vt:lpstr>The misuse of God’s Longsuffering </vt:lpstr>
      <vt:lpstr>The Liturgy of St Basil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Year of No Baqbuk בַּקְבּוּק</dc:title>
  <dc:creator>Father Mark Aziz</dc:creator>
  <cp:lastModifiedBy>Father Mark Aziz</cp:lastModifiedBy>
  <cp:revision>7</cp:revision>
  <dcterms:created xsi:type="dcterms:W3CDTF">2014-12-31T15:58:38Z</dcterms:created>
  <dcterms:modified xsi:type="dcterms:W3CDTF">2014-12-31T17:40:02Z</dcterms:modified>
</cp:coreProperties>
</file>