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  <p:sldLayoutId id="2147483728" r:id="rId19"/>
    <p:sldLayoutId id="2147483729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achi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" b="47089"/>
          <a:stretch/>
        </p:blipFill>
        <p:spPr>
          <a:xfrm>
            <a:off x="1" y="0"/>
            <a:ext cx="9144000" cy="5588000"/>
          </a:xfrm>
        </p:spPr>
      </p:pic>
      <p:sp>
        <p:nvSpPr>
          <p:cNvPr id="2" name="TextBox 1"/>
          <p:cNvSpPr txBox="1"/>
          <p:nvPr/>
        </p:nvSpPr>
        <p:spPr>
          <a:xfrm>
            <a:off x="435430" y="5932714"/>
            <a:ext cx="8037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“I have Loved </a:t>
            </a:r>
            <a:r>
              <a:rPr lang="en-US" sz="36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you,”says</a:t>
            </a:r>
            <a:r>
              <a:rPr lang="en-US" sz="3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the Lord.</a:t>
            </a:r>
            <a:endParaRPr lang="en-US" sz="3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361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FF6600"/>
                </a:solidFill>
              </a:rPr>
              <a:t>Deuteronomy 7:7-8</a:t>
            </a:r>
            <a:r>
              <a:rPr lang="en-US" dirty="0">
                <a:solidFill>
                  <a:srgbClr val="FF6600"/>
                </a:solidFill>
              </a:rPr>
              <a:t/>
            </a:r>
            <a:br>
              <a:rPr lang="en-US" dirty="0">
                <a:solidFill>
                  <a:srgbClr val="FF6600"/>
                </a:solidFill>
              </a:rPr>
            </a:b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622800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rgbClr val="3366FF"/>
                </a:solidFill>
              </a:rPr>
              <a:t>“The LORD did not set His love on you nor choose you because you were more in number than any other people, for you were the least of all peoples; </a:t>
            </a:r>
            <a:r>
              <a:rPr lang="en-US" sz="2800" i="1" baseline="30000" dirty="0">
                <a:solidFill>
                  <a:srgbClr val="3366FF"/>
                </a:solidFill>
              </a:rPr>
              <a:t>8</a:t>
            </a:r>
            <a:r>
              <a:rPr lang="en-US" sz="2800" i="1" dirty="0">
                <a:solidFill>
                  <a:srgbClr val="3366FF"/>
                </a:solidFill>
              </a:rPr>
              <a:t> but because the LORD loves you, and because He would keep the oath which He swore to your fathers, the LORD has brought you out with a mighty hand, and redeemed you from the house of bondage, from the hand of Pharaoh king of Egypt.”</a:t>
            </a:r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70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1</a:t>
            </a:r>
            <a:r>
              <a:rPr lang="en-US" baseline="30000" dirty="0" smtClean="0">
                <a:solidFill>
                  <a:srgbClr val="FF6600"/>
                </a:solidFill>
              </a:rPr>
              <a:t>st</a:t>
            </a:r>
            <a:r>
              <a:rPr lang="en-US" dirty="0" smtClean="0">
                <a:solidFill>
                  <a:srgbClr val="FF6600"/>
                </a:solidFill>
              </a:rPr>
              <a:t> sign </a:t>
            </a:r>
            <a:r>
              <a:rPr lang="en-US" dirty="0">
                <a:solidFill>
                  <a:srgbClr val="FF6600"/>
                </a:solidFill>
              </a:rPr>
              <a:t>of their </a:t>
            </a:r>
            <a:r>
              <a:rPr lang="en-US" dirty="0" smtClean="0">
                <a:solidFill>
                  <a:srgbClr val="FF6600"/>
                </a:solidFill>
              </a:rPr>
              <a:t>backsliding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solidFill>
                <a:srgbClr val="3366FF"/>
              </a:solidFill>
            </a:endParaRPr>
          </a:p>
          <a:p>
            <a:r>
              <a:rPr lang="en-US" sz="3600" dirty="0" smtClean="0">
                <a:solidFill>
                  <a:srgbClr val="3366FF"/>
                </a:solidFill>
              </a:rPr>
              <a:t>A </a:t>
            </a:r>
            <a:r>
              <a:rPr lang="en-US" sz="3600" dirty="0">
                <a:solidFill>
                  <a:srgbClr val="3366FF"/>
                </a:solidFill>
              </a:rPr>
              <a:t>complete </a:t>
            </a:r>
            <a:r>
              <a:rPr lang="en-US" sz="3600" u="sng" dirty="0">
                <a:solidFill>
                  <a:srgbClr val="3366FF"/>
                </a:solidFill>
              </a:rPr>
              <a:t>insensitivity</a:t>
            </a:r>
            <a:r>
              <a:rPr lang="en-US" sz="3600" dirty="0">
                <a:solidFill>
                  <a:srgbClr val="3366FF"/>
                </a:solidFill>
              </a:rPr>
              <a:t> to </a:t>
            </a:r>
            <a:r>
              <a:rPr lang="en-US" sz="3600" dirty="0" smtClean="0">
                <a:solidFill>
                  <a:srgbClr val="3366FF"/>
                </a:solidFill>
              </a:rPr>
              <a:t>God’s love </a:t>
            </a:r>
            <a:r>
              <a:rPr lang="en-US" sz="3600" dirty="0">
                <a:solidFill>
                  <a:srgbClr val="3366FF"/>
                </a:solidFill>
              </a:rPr>
              <a:t>for </a:t>
            </a:r>
            <a:r>
              <a:rPr lang="en-US" sz="3600" dirty="0" smtClean="0">
                <a:solidFill>
                  <a:srgbClr val="3366FF"/>
                </a:solidFill>
              </a:rPr>
              <a:t>them</a:t>
            </a:r>
            <a:endParaRPr lang="en-US" sz="36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54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Jeremiah 31:3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3366FF"/>
                </a:solidFill>
              </a:rPr>
              <a:t>“ Yes, I have loved you with an everlasting love; Therefore with loving-kindness I have drawn you.”</a:t>
            </a:r>
            <a:r>
              <a:rPr lang="en-US" sz="3600" dirty="0">
                <a:solidFill>
                  <a:srgbClr val="3366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018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600" b="1" u="sng" dirty="0" smtClean="0">
              <a:solidFill>
                <a:srgbClr val="3366FF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US" sz="3600" b="1" dirty="0" smtClean="0">
                <a:solidFill>
                  <a:srgbClr val="3366FF"/>
                </a:solidFill>
                <a:latin typeface="Calibri"/>
                <a:ea typeface="Calibri"/>
                <a:cs typeface="Calibri"/>
              </a:rPr>
              <a:t>Doubting </a:t>
            </a:r>
            <a:r>
              <a:rPr lang="en-US" sz="3600" b="1" dirty="0">
                <a:solidFill>
                  <a:srgbClr val="3366FF"/>
                </a:solidFill>
                <a:latin typeface="Calibri"/>
                <a:ea typeface="Calibri"/>
                <a:cs typeface="Calibri"/>
              </a:rPr>
              <a:t>God’s love is the beginning of </a:t>
            </a:r>
            <a:r>
              <a:rPr lang="en-US" sz="3600" b="1" u="sng" dirty="0">
                <a:solidFill>
                  <a:srgbClr val="FF6600"/>
                </a:solidFill>
                <a:latin typeface="Calibri"/>
                <a:ea typeface="Calibri"/>
                <a:cs typeface="Calibri"/>
              </a:rPr>
              <a:t>unbelief</a:t>
            </a:r>
            <a:endParaRPr lang="en-US" sz="3600" u="sng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081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>
              <a:solidFill>
                <a:srgbClr val="3366FF"/>
              </a:solidFill>
            </a:endParaRPr>
          </a:p>
          <a:p>
            <a:pPr algn="ctr"/>
            <a:r>
              <a:rPr lang="en-US" sz="3200" u="sng" dirty="0" smtClean="0">
                <a:solidFill>
                  <a:srgbClr val="FF0000"/>
                </a:solidFill>
              </a:rPr>
              <a:t>Ingratitude</a:t>
            </a:r>
            <a:r>
              <a:rPr lang="en-US" sz="3200" dirty="0" smtClean="0">
                <a:solidFill>
                  <a:srgbClr val="3366FF"/>
                </a:solidFill>
              </a:rPr>
              <a:t> </a:t>
            </a:r>
            <a:r>
              <a:rPr lang="en-US" sz="3200" dirty="0">
                <a:solidFill>
                  <a:srgbClr val="3366FF"/>
                </a:solidFill>
              </a:rPr>
              <a:t>for past blessings </a:t>
            </a:r>
            <a:r>
              <a:rPr lang="en-US" sz="3200" u="sng" dirty="0">
                <a:solidFill>
                  <a:srgbClr val="FF0000"/>
                </a:solidFill>
              </a:rPr>
              <a:t>blinds</a:t>
            </a:r>
            <a:r>
              <a:rPr lang="en-US" sz="3200" u="sng" dirty="0">
                <a:solidFill>
                  <a:srgbClr val="3366FF"/>
                </a:solidFill>
              </a:rPr>
              <a:t> </a:t>
            </a:r>
            <a:r>
              <a:rPr lang="en-US" sz="3200" dirty="0">
                <a:solidFill>
                  <a:srgbClr val="3366FF"/>
                </a:solidFill>
              </a:rPr>
              <a:t>us to present blessings. </a:t>
            </a:r>
          </a:p>
        </p:txBody>
      </p:sp>
    </p:spTree>
    <p:extLst>
      <p:ext uri="{BB962C8B-B14F-4D97-AF65-F5344CB8AC3E}">
        <p14:creationId xmlns:p14="http://schemas.microsoft.com/office/powerpoint/2010/main" val="352572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1:4-5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24430"/>
            <a:ext cx="7556313" cy="48017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Even though Edom has said,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“We have been impoverished</a:t>
            </a:r>
            <a:r>
              <a:rPr lang="en-US" sz="2600" i="1" dirty="0" smtClean="0">
                <a:solidFill>
                  <a:srgbClr val="3366FF"/>
                </a:solidFill>
              </a:rPr>
              <a:t>, But </a:t>
            </a:r>
            <a:r>
              <a:rPr lang="en-US" sz="2600" i="1" dirty="0">
                <a:solidFill>
                  <a:srgbClr val="3366FF"/>
                </a:solidFill>
              </a:rPr>
              <a:t>we will return and build the desolate places,”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Thus says the Lord of hosts</a:t>
            </a:r>
            <a:r>
              <a:rPr lang="en-US" sz="2600" i="1" dirty="0" smtClean="0">
                <a:solidFill>
                  <a:srgbClr val="3366FF"/>
                </a:solidFill>
              </a:rPr>
              <a:t>:</a:t>
            </a:r>
            <a:endParaRPr lang="en-US" sz="2600" i="1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“They may build, but I will throw down</a:t>
            </a:r>
            <a:r>
              <a:rPr lang="en-US" sz="2600" i="1" dirty="0" smtClean="0">
                <a:solidFill>
                  <a:srgbClr val="3366FF"/>
                </a:solidFill>
              </a:rPr>
              <a:t>; They </a:t>
            </a:r>
            <a:r>
              <a:rPr lang="en-US" sz="2600" i="1" dirty="0">
                <a:solidFill>
                  <a:srgbClr val="3366FF"/>
                </a:solidFill>
              </a:rPr>
              <a:t>shall be called the Territory of Wickedness</a:t>
            </a:r>
            <a:r>
              <a:rPr lang="en-US" sz="2600" i="1" dirty="0" smtClean="0">
                <a:solidFill>
                  <a:srgbClr val="3366FF"/>
                </a:solidFill>
              </a:rPr>
              <a:t>, And </a:t>
            </a:r>
            <a:r>
              <a:rPr lang="en-US" sz="2600" i="1" dirty="0">
                <a:solidFill>
                  <a:srgbClr val="3366FF"/>
                </a:solidFill>
              </a:rPr>
              <a:t>the people against whom the Lord will have indignation forever.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5 Your eyes shall </a:t>
            </a:r>
            <a:r>
              <a:rPr lang="en-US" sz="2600" i="1" dirty="0" err="1">
                <a:solidFill>
                  <a:srgbClr val="3366FF"/>
                </a:solidFill>
              </a:rPr>
              <a:t>see</a:t>
            </a:r>
            <a:r>
              <a:rPr lang="en-US" sz="2600" i="1" dirty="0" err="1" smtClean="0">
                <a:solidFill>
                  <a:srgbClr val="3366FF"/>
                </a:solidFill>
              </a:rPr>
              <a:t>,And</a:t>
            </a:r>
            <a:r>
              <a:rPr lang="en-US" sz="2600" i="1" dirty="0" smtClean="0">
                <a:solidFill>
                  <a:srgbClr val="3366FF"/>
                </a:solidFill>
              </a:rPr>
              <a:t> </a:t>
            </a:r>
            <a:r>
              <a:rPr lang="en-US" sz="2600" i="1" dirty="0">
                <a:solidFill>
                  <a:srgbClr val="3366FF"/>
                </a:solidFill>
              </a:rPr>
              <a:t>you shall say</a:t>
            </a:r>
            <a:r>
              <a:rPr lang="en-US" sz="2600" i="1" dirty="0" smtClean="0">
                <a:solidFill>
                  <a:srgbClr val="3366FF"/>
                </a:solidFill>
              </a:rPr>
              <a:t>, ‘</a:t>
            </a:r>
            <a:r>
              <a:rPr lang="en-US" sz="2600" i="1" dirty="0">
                <a:solidFill>
                  <a:srgbClr val="3366FF"/>
                </a:solidFill>
              </a:rPr>
              <a:t>The Lord is magnified beyond the border of Israel.’</a:t>
            </a:r>
          </a:p>
        </p:txBody>
      </p:sp>
    </p:spTree>
    <p:extLst>
      <p:ext uri="{BB962C8B-B14F-4D97-AF65-F5344CB8AC3E}">
        <p14:creationId xmlns:p14="http://schemas.microsoft.com/office/powerpoint/2010/main" val="278764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1:6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858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“A son honors his father</a:t>
            </a:r>
            <a:r>
              <a:rPr lang="en-US" sz="2800" i="1" dirty="0" smtClean="0">
                <a:solidFill>
                  <a:srgbClr val="3366FF"/>
                </a:solidFill>
              </a:rPr>
              <a:t>, And </a:t>
            </a:r>
            <a:r>
              <a:rPr lang="en-US" sz="2800" i="1" dirty="0">
                <a:solidFill>
                  <a:srgbClr val="3366FF"/>
                </a:solidFill>
              </a:rPr>
              <a:t>a servant his </a:t>
            </a:r>
            <a:r>
              <a:rPr lang="en-US" sz="2800" i="1" dirty="0" smtClean="0">
                <a:solidFill>
                  <a:srgbClr val="3366FF"/>
                </a:solidFill>
              </a:rPr>
              <a:t>master. If </a:t>
            </a:r>
            <a:r>
              <a:rPr lang="en-US" sz="2800" i="1" dirty="0">
                <a:solidFill>
                  <a:srgbClr val="3366FF"/>
                </a:solidFill>
              </a:rPr>
              <a:t>then I am the Father</a:t>
            </a:r>
            <a:r>
              <a:rPr lang="en-US" sz="2800" i="1" dirty="0" smtClean="0">
                <a:solidFill>
                  <a:srgbClr val="3366FF"/>
                </a:solidFill>
              </a:rPr>
              <a:t>, Where </a:t>
            </a:r>
            <a:r>
              <a:rPr lang="en-US" sz="2800" i="1" dirty="0">
                <a:solidFill>
                  <a:srgbClr val="3366FF"/>
                </a:solidFill>
              </a:rPr>
              <a:t>is My honor?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And if I am a Master</a:t>
            </a:r>
            <a:r>
              <a:rPr lang="en-US" sz="2800" i="1" dirty="0" smtClean="0">
                <a:solidFill>
                  <a:srgbClr val="3366FF"/>
                </a:solidFill>
              </a:rPr>
              <a:t>, Where </a:t>
            </a:r>
            <a:r>
              <a:rPr lang="en-US" sz="2800" i="1" dirty="0">
                <a:solidFill>
                  <a:srgbClr val="3366FF"/>
                </a:solidFill>
              </a:rPr>
              <a:t>is My reverence?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Says the Lord of hosts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To you priests who despise My name.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Yet you say, ‘In what way have we despised Your name?’</a:t>
            </a:r>
          </a:p>
        </p:txBody>
      </p:sp>
    </p:spTree>
    <p:extLst>
      <p:ext uri="{BB962C8B-B14F-4D97-AF65-F5344CB8AC3E}">
        <p14:creationId xmlns:p14="http://schemas.microsoft.com/office/powerpoint/2010/main" val="299902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894763"/>
          </a:xfrm>
        </p:spPr>
        <p:txBody>
          <a:bodyPr/>
          <a:lstStyle/>
          <a:p>
            <a:r>
              <a:rPr lang="en-US" dirty="0" smtClean="0"/>
              <a:t>Malachi 1:7-8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046" y="1197430"/>
            <a:ext cx="7556313" cy="546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“You offer defiled food on My altar,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But say</a:t>
            </a:r>
            <a:r>
              <a:rPr lang="en-US" sz="2800" i="1" dirty="0" smtClean="0">
                <a:solidFill>
                  <a:srgbClr val="3366FF"/>
                </a:solidFill>
              </a:rPr>
              <a:t>, ‘</a:t>
            </a:r>
            <a:r>
              <a:rPr lang="en-US" sz="2800" i="1" dirty="0">
                <a:solidFill>
                  <a:srgbClr val="3366FF"/>
                </a:solidFill>
              </a:rPr>
              <a:t>In what way have we defiled You</a:t>
            </a:r>
            <a:r>
              <a:rPr lang="en-US" sz="2800" i="1" dirty="0" smtClean="0">
                <a:solidFill>
                  <a:srgbClr val="3366FF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FF6600"/>
                </a:solidFill>
              </a:rPr>
              <a:t>’By </a:t>
            </a:r>
            <a:r>
              <a:rPr lang="en-US" sz="2800" i="1" dirty="0">
                <a:solidFill>
                  <a:srgbClr val="FF6600"/>
                </a:solidFill>
              </a:rPr>
              <a:t>saying</a:t>
            </a:r>
            <a:r>
              <a:rPr lang="en-US" sz="2800" i="1" dirty="0" smtClean="0">
                <a:solidFill>
                  <a:srgbClr val="FF6600"/>
                </a:solidFill>
              </a:rPr>
              <a:t>, ‘</a:t>
            </a:r>
            <a:r>
              <a:rPr lang="en-US" sz="2800" i="1" dirty="0">
                <a:solidFill>
                  <a:srgbClr val="FF6600"/>
                </a:solidFill>
              </a:rPr>
              <a:t>The table of the Lord is contemptible.</a:t>
            </a:r>
            <a:r>
              <a:rPr lang="en-US" sz="2800" i="1" dirty="0" smtClean="0">
                <a:solidFill>
                  <a:srgbClr val="FF6600"/>
                </a:solidFill>
              </a:rPr>
              <a:t>’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3366FF"/>
                </a:solidFill>
              </a:rPr>
              <a:t>8 </a:t>
            </a:r>
            <a:r>
              <a:rPr lang="en-US" sz="2800" i="1" dirty="0">
                <a:solidFill>
                  <a:srgbClr val="3366FF"/>
                </a:solidFill>
              </a:rPr>
              <a:t>And when you offer the blind as </a:t>
            </a:r>
            <a:r>
              <a:rPr lang="en-US" sz="2800" i="1" dirty="0" smtClean="0">
                <a:solidFill>
                  <a:srgbClr val="3366FF"/>
                </a:solidFill>
              </a:rPr>
              <a:t>a sacrifice, Is </a:t>
            </a:r>
            <a:r>
              <a:rPr lang="en-US" sz="2800" i="1" dirty="0">
                <a:solidFill>
                  <a:srgbClr val="3366FF"/>
                </a:solidFill>
              </a:rPr>
              <a:t>it not evil</a:t>
            </a:r>
            <a:r>
              <a:rPr lang="en-US" sz="2800" i="1" dirty="0" smtClean="0">
                <a:solidFill>
                  <a:srgbClr val="3366FF"/>
                </a:solidFill>
              </a:rPr>
              <a:t>? </a:t>
            </a:r>
            <a:r>
              <a:rPr lang="en-US" sz="2800" i="1" dirty="0" smtClean="0">
                <a:solidFill>
                  <a:srgbClr val="3366FF"/>
                </a:solidFill>
              </a:rPr>
              <a:t>And </a:t>
            </a:r>
            <a:r>
              <a:rPr lang="en-US" sz="2800" i="1" dirty="0">
                <a:solidFill>
                  <a:srgbClr val="3366FF"/>
                </a:solidFill>
              </a:rPr>
              <a:t>when you offer the lame and sick</a:t>
            </a:r>
            <a:r>
              <a:rPr lang="en-US" sz="2800" i="1" dirty="0" smtClean="0">
                <a:solidFill>
                  <a:srgbClr val="3366FF"/>
                </a:solidFill>
              </a:rPr>
              <a:t>, Is </a:t>
            </a:r>
            <a:r>
              <a:rPr lang="en-US" sz="2800" i="1" dirty="0">
                <a:solidFill>
                  <a:srgbClr val="3366FF"/>
                </a:solidFill>
              </a:rPr>
              <a:t>it not evil</a:t>
            </a:r>
            <a:r>
              <a:rPr lang="en-US" sz="2800" i="1" dirty="0" smtClean="0">
                <a:solidFill>
                  <a:srgbClr val="3366FF"/>
                </a:solidFill>
              </a:rPr>
              <a:t>? </a:t>
            </a:r>
            <a:endParaRPr lang="en-US" sz="2800" i="1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 sz="2800" i="1" dirty="0" smtClean="0">
                <a:solidFill>
                  <a:srgbClr val="3366FF"/>
                </a:solidFill>
              </a:rPr>
              <a:t>Offer </a:t>
            </a:r>
            <a:r>
              <a:rPr lang="en-US" sz="2800" i="1" dirty="0">
                <a:solidFill>
                  <a:srgbClr val="3366FF"/>
                </a:solidFill>
              </a:rPr>
              <a:t>it then to your governor</a:t>
            </a:r>
            <a:r>
              <a:rPr lang="en-US" sz="2800" i="1" dirty="0" smtClean="0">
                <a:solidFill>
                  <a:srgbClr val="3366FF"/>
                </a:solidFill>
              </a:rPr>
              <a:t>! Would </a:t>
            </a:r>
            <a:r>
              <a:rPr lang="en-US" sz="2800" i="1" dirty="0">
                <a:solidFill>
                  <a:srgbClr val="3366FF"/>
                </a:solidFill>
              </a:rPr>
              <a:t>he be pleased with you</a:t>
            </a:r>
            <a:r>
              <a:rPr lang="en-US" sz="2800" i="1" dirty="0" smtClean="0">
                <a:solidFill>
                  <a:srgbClr val="3366FF"/>
                </a:solidFill>
              </a:rPr>
              <a:t>?  Would </a:t>
            </a:r>
            <a:r>
              <a:rPr lang="en-US" sz="2800" i="1" dirty="0">
                <a:solidFill>
                  <a:srgbClr val="3366FF"/>
                </a:solidFill>
              </a:rPr>
              <a:t>he accept you favorably?</a:t>
            </a:r>
            <a:r>
              <a:rPr lang="en-US" sz="2800" i="1" dirty="0" smtClean="0">
                <a:solidFill>
                  <a:srgbClr val="3366FF"/>
                </a:solidFill>
              </a:rPr>
              <a:t>” Says </a:t>
            </a:r>
            <a:r>
              <a:rPr lang="en-US" sz="2800" i="1" dirty="0">
                <a:solidFill>
                  <a:srgbClr val="3366FF"/>
                </a:solidFill>
              </a:rPr>
              <a:t>the Lord of hosts.</a:t>
            </a:r>
          </a:p>
        </p:txBody>
      </p:sp>
    </p:spTree>
    <p:extLst>
      <p:ext uri="{BB962C8B-B14F-4D97-AF65-F5344CB8AC3E}">
        <p14:creationId xmlns:p14="http://schemas.microsoft.com/office/powerpoint/2010/main" val="282477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1:9-10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331" y="1563914"/>
            <a:ext cx="7702097" cy="5076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i="1" u="sng" dirty="0">
                <a:solidFill>
                  <a:srgbClr val="3366FF"/>
                </a:solidFill>
              </a:rPr>
              <a:t>“But now entreat God’s favor</a:t>
            </a:r>
            <a:r>
              <a:rPr lang="en-US" sz="2600" b="1" i="1" u="sng" dirty="0" smtClean="0">
                <a:solidFill>
                  <a:srgbClr val="3366FF"/>
                </a:solidFill>
              </a:rPr>
              <a:t>, That </a:t>
            </a:r>
            <a:r>
              <a:rPr lang="en-US" sz="2600" b="1" i="1" u="sng" dirty="0">
                <a:solidFill>
                  <a:srgbClr val="3366FF"/>
                </a:solidFill>
              </a:rPr>
              <a:t>He may be gracious to us.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While this is being done by your hands</a:t>
            </a:r>
            <a:r>
              <a:rPr lang="en-US" sz="2600" i="1" dirty="0" smtClean="0">
                <a:solidFill>
                  <a:srgbClr val="3366FF"/>
                </a:solidFill>
              </a:rPr>
              <a:t>, Will </a:t>
            </a:r>
            <a:r>
              <a:rPr lang="en-US" sz="2600" i="1" dirty="0">
                <a:solidFill>
                  <a:srgbClr val="3366FF"/>
                </a:solidFill>
              </a:rPr>
              <a:t>He accept you favorably?</a:t>
            </a:r>
            <a:r>
              <a:rPr lang="en-US" sz="2600" i="1" dirty="0" smtClean="0">
                <a:solidFill>
                  <a:srgbClr val="3366FF"/>
                </a:solidFill>
              </a:rPr>
              <a:t>” Says </a:t>
            </a:r>
            <a:r>
              <a:rPr lang="en-US" sz="2600" i="1" dirty="0">
                <a:solidFill>
                  <a:srgbClr val="3366FF"/>
                </a:solidFill>
              </a:rPr>
              <a:t>the Lord of hosts.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3366FF"/>
                </a:solidFill>
              </a:rPr>
              <a:t>10 </a:t>
            </a:r>
            <a:r>
              <a:rPr lang="en-US" sz="2600" b="1" i="1" u="sng" dirty="0">
                <a:solidFill>
                  <a:srgbClr val="3366FF"/>
                </a:solidFill>
              </a:rPr>
              <a:t>“Who is there even among you who would </a:t>
            </a:r>
            <a:r>
              <a:rPr lang="en-US" sz="2600" b="1" i="1" u="sng" dirty="0">
                <a:solidFill>
                  <a:srgbClr val="FF6600"/>
                </a:solidFill>
              </a:rPr>
              <a:t>shut the doors</a:t>
            </a:r>
            <a:r>
              <a:rPr lang="en-US" sz="2600" b="1" i="1" u="sng" dirty="0" smtClean="0">
                <a:solidFill>
                  <a:srgbClr val="3366FF"/>
                </a:solidFill>
              </a:rPr>
              <a:t>, So </a:t>
            </a:r>
            <a:r>
              <a:rPr lang="en-US" sz="2600" b="1" i="1" u="sng" dirty="0">
                <a:solidFill>
                  <a:srgbClr val="3366FF"/>
                </a:solidFill>
              </a:rPr>
              <a:t>that you would not kindle fire on My altar in vain</a:t>
            </a:r>
            <a:r>
              <a:rPr lang="en-US" sz="2600" b="1" i="1" u="sng" dirty="0" smtClean="0">
                <a:solidFill>
                  <a:srgbClr val="3366FF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2600" i="1" dirty="0" smtClean="0">
                <a:solidFill>
                  <a:srgbClr val="3366FF"/>
                </a:solidFill>
              </a:rPr>
              <a:t>I </a:t>
            </a:r>
            <a:r>
              <a:rPr lang="en-US" sz="2600" i="1" dirty="0">
                <a:solidFill>
                  <a:srgbClr val="3366FF"/>
                </a:solidFill>
              </a:rPr>
              <a:t>have no pleasure in you,</a:t>
            </a:r>
            <a:r>
              <a:rPr lang="en-US" sz="2600" i="1" dirty="0" smtClean="0">
                <a:solidFill>
                  <a:srgbClr val="3366FF"/>
                </a:solidFill>
              </a:rPr>
              <a:t>” Says </a:t>
            </a:r>
            <a:r>
              <a:rPr lang="en-US" sz="2600" i="1" dirty="0">
                <a:solidFill>
                  <a:srgbClr val="3366FF"/>
                </a:solidFill>
              </a:rPr>
              <a:t>the Lord of hosts</a:t>
            </a:r>
            <a:r>
              <a:rPr lang="en-US" sz="2600" i="1" dirty="0" smtClean="0">
                <a:solidFill>
                  <a:srgbClr val="3366FF"/>
                </a:solidFill>
              </a:rPr>
              <a:t>, “</a:t>
            </a:r>
            <a:r>
              <a:rPr lang="en-US" sz="2600" i="1" dirty="0">
                <a:solidFill>
                  <a:srgbClr val="3366FF"/>
                </a:solidFill>
              </a:rPr>
              <a:t>Nor will I accept an offering from your hands.</a:t>
            </a:r>
          </a:p>
        </p:txBody>
      </p:sp>
    </p:spTree>
    <p:extLst>
      <p:ext uri="{BB962C8B-B14F-4D97-AF65-F5344CB8AC3E}">
        <p14:creationId xmlns:p14="http://schemas.microsoft.com/office/powerpoint/2010/main" val="1700223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1:11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i="1" dirty="0" smtClean="0">
                <a:solidFill>
                  <a:srgbClr val="3366FF"/>
                </a:solidFill>
              </a:rPr>
              <a:t>“For </a:t>
            </a:r>
            <a:r>
              <a:rPr lang="en-US" sz="2800" i="1" dirty="0">
                <a:solidFill>
                  <a:srgbClr val="3366FF"/>
                </a:solidFill>
              </a:rPr>
              <a:t>from the rising of the sun, even to its going down,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800" i="1" dirty="0">
                <a:solidFill>
                  <a:srgbClr val="3366FF"/>
                </a:solidFill>
              </a:rPr>
              <a:t>My name shall be great among the Gentiles;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i="1" dirty="0">
                <a:solidFill>
                  <a:srgbClr val="3366FF"/>
                </a:solidFill>
              </a:rPr>
              <a:t>In every place incense shall be offered to My name,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800" i="1" dirty="0">
                <a:solidFill>
                  <a:srgbClr val="3366FF"/>
                </a:solidFill>
              </a:rPr>
              <a:t>And a pure offering;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i="1" dirty="0">
                <a:solidFill>
                  <a:srgbClr val="3366FF"/>
                </a:solidFill>
              </a:rPr>
              <a:t>For My name shall be great among the nations,”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800" dirty="0">
                <a:solidFill>
                  <a:srgbClr val="3366FF"/>
                </a:solidFill>
              </a:rPr>
              <a:t>Says the Lord of hosts.</a:t>
            </a:r>
          </a:p>
        </p:txBody>
      </p:sp>
    </p:spTree>
    <p:extLst>
      <p:ext uri="{BB962C8B-B14F-4D97-AF65-F5344CB8AC3E}">
        <p14:creationId xmlns:p14="http://schemas.microsoft.com/office/powerpoint/2010/main" val="258173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B400"/>
                </a:solidFill>
              </a:rPr>
              <a:t>Background</a:t>
            </a:r>
            <a:endParaRPr lang="en-US" b="1" dirty="0">
              <a:solidFill>
                <a:srgbClr val="FFB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97000"/>
            <a:ext cx="7556313" cy="4729163"/>
          </a:xfrm>
        </p:spPr>
        <p:txBody>
          <a:bodyPr/>
          <a:lstStyle/>
          <a:p>
            <a:pPr marL="0" indent="0">
              <a:buNone/>
            </a:pPr>
            <a:endParaRPr lang="en-US" sz="3200" dirty="0" smtClean="0">
              <a:solidFill>
                <a:srgbClr val="61F7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solidFill>
                  <a:srgbClr val="3366FF"/>
                </a:solidFill>
              </a:rPr>
              <a:t>Took place during the time of Nehemiah after building the walls of Jerusalem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solidFill>
                  <a:srgbClr val="3366FF"/>
                </a:solidFill>
              </a:rPr>
              <a:t>It’s the last Old Testament book written around 438 B.C.</a:t>
            </a:r>
            <a:endParaRPr lang="en-US" sz="3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35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1:12-13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24429"/>
            <a:ext cx="7556313" cy="504371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/>
              <a:t>“</a:t>
            </a:r>
            <a:r>
              <a:rPr lang="en-US" sz="11200" i="1" dirty="0">
                <a:solidFill>
                  <a:srgbClr val="3366FF"/>
                </a:solidFill>
              </a:rPr>
              <a:t>But you profane it</a:t>
            </a:r>
            <a:r>
              <a:rPr lang="en-US" sz="11200" i="1" dirty="0" smtClean="0">
                <a:solidFill>
                  <a:srgbClr val="3366FF"/>
                </a:solidFill>
              </a:rPr>
              <a:t>, In </a:t>
            </a:r>
            <a:r>
              <a:rPr lang="en-US" sz="11200" i="1" dirty="0">
                <a:solidFill>
                  <a:srgbClr val="3366FF"/>
                </a:solidFill>
              </a:rPr>
              <a:t>that you say,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200" i="1" dirty="0">
                <a:solidFill>
                  <a:srgbClr val="3366FF"/>
                </a:solidFill>
              </a:rPr>
              <a:t>‘The table of the Lord[a] is defiled;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200" i="1" dirty="0">
                <a:solidFill>
                  <a:srgbClr val="3366FF"/>
                </a:solidFill>
              </a:rPr>
              <a:t>And its fruit, its food, is contemptible.’</a:t>
            </a:r>
          </a:p>
          <a:p>
            <a:pPr marL="0" indent="0">
              <a:buNone/>
            </a:pPr>
            <a:r>
              <a:rPr lang="en-US" sz="11200" i="1" dirty="0">
                <a:solidFill>
                  <a:srgbClr val="3366FF"/>
                </a:solidFill>
              </a:rPr>
              <a:t>13 You also say</a:t>
            </a:r>
            <a:r>
              <a:rPr lang="en-US" sz="11200" i="1" dirty="0" smtClean="0">
                <a:solidFill>
                  <a:srgbClr val="3366FF"/>
                </a:solidFill>
              </a:rPr>
              <a:t>, ‘</a:t>
            </a:r>
            <a:r>
              <a:rPr lang="en-US" sz="11200" i="1" dirty="0">
                <a:solidFill>
                  <a:srgbClr val="3366FF"/>
                </a:solidFill>
              </a:rPr>
              <a:t>Oh, what a weariness!</a:t>
            </a:r>
            <a:r>
              <a:rPr lang="en-US" sz="11200" i="1" dirty="0" smtClean="0">
                <a:solidFill>
                  <a:srgbClr val="3366FF"/>
                </a:solidFill>
              </a:rPr>
              <a:t>’ And </a:t>
            </a:r>
            <a:r>
              <a:rPr lang="en-US" sz="11200" i="1" dirty="0">
                <a:solidFill>
                  <a:srgbClr val="3366FF"/>
                </a:solidFill>
              </a:rPr>
              <a:t>you sneer at it,”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200" i="1" dirty="0">
                <a:solidFill>
                  <a:srgbClr val="3366FF"/>
                </a:solidFill>
              </a:rPr>
              <a:t>Says the Lord of hosts</a:t>
            </a:r>
            <a:r>
              <a:rPr lang="en-US" sz="11200" i="1" dirty="0" smtClean="0">
                <a:solidFill>
                  <a:srgbClr val="3366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1200" i="1" dirty="0" smtClean="0">
                <a:solidFill>
                  <a:srgbClr val="3366FF"/>
                </a:solidFill>
              </a:rPr>
              <a:t>“</a:t>
            </a:r>
            <a:r>
              <a:rPr lang="en-US" sz="11200" i="1" dirty="0">
                <a:solidFill>
                  <a:srgbClr val="3366FF"/>
                </a:solidFill>
              </a:rPr>
              <a:t>And you bring the stolen, the lame, and the sick;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200" i="1" dirty="0">
                <a:solidFill>
                  <a:srgbClr val="3366FF"/>
                </a:solidFill>
              </a:rPr>
              <a:t>Thus you bring an offering!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200" i="1" dirty="0">
                <a:solidFill>
                  <a:srgbClr val="3366FF"/>
                </a:solidFill>
              </a:rPr>
              <a:t>Should I accept this from your hand?</a:t>
            </a:r>
            <a:r>
              <a:rPr lang="en-US" sz="11200" i="1" dirty="0" smtClean="0">
                <a:solidFill>
                  <a:srgbClr val="3366FF"/>
                </a:solidFill>
              </a:rPr>
              <a:t>” Says </a:t>
            </a:r>
            <a:r>
              <a:rPr lang="en-US" sz="11200" i="1" dirty="0">
                <a:solidFill>
                  <a:srgbClr val="3366FF"/>
                </a:solidFill>
              </a:rPr>
              <a:t>the Lord.</a:t>
            </a:r>
          </a:p>
        </p:txBody>
      </p:sp>
    </p:spTree>
    <p:extLst>
      <p:ext uri="{BB962C8B-B14F-4D97-AF65-F5344CB8AC3E}">
        <p14:creationId xmlns:p14="http://schemas.microsoft.com/office/powerpoint/2010/main" val="1245511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1:14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3366FF"/>
                </a:solidFill>
              </a:rPr>
              <a:t>“But cursed be the </a:t>
            </a:r>
            <a:r>
              <a:rPr lang="en-US" sz="3200" i="1" dirty="0" smtClean="0">
                <a:solidFill>
                  <a:srgbClr val="3366FF"/>
                </a:solidFill>
              </a:rPr>
              <a:t>deceiver Who </a:t>
            </a:r>
            <a:r>
              <a:rPr lang="en-US" sz="3200" i="1" dirty="0">
                <a:solidFill>
                  <a:srgbClr val="3366FF"/>
                </a:solidFill>
              </a:rPr>
              <a:t>has in his flock a male</a:t>
            </a:r>
            <a:r>
              <a:rPr lang="en-US" sz="3200" i="1" dirty="0" smtClean="0">
                <a:solidFill>
                  <a:srgbClr val="3366FF"/>
                </a:solidFill>
              </a:rPr>
              <a:t>, And </a:t>
            </a:r>
            <a:r>
              <a:rPr lang="en-US" sz="3200" i="1" dirty="0">
                <a:solidFill>
                  <a:srgbClr val="3366FF"/>
                </a:solidFill>
              </a:rPr>
              <a:t>takes a vow</a:t>
            </a:r>
            <a:r>
              <a:rPr lang="en-US" sz="3200" i="1" dirty="0" smtClean="0">
                <a:solidFill>
                  <a:srgbClr val="3366FF"/>
                </a:solidFill>
              </a:rPr>
              <a:t>, but </a:t>
            </a:r>
            <a:r>
              <a:rPr lang="en-US" sz="3200" i="1" dirty="0">
                <a:solidFill>
                  <a:srgbClr val="3366FF"/>
                </a:solidFill>
              </a:rPr>
              <a:t>sacrifices to the Lord what is </a:t>
            </a:r>
            <a:r>
              <a:rPr lang="en-US" sz="3200" i="1" dirty="0" smtClean="0">
                <a:solidFill>
                  <a:srgbClr val="3366FF"/>
                </a:solidFill>
              </a:rPr>
              <a:t>blemished </a:t>
            </a:r>
            <a:r>
              <a:rPr lang="en-US" sz="3200" i="1" dirty="0">
                <a:solidFill>
                  <a:srgbClr val="3366FF"/>
                </a:solidFill>
              </a:rPr>
              <a:t>f</a:t>
            </a:r>
            <a:r>
              <a:rPr lang="en-US" sz="3200" i="1" dirty="0" smtClean="0">
                <a:solidFill>
                  <a:srgbClr val="3366FF"/>
                </a:solidFill>
              </a:rPr>
              <a:t>or </a:t>
            </a:r>
            <a:r>
              <a:rPr lang="en-US" sz="3200" i="1" dirty="0">
                <a:solidFill>
                  <a:srgbClr val="3366FF"/>
                </a:solidFill>
              </a:rPr>
              <a:t>I am a great King,</a:t>
            </a:r>
            <a:r>
              <a:rPr lang="en-US" sz="3200" i="1" dirty="0" smtClean="0">
                <a:solidFill>
                  <a:srgbClr val="3366FF"/>
                </a:solidFill>
              </a:rPr>
              <a:t>” Says </a:t>
            </a:r>
            <a:r>
              <a:rPr lang="en-US" sz="3200" i="1" dirty="0">
                <a:solidFill>
                  <a:srgbClr val="3366FF"/>
                </a:solidFill>
              </a:rPr>
              <a:t>the Lord of hosts,</a:t>
            </a:r>
          </a:p>
          <a:p>
            <a:pPr marL="0" indent="0">
              <a:buNone/>
            </a:pPr>
            <a:r>
              <a:rPr lang="en-US" sz="3200" i="1" dirty="0">
                <a:solidFill>
                  <a:srgbClr val="3366FF"/>
                </a:solidFill>
              </a:rPr>
              <a:t>“And My name is to be feared among the nations.</a:t>
            </a:r>
          </a:p>
        </p:txBody>
      </p:sp>
    </p:spTree>
    <p:extLst>
      <p:ext uri="{BB962C8B-B14F-4D97-AF65-F5344CB8AC3E}">
        <p14:creationId xmlns:p14="http://schemas.microsoft.com/office/powerpoint/2010/main" val="244466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i="1" dirty="0" smtClean="0">
                <a:solidFill>
                  <a:schemeClr val="accent5"/>
                </a:solidFill>
              </a:rPr>
              <a:t/>
            </a:r>
            <a:br>
              <a:rPr lang="en-US" sz="4800" b="1" i="1" dirty="0" smtClean="0">
                <a:solidFill>
                  <a:schemeClr val="accent5"/>
                </a:solidFill>
              </a:rPr>
            </a:br>
            <a:r>
              <a:rPr lang="en-US" sz="4800" b="1" i="1" dirty="0">
                <a:solidFill>
                  <a:schemeClr val="accent5"/>
                </a:solidFill>
              </a:rPr>
              <a:t>Nehemiah 13:10-11</a:t>
            </a:r>
            <a:br>
              <a:rPr lang="en-US" sz="4800" b="1" i="1" dirty="0">
                <a:solidFill>
                  <a:schemeClr val="accent5"/>
                </a:solidFill>
              </a:rPr>
            </a:b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594429"/>
            <a:ext cx="7556313" cy="3531734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i="1" dirty="0">
                <a:solidFill>
                  <a:srgbClr val="3366FF"/>
                </a:solidFill>
              </a:rPr>
              <a:t>“I also realized that the portions for the Levites had not been given them; for each of the Levites and the singers who did the work had gone back to his field. </a:t>
            </a:r>
            <a:r>
              <a:rPr lang="en-US" sz="3200" b="1" i="1" baseline="30000" dirty="0">
                <a:solidFill>
                  <a:srgbClr val="3366FF"/>
                </a:solidFill>
              </a:rPr>
              <a:t>11</a:t>
            </a:r>
            <a:r>
              <a:rPr lang="en-US" sz="3200" b="1" i="1" dirty="0">
                <a:solidFill>
                  <a:srgbClr val="3366FF"/>
                </a:solidFill>
              </a:rPr>
              <a:t> So I contended with the rulers, and said, </a:t>
            </a:r>
            <a:r>
              <a:rPr lang="en-US" sz="3200" b="1" i="1" u="sng" dirty="0">
                <a:solidFill>
                  <a:srgbClr val="3366FF"/>
                </a:solidFill>
              </a:rPr>
              <a:t>“Why is the house of God forsaken?” And I gathered them together and set them in their place.</a:t>
            </a:r>
            <a:r>
              <a:rPr lang="en-US" sz="3200" b="1" i="1" u="sng" dirty="0" smtClean="0">
                <a:solidFill>
                  <a:srgbClr val="3366FF"/>
                </a:solidFill>
              </a:rPr>
              <a:t>”</a:t>
            </a:r>
            <a:endParaRPr lang="en-US" u="sng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3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99567"/>
          </a:xfrm>
        </p:spPr>
        <p:txBody>
          <a:bodyPr/>
          <a:lstStyle/>
          <a:p>
            <a:r>
              <a:rPr lang="en-US" dirty="0" smtClean="0">
                <a:solidFill>
                  <a:srgbClr val="F7901E"/>
                </a:solidFill>
              </a:rPr>
              <a:t>Malachi 1:1-3</a:t>
            </a:r>
            <a:endParaRPr lang="en-US" dirty="0">
              <a:solidFill>
                <a:srgbClr val="F790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8142"/>
            <a:ext cx="8799285" cy="53158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The </a:t>
            </a:r>
            <a:r>
              <a:rPr lang="en-US" sz="2800" dirty="0" smtClean="0">
                <a:solidFill>
                  <a:srgbClr val="3366FF"/>
                </a:solidFill>
              </a:rPr>
              <a:t>burden</a:t>
            </a: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of </a:t>
            </a:r>
            <a:r>
              <a:rPr lang="en-US" sz="2800" dirty="0">
                <a:solidFill>
                  <a:srgbClr val="3366FF"/>
                </a:solidFill>
              </a:rPr>
              <a:t>the word of the Lord to Israel by Malachi.</a:t>
            </a:r>
          </a:p>
          <a:p>
            <a:pPr marL="0" indent="0">
              <a:buNone/>
            </a:pPr>
            <a:r>
              <a:rPr lang="en-US" sz="2800" b="1" i="1" u="sng" dirty="0" smtClean="0">
                <a:solidFill>
                  <a:srgbClr val="3366FF"/>
                </a:solidFill>
              </a:rPr>
              <a:t>2 </a:t>
            </a:r>
            <a:r>
              <a:rPr lang="en-US" sz="2800" b="1" i="1" u="sng" dirty="0">
                <a:solidFill>
                  <a:srgbClr val="3366FF"/>
                </a:solidFill>
              </a:rPr>
              <a:t>“I have loved you,” says the Lord.</a:t>
            </a:r>
          </a:p>
          <a:p>
            <a:pPr marL="0" indent="0">
              <a:buNone/>
            </a:pPr>
            <a:r>
              <a:rPr lang="en-US" sz="2800" b="1" i="1" u="sng" dirty="0">
                <a:solidFill>
                  <a:srgbClr val="3366FF"/>
                </a:solidFill>
              </a:rPr>
              <a:t>“Yet you say, ‘In what way have You loved us?</a:t>
            </a:r>
            <a:r>
              <a:rPr lang="en-US" sz="2800" b="1" i="1" dirty="0" smtClean="0">
                <a:solidFill>
                  <a:srgbClr val="3366FF"/>
                </a:solidFill>
              </a:rPr>
              <a:t>’ 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3366FF"/>
                </a:solidFill>
              </a:rPr>
              <a:t>Was </a:t>
            </a:r>
            <a:r>
              <a:rPr lang="en-US" sz="2800" i="1" dirty="0">
                <a:solidFill>
                  <a:srgbClr val="3366FF"/>
                </a:solidFill>
              </a:rPr>
              <a:t>not Esau Jacob’s brother?</a:t>
            </a:r>
            <a:r>
              <a:rPr lang="en-US" sz="2800" i="1" dirty="0" smtClean="0">
                <a:solidFill>
                  <a:srgbClr val="3366FF"/>
                </a:solidFill>
              </a:rPr>
              <a:t>” Says </a:t>
            </a:r>
            <a:r>
              <a:rPr lang="en-US" sz="2800" i="1" dirty="0">
                <a:solidFill>
                  <a:srgbClr val="3366FF"/>
                </a:solidFill>
              </a:rPr>
              <a:t>the Lord</a:t>
            </a:r>
            <a:r>
              <a:rPr lang="en-US" sz="2800" i="1" dirty="0" smtClean="0">
                <a:solidFill>
                  <a:srgbClr val="3366FF"/>
                </a:solidFill>
              </a:rPr>
              <a:t>. “</a:t>
            </a:r>
            <a:r>
              <a:rPr lang="en-US" sz="2800" i="1" dirty="0">
                <a:solidFill>
                  <a:srgbClr val="3366FF"/>
                </a:solidFill>
              </a:rPr>
              <a:t>Yet Jacob I have loved</a:t>
            </a:r>
            <a:r>
              <a:rPr lang="en-US" sz="2800" i="1" dirty="0" smtClean="0">
                <a:solidFill>
                  <a:srgbClr val="3366FF"/>
                </a:solidFill>
              </a:rPr>
              <a:t>; 3 </a:t>
            </a:r>
            <a:r>
              <a:rPr lang="en-US" sz="2800" i="1" dirty="0">
                <a:solidFill>
                  <a:srgbClr val="3366FF"/>
                </a:solidFill>
              </a:rPr>
              <a:t>But Esau I have hated,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3366FF"/>
                </a:solidFill>
              </a:rPr>
              <a:t>And laid waste his mountains and his </a:t>
            </a:r>
            <a:r>
              <a:rPr lang="en-US" sz="2800" i="1" dirty="0" smtClean="0">
                <a:solidFill>
                  <a:srgbClr val="3366FF"/>
                </a:solidFill>
              </a:rPr>
              <a:t>heritage for </a:t>
            </a:r>
            <a:r>
              <a:rPr lang="en-US" sz="2800" i="1" dirty="0">
                <a:solidFill>
                  <a:srgbClr val="3366FF"/>
                </a:solidFill>
              </a:rPr>
              <a:t>the jackals of the wilderness.”</a:t>
            </a:r>
          </a:p>
          <a:p>
            <a:pPr marL="0" indent="0">
              <a:buNone/>
            </a:pPr>
            <a:endParaRPr lang="en-US" sz="2800" dirty="0">
              <a:solidFill>
                <a:srgbClr val="61F7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95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u="sng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3366FF"/>
                </a:solidFill>
              </a:rPr>
              <a:t>Malachi </a:t>
            </a:r>
            <a:r>
              <a:rPr lang="en-US" sz="3600" b="1" dirty="0">
                <a:solidFill>
                  <a:srgbClr val="3366FF"/>
                </a:solidFill>
              </a:rPr>
              <a:t>didn’t come to bring a message against </a:t>
            </a:r>
            <a:r>
              <a:rPr lang="en-US" sz="3600" b="1" dirty="0">
                <a:solidFill>
                  <a:srgbClr val="E2751D"/>
                </a:solidFill>
              </a:rPr>
              <a:t>Israel </a:t>
            </a:r>
            <a:r>
              <a:rPr lang="en-US" sz="3600" b="1" u="sng" dirty="0">
                <a:solidFill>
                  <a:srgbClr val="E2751D"/>
                </a:solidFill>
              </a:rPr>
              <a:t>but to Israel </a:t>
            </a:r>
          </a:p>
        </p:txBody>
      </p:sp>
    </p:spTree>
    <p:extLst>
      <p:ext uri="{BB962C8B-B14F-4D97-AF65-F5344CB8AC3E}">
        <p14:creationId xmlns:p14="http://schemas.microsoft.com/office/powerpoint/2010/main" val="142004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272142"/>
            <a:ext cx="8304439" cy="618671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600" dirty="0" smtClean="0">
                <a:solidFill>
                  <a:schemeClr val="accent5"/>
                </a:solidFill>
              </a:rPr>
              <a:t>Malachi 1:6-7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 smtClean="0">
                <a:solidFill>
                  <a:srgbClr val="3366FF"/>
                </a:solidFill>
              </a:rPr>
              <a:t>“</a:t>
            </a:r>
            <a:r>
              <a:rPr lang="en-US" sz="2600" dirty="0">
                <a:solidFill>
                  <a:srgbClr val="3366FF"/>
                </a:solidFill>
              </a:rPr>
              <a:t>A son honors his father</a:t>
            </a:r>
            <a:r>
              <a:rPr lang="en-US" sz="2600" dirty="0" smtClean="0">
                <a:solidFill>
                  <a:srgbClr val="3366FF"/>
                </a:solidFill>
              </a:rPr>
              <a:t>, And </a:t>
            </a:r>
            <a:r>
              <a:rPr lang="en-US" sz="2600" dirty="0">
                <a:solidFill>
                  <a:srgbClr val="3366FF"/>
                </a:solidFill>
              </a:rPr>
              <a:t>a servant his master.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If then I am the Father</a:t>
            </a:r>
            <a:r>
              <a:rPr lang="en-US" sz="2600" dirty="0" smtClean="0">
                <a:solidFill>
                  <a:srgbClr val="3366FF"/>
                </a:solidFill>
              </a:rPr>
              <a:t>, Where </a:t>
            </a:r>
            <a:r>
              <a:rPr lang="en-US" sz="2600" dirty="0">
                <a:solidFill>
                  <a:srgbClr val="3366FF"/>
                </a:solidFill>
              </a:rPr>
              <a:t>is My honor?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And if I am a Master</a:t>
            </a:r>
            <a:r>
              <a:rPr lang="en-US" sz="2600" dirty="0" smtClean="0">
                <a:solidFill>
                  <a:srgbClr val="3366FF"/>
                </a:solidFill>
              </a:rPr>
              <a:t>, Where </a:t>
            </a:r>
            <a:r>
              <a:rPr lang="en-US" sz="2600" dirty="0">
                <a:solidFill>
                  <a:srgbClr val="3366FF"/>
                </a:solidFill>
              </a:rPr>
              <a:t>is My reverence?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Says the Lord of hosts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To you priests who despise My name.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Yet you say, ‘In what way have we despised Your name?’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7 “You offer defiled food on My altar,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But say</a:t>
            </a:r>
            <a:r>
              <a:rPr lang="en-US" sz="2600" dirty="0" smtClean="0">
                <a:solidFill>
                  <a:srgbClr val="3366FF"/>
                </a:solidFill>
              </a:rPr>
              <a:t>, ‘</a:t>
            </a:r>
            <a:r>
              <a:rPr lang="en-US" sz="2600" dirty="0">
                <a:solidFill>
                  <a:srgbClr val="3366FF"/>
                </a:solidFill>
              </a:rPr>
              <a:t>In what way have we defiled You?’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600" dirty="0">
                <a:solidFill>
                  <a:srgbClr val="3366FF"/>
                </a:solidFill>
              </a:rPr>
              <a:t>By saying</a:t>
            </a:r>
            <a:r>
              <a:rPr lang="en-US" sz="2600" dirty="0" smtClean="0">
                <a:solidFill>
                  <a:srgbClr val="3366FF"/>
                </a:solidFill>
              </a:rPr>
              <a:t>, ‘</a:t>
            </a:r>
            <a:r>
              <a:rPr lang="en-US" sz="2600" dirty="0">
                <a:solidFill>
                  <a:srgbClr val="3366FF"/>
                </a:solidFill>
              </a:rPr>
              <a:t>The table of the Lord is contemptible.’</a:t>
            </a:r>
          </a:p>
        </p:txBody>
      </p:sp>
    </p:spTree>
    <p:extLst>
      <p:ext uri="{BB962C8B-B14F-4D97-AF65-F5344CB8AC3E}">
        <p14:creationId xmlns:p14="http://schemas.microsoft.com/office/powerpoint/2010/main" val="169504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01E"/>
                </a:solidFill>
              </a:rPr>
              <a:t>Malachi 2:17</a:t>
            </a:r>
            <a:endParaRPr lang="en-US" dirty="0">
              <a:solidFill>
                <a:srgbClr val="F790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3366FF"/>
                </a:solidFill>
              </a:rPr>
              <a:t>You </a:t>
            </a:r>
            <a:r>
              <a:rPr lang="en-US" sz="2400" dirty="0">
                <a:solidFill>
                  <a:srgbClr val="3366FF"/>
                </a:solidFill>
              </a:rPr>
              <a:t>have wearied the Lord with your words;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66FF"/>
                </a:solidFill>
              </a:rPr>
              <a:t>Yet you say</a:t>
            </a:r>
            <a:r>
              <a:rPr lang="en-US" sz="2400" dirty="0" smtClean="0">
                <a:solidFill>
                  <a:srgbClr val="3366FF"/>
                </a:solidFill>
              </a:rPr>
              <a:t>, “</a:t>
            </a:r>
            <a:r>
              <a:rPr lang="en-US" sz="2400" dirty="0">
                <a:solidFill>
                  <a:srgbClr val="3366FF"/>
                </a:solidFill>
              </a:rPr>
              <a:t>In what way have we wearied Him?”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66FF"/>
                </a:solidFill>
              </a:rPr>
              <a:t>In that you say,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66FF"/>
                </a:solidFill>
              </a:rPr>
              <a:t>“Everyone who does evil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66FF"/>
                </a:solidFill>
              </a:rPr>
              <a:t>Is good in the sight of the Lord,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66FF"/>
                </a:solidFill>
              </a:rPr>
              <a:t>And He delights in them,”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66FF"/>
                </a:solidFill>
              </a:rPr>
              <a:t>Or, “Where is the God of justice?”</a:t>
            </a:r>
          </a:p>
        </p:txBody>
      </p:sp>
    </p:spTree>
    <p:extLst>
      <p:ext uri="{BB962C8B-B14F-4D97-AF65-F5344CB8AC3E}">
        <p14:creationId xmlns:p14="http://schemas.microsoft.com/office/powerpoint/2010/main" val="195026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Malachi 3:8,13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756526" cy="43506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“Will a man rob God</a:t>
            </a:r>
            <a:r>
              <a:rPr lang="en-US" sz="2800" dirty="0" smtClean="0">
                <a:solidFill>
                  <a:srgbClr val="3366FF"/>
                </a:solidFill>
              </a:rPr>
              <a:t>? Yet </a:t>
            </a:r>
            <a:r>
              <a:rPr lang="en-US" sz="2800" dirty="0">
                <a:solidFill>
                  <a:srgbClr val="3366FF"/>
                </a:solidFill>
              </a:rPr>
              <a:t>you have robbed Me!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But you say</a:t>
            </a:r>
            <a:r>
              <a:rPr lang="en-US" sz="2800" dirty="0" smtClean="0">
                <a:solidFill>
                  <a:srgbClr val="3366FF"/>
                </a:solidFill>
              </a:rPr>
              <a:t>, ‘</a:t>
            </a:r>
            <a:r>
              <a:rPr lang="en-US" sz="2800" dirty="0">
                <a:solidFill>
                  <a:srgbClr val="3366FF"/>
                </a:solidFill>
              </a:rPr>
              <a:t>In what way have we robbed You?</a:t>
            </a:r>
            <a:r>
              <a:rPr lang="en-US" sz="2800" dirty="0" smtClean="0">
                <a:solidFill>
                  <a:srgbClr val="3366FF"/>
                </a:solidFill>
              </a:rPr>
              <a:t>’  In </a:t>
            </a:r>
            <a:r>
              <a:rPr lang="en-US" sz="2800" dirty="0">
                <a:solidFill>
                  <a:srgbClr val="3366FF"/>
                </a:solidFill>
              </a:rPr>
              <a:t>tithes and offerings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“Your words have been harsh against Me,”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Says the Lord</a:t>
            </a:r>
            <a:r>
              <a:rPr lang="en-US" sz="2800" dirty="0" smtClean="0">
                <a:solidFill>
                  <a:srgbClr val="3366FF"/>
                </a:solidFill>
              </a:rPr>
              <a:t>,“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Yet </a:t>
            </a:r>
            <a:r>
              <a:rPr lang="en-US" sz="2800" dirty="0">
                <a:solidFill>
                  <a:srgbClr val="3366FF"/>
                </a:solidFill>
              </a:rPr>
              <a:t>you say</a:t>
            </a:r>
            <a:r>
              <a:rPr lang="en-US" sz="2800" dirty="0" smtClean="0">
                <a:solidFill>
                  <a:srgbClr val="3366FF"/>
                </a:solidFill>
              </a:rPr>
              <a:t>, ‘</a:t>
            </a:r>
            <a:r>
              <a:rPr lang="en-US" sz="2800" dirty="0">
                <a:solidFill>
                  <a:srgbClr val="3366FF"/>
                </a:solidFill>
              </a:rPr>
              <a:t>What have we spoken against You?’</a:t>
            </a:r>
          </a:p>
        </p:txBody>
      </p:sp>
    </p:spTree>
    <p:extLst>
      <p:ext uri="{BB962C8B-B14F-4D97-AF65-F5344CB8AC3E}">
        <p14:creationId xmlns:p14="http://schemas.microsoft.com/office/powerpoint/2010/main" val="540339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2 Timothy 3:1-5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“But know this, that in the last days perilous times will come: </a:t>
            </a:r>
            <a:r>
              <a:rPr lang="en-US" sz="2800" baseline="30000" dirty="0">
                <a:solidFill>
                  <a:srgbClr val="3366FF"/>
                </a:solidFill>
              </a:rPr>
              <a:t>2</a:t>
            </a:r>
            <a:r>
              <a:rPr lang="en-US" sz="2800" dirty="0">
                <a:solidFill>
                  <a:srgbClr val="3366FF"/>
                </a:solidFill>
              </a:rPr>
              <a:t> For men will be lovers of themselves, lovers of money, boasters, proud, blasphemers, disobedient to parents, unthankful, unholy, </a:t>
            </a:r>
            <a:r>
              <a:rPr lang="en-US" sz="2800" baseline="30000" dirty="0">
                <a:solidFill>
                  <a:srgbClr val="3366FF"/>
                </a:solidFill>
              </a:rPr>
              <a:t>3</a:t>
            </a:r>
            <a:r>
              <a:rPr lang="en-US" sz="2800" dirty="0">
                <a:solidFill>
                  <a:srgbClr val="3366FF"/>
                </a:solidFill>
              </a:rPr>
              <a:t> unloving, unforgiving, slanderers, without self-control, brutal, despisers of good, </a:t>
            </a:r>
            <a:r>
              <a:rPr lang="en-US" sz="2800" baseline="30000" dirty="0">
                <a:solidFill>
                  <a:srgbClr val="3366FF"/>
                </a:solidFill>
              </a:rPr>
              <a:t>4</a:t>
            </a:r>
            <a:r>
              <a:rPr lang="en-US" sz="2800" dirty="0">
                <a:solidFill>
                  <a:srgbClr val="3366FF"/>
                </a:solidFill>
              </a:rPr>
              <a:t> traitors, headstrong, haughty, lovers of pleasure rather than lovers of God, </a:t>
            </a:r>
            <a:r>
              <a:rPr lang="en-US" sz="2800" baseline="30000" dirty="0">
                <a:solidFill>
                  <a:srgbClr val="3366FF"/>
                </a:solidFill>
              </a:rPr>
              <a:t>5</a:t>
            </a: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u="sng" dirty="0">
                <a:solidFill>
                  <a:srgbClr val="3366FF"/>
                </a:solidFill>
              </a:rPr>
              <a:t>having a form of godliness but denying its power.</a:t>
            </a:r>
            <a:r>
              <a:rPr lang="en-US" sz="2800" dirty="0">
                <a:solidFill>
                  <a:srgbClr val="3366FF"/>
                </a:solidFill>
              </a:rPr>
              <a:t> And from such people turn away</a:t>
            </a:r>
            <a:r>
              <a:rPr lang="en-US" sz="2800" dirty="0" smtClean="0">
                <a:solidFill>
                  <a:srgbClr val="3366FF"/>
                </a:solidFill>
              </a:rPr>
              <a:t>!</a:t>
            </a:r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28631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83</TotalTime>
  <Words>1262</Words>
  <Application>Microsoft Macintosh PowerPoint</Application>
  <PresentationFormat>On-screen Show (4:3)</PresentationFormat>
  <Paragraphs>95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Advantage</vt:lpstr>
      <vt:lpstr>PowerPoint Presentation</vt:lpstr>
      <vt:lpstr>Background</vt:lpstr>
      <vt:lpstr> Nehemiah 13:10-11 </vt:lpstr>
      <vt:lpstr>Malachi 1:1-3</vt:lpstr>
      <vt:lpstr>PowerPoint Presentation</vt:lpstr>
      <vt:lpstr>PowerPoint Presentation</vt:lpstr>
      <vt:lpstr>Malachi 2:17</vt:lpstr>
      <vt:lpstr>Malachi 3:8,13</vt:lpstr>
      <vt:lpstr> 2 Timothy 3:1-5</vt:lpstr>
      <vt:lpstr>Deuteronomy 7:7-8 </vt:lpstr>
      <vt:lpstr>The 1st sign of their backsliding</vt:lpstr>
      <vt:lpstr>Jeremiah 31:3</vt:lpstr>
      <vt:lpstr>PowerPoint Presentation</vt:lpstr>
      <vt:lpstr>PowerPoint Presentation</vt:lpstr>
      <vt:lpstr>Malachi 1:4-5</vt:lpstr>
      <vt:lpstr>Malachi 1:6</vt:lpstr>
      <vt:lpstr>Malachi 1:7-8</vt:lpstr>
      <vt:lpstr>Malachi 1:9-10</vt:lpstr>
      <vt:lpstr>Malachi 1:11</vt:lpstr>
      <vt:lpstr>Malachi 1:12-13</vt:lpstr>
      <vt:lpstr>Malachi 1:14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 User</dc:creator>
  <cp:lastModifiedBy>Apple User</cp:lastModifiedBy>
  <cp:revision>8</cp:revision>
  <dcterms:created xsi:type="dcterms:W3CDTF">2017-09-10T01:49:36Z</dcterms:created>
  <dcterms:modified xsi:type="dcterms:W3CDTF">2017-09-10T11:32:58Z</dcterms:modified>
</cp:coreProperties>
</file>