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64" r:id="rId4"/>
    <p:sldId id="257" r:id="rId5"/>
    <p:sldId id="258" r:id="rId6"/>
    <p:sldId id="259" r:id="rId7"/>
    <p:sldId id="260" r:id="rId8"/>
    <p:sldId id="261" r:id="rId9"/>
    <p:sldId id="262" r:id="rId10"/>
    <p:sldId id="265" r:id="rId11"/>
    <p:sldId id="263" r:id="rId12"/>
    <p:sldId id="266" r:id="rId13"/>
    <p:sldId id="267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59" d="100"/>
          <a:sy n="59" d="100"/>
        </p:scale>
        <p:origin x="-1800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1A24CD3-204F-4468-8EE4-28A6668D006A}" type="datetimeFigureOut">
              <a:rPr lang="en-US" smtClean="0"/>
              <a:t>17‏/9‏/16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17‏/9‏/16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17‏/9‏/16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17‏/9‏/16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17‏/9‏/16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17‏/9‏/16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B1A24CD3-204F-4468-8EE4-28A6668D006A}" type="datetimeFigureOut">
              <a:rPr lang="en-US" smtClean="0"/>
              <a:t>17‏/9‏/16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17‏/9‏/16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17‏/9‏/16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17‏/9‏/16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17‏/9‏/16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17‏/9‏/16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17‏/9‏/16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17‏/9‏/16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17‏/9‏/16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17‏/9‏/16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17‏/9‏/16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17‏/9‏/16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17‏/9‏/16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8820" y="4319030"/>
            <a:ext cx="7940547" cy="1048684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Times New Roman"/>
                <a:cs typeface="Times New Roman"/>
              </a:rPr>
              <a:t>I</a:t>
            </a:r>
            <a:r>
              <a:rPr lang="en-US" b="1" dirty="0" smtClean="0">
                <a:latin typeface="Times New Roman"/>
                <a:cs typeface="Times New Roman"/>
              </a:rPr>
              <a:t>n </a:t>
            </a:r>
            <a:r>
              <a:rPr lang="en-US" b="1" dirty="0">
                <a:latin typeface="Times New Roman"/>
                <a:cs typeface="Times New Roman"/>
              </a:rPr>
              <a:t>His temple everyone says, “Glory!</a:t>
            </a:r>
            <a:r>
              <a:rPr lang="en-US" b="1" dirty="0" smtClean="0">
                <a:latin typeface="Times New Roman"/>
                <a:cs typeface="Times New Roman"/>
              </a:rPr>
              <a:t>” Ps 29:9</a:t>
            </a:r>
            <a:endParaRPr lang="en-US" b="1" dirty="0">
              <a:latin typeface="Times New Roman"/>
              <a:cs typeface="Times New Roman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4444" y="5367714"/>
            <a:ext cx="5458968" cy="621792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latin typeface="Times New Roman"/>
                <a:cs typeface="Times New Roman"/>
              </a:rPr>
              <a:t>1</a:t>
            </a:r>
            <a:r>
              <a:rPr lang="en-US" sz="2400" b="1" baseline="30000" dirty="0" smtClean="0">
                <a:latin typeface="Times New Roman"/>
                <a:cs typeface="Times New Roman"/>
              </a:rPr>
              <a:t>st</a:t>
            </a:r>
            <a:r>
              <a:rPr lang="en-US" sz="2400" b="1" dirty="0" smtClean="0">
                <a:latin typeface="Times New Roman"/>
                <a:cs typeface="Times New Roman"/>
              </a:rPr>
              <a:t> Sunday of Tout 1733 </a:t>
            </a:r>
            <a:endParaRPr lang="en-US" sz="2400" b="1" dirty="0">
              <a:latin typeface="Times New Roman"/>
              <a:cs typeface="Times New Roman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2144" y="529695"/>
            <a:ext cx="4689103" cy="3349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7997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pPr algn="ctr"/>
            <a:r>
              <a:rPr lang="en-US" sz="4400" b="1" u="sng" dirty="0">
                <a:latin typeface="Times New Roman"/>
                <a:cs typeface="Times New Roman"/>
              </a:rPr>
              <a:t>(St. Jerome</a:t>
            </a:r>
            <a:r>
              <a:rPr lang="en-US" sz="4400" b="1" u="sng" dirty="0" smtClean="0">
                <a:latin typeface="Times New Roman"/>
                <a:cs typeface="Times New Roman"/>
              </a:rPr>
              <a:t>)</a:t>
            </a:r>
            <a:endParaRPr lang="en-US" sz="4400" b="1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32804"/>
            <a:ext cx="7603323" cy="4473058"/>
          </a:xfrm>
        </p:spPr>
        <p:txBody>
          <a:bodyPr>
            <a:normAutofit fontScale="92500"/>
          </a:bodyPr>
          <a:lstStyle/>
          <a:p>
            <a:pPr algn="ctr"/>
            <a:r>
              <a:rPr lang="en-US" sz="3200" dirty="0">
                <a:latin typeface="Times New Roman"/>
                <a:cs typeface="Times New Roman"/>
              </a:rPr>
              <a:t> </a:t>
            </a:r>
            <a:r>
              <a:rPr lang="en-US" sz="3200" dirty="0" smtClean="0">
                <a:latin typeface="Times New Roman"/>
                <a:cs typeface="Times New Roman"/>
              </a:rPr>
              <a:t>It </a:t>
            </a:r>
            <a:r>
              <a:rPr lang="en-US" sz="32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is befitting of the bride of Christ</a:t>
            </a:r>
            <a:r>
              <a:rPr lang="en-US" sz="3200" dirty="0">
                <a:latin typeface="Times New Roman"/>
                <a:cs typeface="Times New Roman"/>
              </a:rPr>
              <a:t> to be like the ark, overlaid by gold on the inside and the outside (Exodus 25: 11); </a:t>
            </a:r>
            <a:r>
              <a:rPr lang="en-US"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It is befitting of her to be a keeper of the law of the Lord</a:t>
            </a:r>
            <a:r>
              <a:rPr lang="en-US" sz="3200" dirty="0">
                <a:latin typeface="Times New Roman"/>
                <a:cs typeface="Times New Roman"/>
              </a:rPr>
              <a:t>. Like the ark </a:t>
            </a:r>
            <a:r>
              <a:rPr lang="en-US" sz="3200" dirty="0" smtClean="0">
                <a:latin typeface="Times New Roman"/>
                <a:cs typeface="Times New Roman"/>
              </a:rPr>
              <a:t>, </a:t>
            </a:r>
            <a:r>
              <a:rPr lang="en-US" sz="3200" dirty="0">
                <a:latin typeface="Times New Roman"/>
                <a:cs typeface="Times New Roman"/>
              </a:rPr>
              <a:t>it is befitting of you to have no outer thoughts; fir the Lord would have pleasure to sit in your mind, as He did once when He sat on the throne of mercy, and on the cherubim (Exodus 25: 22)</a:t>
            </a:r>
            <a:r>
              <a:rPr lang="en-US" sz="3200" dirty="0" smtClean="0">
                <a:latin typeface="Times New Roman"/>
                <a:cs typeface="Times New Roman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9855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 New Roman"/>
                <a:cs typeface="Times New Roman"/>
              </a:rPr>
              <a:t>The glory of the Lord filled the house</a:t>
            </a:r>
            <a:endParaRPr lang="en-US" b="1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b="1" dirty="0">
                <a:latin typeface="Times New Roman"/>
                <a:cs typeface="Times New Roman"/>
              </a:rPr>
              <a:t>10 </a:t>
            </a:r>
            <a:r>
              <a:rPr lang="en-US" sz="3200" dirty="0">
                <a:latin typeface="Times New Roman"/>
                <a:cs typeface="Times New Roman"/>
              </a:rPr>
              <a:t>And it came to pass, when the priests </a:t>
            </a:r>
            <a:r>
              <a:rPr lang="en-US" sz="32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came out of</a:t>
            </a:r>
            <a:r>
              <a:rPr lang="en-US" sz="3200" dirty="0">
                <a:latin typeface="Times New Roman"/>
                <a:cs typeface="Times New Roman"/>
              </a:rPr>
              <a:t> the holy </a:t>
            </a:r>
            <a:r>
              <a:rPr lang="en-US" sz="3200" i="1" dirty="0">
                <a:latin typeface="Times New Roman"/>
                <a:cs typeface="Times New Roman"/>
              </a:rPr>
              <a:t>place,</a:t>
            </a:r>
            <a:r>
              <a:rPr lang="en-US" sz="3200" dirty="0">
                <a:latin typeface="Times New Roman"/>
                <a:cs typeface="Times New Roman"/>
              </a:rPr>
              <a:t> </a:t>
            </a:r>
            <a:r>
              <a:rPr lang="en-US" sz="32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that the cloud filled the house of the Lord,</a:t>
            </a:r>
            <a:r>
              <a:rPr lang="en-US" sz="3200" dirty="0">
                <a:latin typeface="Times New Roman"/>
                <a:cs typeface="Times New Roman"/>
              </a:rPr>
              <a:t> </a:t>
            </a:r>
            <a:r>
              <a:rPr lang="en-US" sz="3200" b="1" dirty="0">
                <a:latin typeface="Times New Roman"/>
                <a:cs typeface="Times New Roman"/>
              </a:rPr>
              <a:t>11 </a:t>
            </a:r>
            <a:r>
              <a:rPr lang="en-US" sz="3200" dirty="0">
                <a:latin typeface="Times New Roman"/>
                <a:cs typeface="Times New Roman"/>
              </a:rPr>
              <a:t>so that the priests </a:t>
            </a:r>
            <a:r>
              <a:rPr lang="en-US" sz="32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could not continue ministering because of the cloud; </a:t>
            </a:r>
            <a:r>
              <a:rPr lang="en-US" sz="3200" dirty="0">
                <a:latin typeface="Times New Roman"/>
                <a:cs typeface="Times New Roman"/>
              </a:rPr>
              <a:t>for the glory of the Lord filled the house of the Lord</a:t>
            </a:r>
            <a:r>
              <a:rPr lang="en-US" sz="3200" dirty="0" smtClean="0">
                <a:latin typeface="Times New Roman"/>
                <a:cs typeface="Times New Roman"/>
              </a:rPr>
              <a:t>. I king 8:10,11</a:t>
            </a:r>
            <a:endParaRPr lang="en-US" sz="32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405186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/>
                <a:cs typeface="Times New Roman"/>
              </a:rPr>
              <a:t>St John the Baptist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+mj-ea"/>
              <a:buAutoNum type="circleNumDbPlain"/>
            </a:pPr>
            <a:r>
              <a:rPr lang="en-US" sz="2800" dirty="0" smtClean="0">
                <a:latin typeface="Times New Roman"/>
                <a:cs typeface="Times New Roman"/>
              </a:rPr>
              <a:t>His message was a trumpet to the coming Jubilee</a:t>
            </a:r>
          </a:p>
          <a:p>
            <a:pPr marL="457200" indent="-457200">
              <a:buFont typeface="+mj-ea"/>
              <a:buAutoNum type="circleNumDbPlain"/>
            </a:pPr>
            <a:r>
              <a:rPr lang="en-US" sz="2800" dirty="0" smtClean="0">
                <a:latin typeface="Times New Roman"/>
                <a:cs typeface="Times New Roman"/>
              </a:rPr>
              <a:t>He was peaching repentance for the forgiveness of sins</a:t>
            </a:r>
          </a:p>
          <a:p>
            <a:pPr marL="457200" indent="-457200">
              <a:buFont typeface="+mj-ea"/>
              <a:buAutoNum type="circleNumDbPlain"/>
            </a:pPr>
            <a:r>
              <a:rPr lang="en-US" sz="2800" dirty="0" smtClean="0">
                <a:latin typeface="Times New Roman"/>
                <a:cs typeface="Times New Roman"/>
              </a:rPr>
              <a:t>The king has his place in His heart</a:t>
            </a:r>
          </a:p>
          <a:p>
            <a:pPr marL="457200" indent="-457200">
              <a:buFont typeface="+mj-ea"/>
              <a:buAutoNum type="circleNumDbPlain"/>
            </a:pPr>
            <a:r>
              <a:rPr lang="en-US" sz="2800" dirty="0" smtClean="0">
                <a:latin typeface="Times New Roman"/>
                <a:cs typeface="Times New Roman"/>
              </a:rPr>
              <a:t>He was a priest ministering in the holy places </a:t>
            </a:r>
          </a:p>
          <a:p>
            <a:pPr marL="457200" indent="-457200">
              <a:buFont typeface="+mj-ea"/>
              <a:buAutoNum type="circleNumDbPlain"/>
            </a:pPr>
            <a:r>
              <a:rPr lang="en-US" sz="2800" dirty="0" smtClean="0">
                <a:latin typeface="Times New Roman"/>
                <a:cs typeface="Times New Roman"/>
              </a:rPr>
              <a:t>God’s glory was overwhelming him</a:t>
            </a:r>
          </a:p>
        </p:txBody>
      </p:sp>
    </p:spTree>
    <p:extLst>
      <p:ext uri="{BB962C8B-B14F-4D97-AF65-F5344CB8AC3E}">
        <p14:creationId xmlns:p14="http://schemas.microsoft.com/office/powerpoint/2010/main" val="2502870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 New Roman"/>
                <a:cs typeface="Times New Roman"/>
              </a:rPr>
              <a:t>The Least is greater then him?</a:t>
            </a:r>
            <a:endParaRPr lang="en-US" b="1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b="1" dirty="0">
                <a:latin typeface="Times New Roman"/>
                <a:cs typeface="Times New Roman"/>
              </a:rPr>
              <a:t> </a:t>
            </a:r>
            <a:r>
              <a:rPr lang="en-US" sz="3600" dirty="0">
                <a:latin typeface="Times New Roman"/>
                <a:cs typeface="Times New Roman"/>
              </a:rPr>
              <a:t>For I say to you, among those born of women there is not a greater prophet than John the Baptist</a:t>
            </a:r>
            <a:r>
              <a:rPr lang="en-US" sz="3600" dirty="0" smtClean="0">
                <a:latin typeface="Times New Roman"/>
                <a:cs typeface="Times New Roman"/>
              </a:rPr>
              <a:t>; </a:t>
            </a:r>
            <a:r>
              <a:rPr lang="en-US" sz="36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but he who is least in the kingdom of God is greater than he.</a:t>
            </a:r>
            <a:r>
              <a:rPr lang="en-US" sz="3600" b="1" u="sng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”</a:t>
            </a:r>
            <a:r>
              <a:rPr lang="en-US" sz="36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 Luke 7:28</a:t>
            </a:r>
            <a:endParaRPr lang="en-US" sz="36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725789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dirty="0">
                <a:latin typeface="Times New Roman"/>
                <a:cs typeface="Times New Roman"/>
              </a:rPr>
              <a:t>St Gregory of Nyssa</a:t>
            </a:r>
            <a:r>
              <a:rPr lang="en-US" dirty="0"/>
              <a:t/>
            </a:r>
            <a:br>
              <a:rPr lang="en-US" dirty="0"/>
            </a:br>
            <a:r>
              <a:rPr lang="en-US" sz="1800" dirty="0">
                <a:latin typeface="Times New Roman"/>
                <a:cs typeface="Times New Roman"/>
              </a:rPr>
              <a:t>the great catechetical oration 32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n-US" sz="3900" b="1" dirty="0">
                <a:latin typeface="Times New Roman"/>
                <a:cs typeface="Times New Roman"/>
              </a:rPr>
              <a:t>He so far within the grasp of death as to touch a state of deadness and </a:t>
            </a:r>
            <a:r>
              <a:rPr lang="en-US" sz="39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then in His Own Body to bestow in our nature  the principal of resurrection, raising as He did by His power along with Himself the whole man</a:t>
            </a:r>
            <a:r>
              <a:rPr lang="en-US" sz="3900" b="1" dirty="0">
                <a:latin typeface="Times New Roman"/>
                <a:cs typeface="Times New Roman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579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b="1" dirty="0">
                <a:latin typeface="Times New Roman"/>
                <a:cs typeface="Times New Roman"/>
              </a:rPr>
              <a:t> (</a:t>
            </a:r>
            <a:r>
              <a:rPr lang="en-US" b="1" dirty="0" err="1">
                <a:latin typeface="Times New Roman"/>
                <a:cs typeface="Times New Roman"/>
              </a:rPr>
              <a:t>Severian</a:t>
            </a:r>
            <a:r>
              <a:rPr lang="en-US" b="1" dirty="0">
                <a:latin typeface="Times New Roman"/>
                <a:cs typeface="Times New Roman"/>
              </a:rPr>
              <a:t>, Bishop of </a:t>
            </a:r>
            <a:r>
              <a:rPr lang="en-US" b="1" dirty="0" err="1">
                <a:latin typeface="Times New Roman"/>
                <a:cs typeface="Times New Roman"/>
              </a:rPr>
              <a:t>Gebalah</a:t>
            </a:r>
            <a:r>
              <a:rPr lang="en-US" b="1" dirty="0" smtClean="0">
                <a:latin typeface="Times New Roman"/>
                <a:cs typeface="Times New Roman"/>
              </a:rPr>
              <a:t>)</a:t>
            </a:r>
            <a:br>
              <a:rPr lang="en-US" b="1" dirty="0" smtClean="0">
                <a:latin typeface="Times New Roman"/>
                <a:cs typeface="Times New Roman"/>
              </a:rPr>
            </a:br>
            <a:r>
              <a:rPr lang="en-US" u="sng" dirty="0" smtClean="0">
                <a:latin typeface="Times New Roman"/>
                <a:cs typeface="Times New Roman"/>
              </a:rPr>
              <a:t> </a:t>
            </a:r>
            <a:r>
              <a:rPr lang="en-US" sz="2400" i="1" u="sng" dirty="0">
                <a:latin typeface="Times New Roman"/>
                <a:cs typeface="Times New Roman"/>
              </a:rPr>
              <a:t>Pauline Comm. From the Greek Church</a:t>
            </a:r>
            <a:r>
              <a:rPr lang="en-US" sz="2400" i="1" u="sng" dirty="0" smtClean="0">
                <a:latin typeface="Times New Roman"/>
                <a:cs typeface="Times New Roman"/>
              </a:rPr>
              <a:t>.</a:t>
            </a:r>
            <a:endParaRPr lang="en-US" sz="2400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981760" cy="3916363"/>
          </a:xfrm>
        </p:spPr>
        <p:txBody>
          <a:bodyPr>
            <a:normAutofit/>
          </a:bodyPr>
          <a:lstStyle/>
          <a:p>
            <a:pPr lvl="0" algn="ctr"/>
            <a:r>
              <a:rPr lang="en-US" sz="3600" b="1" dirty="0">
                <a:solidFill>
                  <a:srgbClr val="FF0000"/>
                </a:solidFill>
                <a:latin typeface="Times New Roman"/>
                <a:cs typeface="Times New Roman"/>
              </a:rPr>
              <a:t>Being transformed from the knowledge of the law to the grace of the Spirit</a:t>
            </a:r>
            <a:r>
              <a:rPr lang="en-US" sz="3600" dirty="0">
                <a:latin typeface="Times New Roman"/>
                <a:cs typeface="Times New Roman"/>
              </a:rPr>
              <a:t>, We should remember that we are moving 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cs typeface="Times New Roman"/>
              </a:rPr>
              <a:t>from the glory of the Spirit working in us, to the glory of our inheritance as children</a:t>
            </a:r>
            <a:r>
              <a:rPr lang="en-US" sz="3600" dirty="0">
                <a:latin typeface="Times New Roman"/>
                <a:cs typeface="Times New Roman"/>
              </a:rPr>
              <a:t>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64759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pPr algn="ctr"/>
            <a:r>
              <a:rPr lang="en-US" b="1" u="sng" dirty="0" smtClean="0">
                <a:latin typeface="Times New Roman"/>
                <a:cs typeface="Times New Roman"/>
              </a:rPr>
              <a:t>The Jewish feasts</a:t>
            </a:r>
            <a:endParaRPr lang="en-US" b="1" u="sng" dirty="0">
              <a:latin typeface="Times New Roman"/>
              <a:cs typeface="Times New Roman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575" y="2057400"/>
            <a:ext cx="5447408" cy="4262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201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pPr algn="ctr"/>
            <a:r>
              <a:rPr lang="en-US" b="1" u="sng" dirty="0" smtClean="0">
                <a:latin typeface="Times New Roman"/>
                <a:cs typeface="Times New Roman"/>
              </a:rPr>
              <a:t>Atonement and Jubilee </a:t>
            </a:r>
            <a:endParaRPr lang="en-US" b="1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844772"/>
            <a:ext cx="7857162" cy="4671825"/>
          </a:xfrm>
        </p:spPr>
        <p:txBody>
          <a:bodyPr>
            <a:noAutofit/>
          </a:bodyPr>
          <a:lstStyle/>
          <a:p>
            <a:pPr algn="ctr"/>
            <a:r>
              <a:rPr lang="en-US" sz="3200" dirty="0">
                <a:latin typeface="Times New Roman"/>
                <a:cs typeface="Times New Roman"/>
              </a:rPr>
              <a:t>Now Solomon assembled the elders of Israel and all the heads of the tribes, the chief fathers of the children of Israel, to King Solomon in Jerusalem, that </a:t>
            </a:r>
            <a:r>
              <a:rPr lang="en-US" sz="32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they might bring up the ark of the covenant of the Lord </a:t>
            </a:r>
            <a:r>
              <a:rPr lang="en-US" sz="3200" dirty="0">
                <a:latin typeface="Times New Roman"/>
                <a:cs typeface="Times New Roman"/>
              </a:rPr>
              <a:t>from the City of David, which </a:t>
            </a:r>
            <a:r>
              <a:rPr lang="en-US" sz="3200" i="1" dirty="0">
                <a:latin typeface="Times New Roman"/>
                <a:cs typeface="Times New Roman"/>
              </a:rPr>
              <a:t>is</a:t>
            </a:r>
            <a:r>
              <a:rPr lang="en-US" sz="3200" dirty="0">
                <a:latin typeface="Times New Roman"/>
                <a:cs typeface="Times New Roman"/>
              </a:rPr>
              <a:t> Zion. </a:t>
            </a:r>
            <a:r>
              <a:rPr lang="en-US" sz="3200" dirty="0" smtClean="0">
                <a:latin typeface="Times New Roman"/>
                <a:cs typeface="Times New Roman"/>
              </a:rPr>
              <a:t>Therefore </a:t>
            </a:r>
            <a:r>
              <a:rPr lang="en-US" sz="3200" dirty="0">
                <a:latin typeface="Times New Roman"/>
                <a:cs typeface="Times New Roman"/>
              </a:rPr>
              <a:t>all the men of Israel assembled with King </a:t>
            </a:r>
            <a:r>
              <a:rPr lang="en-US" sz="32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Solomon at the feast in the month of </a:t>
            </a:r>
            <a:r>
              <a:rPr lang="en-US" sz="3200" b="1" u="sng" dirty="0" err="1">
                <a:solidFill>
                  <a:srgbClr val="FF0000"/>
                </a:solidFill>
                <a:latin typeface="Times New Roman"/>
                <a:cs typeface="Times New Roman"/>
              </a:rPr>
              <a:t>Ethanim</a:t>
            </a:r>
            <a:r>
              <a:rPr lang="en-US" sz="32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, which </a:t>
            </a:r>
            <a:r>
              <a:rPr lang="en-US" sz="3200" b="1" i="1" u="sng" dirty="0">
                <a:solidFill>
                  <a:srgbClr val="FF0000"/>
                </a:solidFill>
                <a:latin typeface="Times New Roman"/>
                <a:cs typeface="Times New Roman"/>
              </a:rPr>
              <a:t>is</a:t>
            </a:r>
            <a:r>
              <a:rPr lang="en-US" sz="32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 the seventh month. 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3200" dirty="0" smtClean="0">
                <a:latin typeface="Times New Roman"/>
                <a:cs typeface="Times New Roman"/>
              </a:rPr>
              <a:t>1 Kings 8:1,2</a:t>
            </a:r>
            <a:endParaRPr lang="en-US" sz="32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54030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pPr algn="ctr"/>
            <a:r>
              <a:rPr lang="en-US" b="1" u="sng" dirty="0" smtClean="0">
                <a:latin typeface="Times New Roman"/>
                <a:cs typeface="Times New Roman"/>
              </a:rPr>
              <a:t>Rest, Restoration and Liberty</a:t>
            </a:r>
            <a:endParaRPr lang="en-US" b="1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607" y="1874387"/>
            <a:ext cx="8553968" cy="4354714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latin typeface="Times New Roman"/>
                <a:cs typeface="Times New Roman"/>
              </a:rPr>
              <a:t>8 </a:t>
            </a:r>
            <a:r>
              <a:rPr lang="en-US" sz="2400" dirty="0">
                <a:latin typeface="Times New Roman"/>
                <a:cs typeface="Times New Roman"/>
              </a:rPr>
              <a:t>‘And you shall count seven </a:t>
            </a:r>
            <a:r>
              <a:rPr lang="en-US" sz="2400" dirty="0" err="1">
                <a:latin typeface="Times New Roman"/>
                <a:cs typeface="Times New Roman"/>
              </a:rPr>
              <a:t>sabbaths</a:t>
            </a:r>
            <a:r>
              <a:rPr lang="en-US" sz="2400" dirty="0">
                <a:latin typeface="Times New Roman"/>
                <a:cs typeface="Times New Roman"/>
              </a:rPr>
              <a:t> of years for yourself, seven times seven years; and the time of the seven </a:t>
            </a:r>
            <a:r>
              <a:rPr lang="en-US" sz="2400" dirty="0" err="1">
                <a:latin typeface="Times New Roman"/>
                <a:cs typeface="Times New Roman"/>
              </a:rPr>
              <a:t>sabbaths</a:t>
            </a:r>
            <a:r>
              <a:rPr lang="en-US" sz="2400" dirty="0">
                <a:latin typeface="Times New Roman"/>
                <a:cs typeface="Times New Roman"/>
              </a:rPr>
              <a:t> of years shall be to you forty-nine years. </a:t>
            </a:r>
            <a:r>
              <a:rPr lang="en-US" sz="2400" b="1" dirty="0">
                <a:latin typeface="Times New Roman"/>
                <a:cs typeface="Times New Roman"/>
              </a:rPr>
              <a:t>9 </a:t>
            </a:r>
            <a:r>
              <a:rPr lang="en-US" sz="24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Then you shall cause the trumpet of the Jubilee to sound on the tenth </a:t>
            </a:r>
            <a:r>
              <a:rPr lang="en-US" sz="2400" b="1" i="1" u="sng" dirty="0">
                <a:solidFill>
                  <a:srgbClr val="FF0000"/>
                </a:solidFill>
                <a:latin typeface="Times New Roman"/>
                <a:cs typeface="Times New Roman"/>
              </a:rPr>
              <a:t>day</a:t>
            </a:r>
            <a:r>
              <a:rPr lang="en-US" sz="24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 of the seventh month; on the Day of Atonement you shall make the trumpet to sound throughout all your land. </a:t>
            </a:r>
            <a:r>
              <a:rPr lang="en-US" sz="2400" b="1" dirty="0">
                <a:latin typeface="Times New Roman"/>
                <a:cs typeface="Times New Roman"/>
              </a:rPr>
              <a:t>10 </a:t>
            </a:r>
            <a:r>
              <a:rPr lang="en-US" sz="2400" dirty="0">
                <a:latin typeface="Times New Roman"/>
                <a:cs typeface="Times New Roman"/>
              </a:rPr>
              <a:t>And you shall consecrate the fiftieth year, and proclaim </a:t>
            </a:r>
            <a:r>
              <a:rPr lang="en-US" sz="24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liberty</a:t>
            </a:r>
            <a:r>
              <a:rPr lang="en-US" sz="2400" dirty="0">
                <a:latin typeface="Times New Roman"/>
                <a:cs typeface="Times New Roman"/>
              </a:rPr>
              <a:t> throughout </a:t>
            </a:r>
            <a:r>
              <a:rPr lang="en-US" sz="2400" i="1" dirty="0">
                <a:latin typeface="Times New Roman"/>
                <a:cs typeface="Times New Roman"/>
              </a:rPr>
              <a:t>all</a:t>
            </a:r>
            <a:r>
              <a:rPr lang="en-US" sz="2400" dirty="0">
                <a:latin typeface="Times New Roman"/>
                <a:cs typeface="Times New Roman"/>
              </a:rPr>
              <a:t> the land to all its inhabitants. It shall be a Jubilee for you; and each of you </a:t>
            </a:r>
            <a:r>
              <a:rPr lang="en-US" sz="24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shall return to his possession</a:t>
            </a:r>
            <a:r>
              <a:rPr lang="en-US" sz="2400" dirty="0">
                <a:latin typeface="Times New Roman"/>
                <a:cs typeface="Times New Roman"/>
              </a:rPr>
              <a:t>, and each of you shall return to his family. </a:t>
            </a:r>
            <a:r>
              <a:rPr lang="en-US" sz="2400" b="1" dirty="0">
                <a:latin typeface="Times New Roman"/>
                <a:cs typeface="Times New Roman"/>
              </a:rPr>
              <a:t>11 </a:t>
            </a:r>
            <a:r>
              <a:rPr lang="en-US" sz="2400" dirty="0">
                <a:latin typeface="Times New Roman"/>
                <a:cs typeface="Times New Roman"/>
              </a:rPr>
              <a:t>That fiftieth year shall be a Jubilee to you; in it you </a:t>
            </a:r>
            <a:r>
              <a:rPr lang="en-US" sz="24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shall neither sow nor reap </a:t>
            </a:r>
            <a:r>
              <a:rPr lang="en-US" sz="2400" dirty="0">
                <a:latin typeface="Times New Roman"/>
                <a:cs typeface="Times New Roman"/>
              </a:rPr>
              <a:t>what grows of its own accord, nor gather </a:t>
            </a:r>
            <a:r>
              <a:rPr lang="en-US" sz="2400" i="1" dirty="0">
                <a:latin typeface="Times New Roman"/>
                <a:cs typeface="Times New Roman"/>
              </a:rPr>
              <a:t>the grapes</a:t>
            </a:r>
            <a:r>
              <a:rPr lang="en-US" sz="2400" dirty="0">
                <a:latin typeface="Times New Roman"/>
                <a:cs typeface="Times New Roman"/>
              </a:rPr>
              <a:t> of your untended vine</a:t>
            </a:r>
            <a:r>
              <a:rPr lang="en-US" sz="2400" dirty="0" smtClean="0">
                <a:latin typeface="Times New Roman"/>
                <a:cs typeface="Times New Roman"/>
              </a:rPr>
              <a:t>. Lev 25:8-11</a:t>
            </a:r>
            <a:endParaRPr lang="en-US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74866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 New Roman"/>
                <a:cs typeface="Times New Roman"/>
              </a:rPr>
              <a:t>Forgiveness </a:t>
            </a:r>
            <a:endParaRPr lang="en-US" b="1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dirty="0">
                <a:latin typeface="Times New Roman"/>
                <a:cs typeface="Times New Roman"/>
              </a:rPr>
              <a:t>So he shall make atonement for the Holy </a:t>
            </a:r>
            <a:r>
              <a:rPr lang="en-US" sz="3200" i="1" dirty="0">
                <a:latin typeface="Times New Roman"/>
                <a:cs typeface="Times New Roman"/>
              </a:rPr>
              <a:t>Place</a:t>
            </a:r>
            <a:r>
              <a:rPr lang="en-US" sz="3200" dirty="0">
                <a:latin typeface="Times New Roman"/>
                <a:cs typeface="Times New Roman"/>
              </a:rPr>
              <a:t>, because of the </a:t>
            </a:r>
            <a:r>
              <a:rPr lang="en-US" sz="32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uncleanness</a:t>
            </a:r>
            <a:r>
              <a:rPr lang="en-US" sz="3200" dirty="0">
                <a:latin typeface="Times New Roman"/>
                <a:cs typeface="Times New Roman"/>
              </a:rPr>
              <a:t> of the children of Israel, and because of their </a:t>
            </a:r>
            <a:r>
              <a:rPr lang="en-US" sz="32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transgressions</a:t>
            </a:r>
            <a:r>
              <a:rPr lang="en-US" sz="3200" dirty="0">
                <a:latin typeface="Times New Roman"/>
                <a:cs typeface="Times New Roman"/>
              </a:rPr>
              <a:t>, for all </a:t>
            </a:r>
            <a:r>
              <a:rPr lang="en-US" sz="32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their si</a:t>
            </a:r>
            <a:r>
              <a:rPr lang="en-US"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ns</a:t>
            </a:r>
            <a:r>
              <a:rPr lang="en-US" sz="3200" dirty="0">
                <a:latin typeface="Times New Roman"/>
                <a:cs typeface="Times New Roman"/>
              </a:rPr>
              <a:t>; and so he shall do for the tabernacle of meeting which remains among them in the midst of their uncleanness</a:t>
            </a:r>
            <a:r>
              <a:rPr lang="en-US" sz="3200" dirty="0" smtClean="0">
                <a:latin typeface="Times New Roman"/>
                <a:cs typeface="Times New Roman"/>
              </a:rPr>
              <a:t>. Lev 16:16</a:t>
            </a:r>
            <a:endParaRPr lang="en-US" sz="32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91387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 New Roman"/>
                <a:cs typeface="Times New Roman"/>
              </a:rPr>
              <a:t>Could not be counted !!!</a:t>
            </a:r>
            <a:endParaRPr lang="en-US" b="1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Times New Roman"/>
                <a:cs typeface="Times New Roman"/>
              </a:rPr>
              <a:t>Also </a:t>
            </a:r>
            <a:r>
              <a:rPr lang="en-US" sz="3200" dirty="0">
                <a:latin typeface="Times New Roman"/>
                <a:cs typeface="Times New Roman"/>
              </a:rPr>
              <a:t>King Solomon, and all the congregation of Israel who were assembled with him, </a:t>
            </a:r>
            <a:r>
              <a:rPr lang="en-US" sz="3200" i="1" dirty="0">
                <a:latin typeface="Times New Roman"/>
                <a:cs typeface="Times New Roman"/>
              </a:rPr>
              <a:t>were</a:t>
            </a:r>
            <a:r>
              <a:rPr lang="en-US" sz="3200" dirty="0">
                <a:latin typeface="Times New Roman"/>
                <a:cs typeface="Times New Roman"/>
              </a:rPr>
              <a:t> with him before the ark, sacrificing sheep and oxen that </a:t>
            </a:r>
            <a:r>
              <a:rPr lang="en-US" sz="32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could not be counted or numbered for multitude. </a:t>
            </a:r>
            <a:r>
              <a:rPr lang="en-US" sz="3200" dirty="0" smtClean="0">
                <a:latin typeface="Times New Roman"/>
                <a:cs typeface="Times New Roman"/>
              </a:rPr>
              <a:t> 1 king 8:5</a:t>
            </a:r>
            <a:endParaRPr lang="en-US" sz="32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61588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dirty="0" smtClean="0">
                <a:latin typeface="Times New Roman"/>
                <a:cs typeface="Times New Roman"/>
              </a:rPr>
              <a:t>To  its place !!!</a:t>
            </a:r>
            <a:endParaRPr lang="en-US" sz="4400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>
                <a:latin typeface="Times New Roman"/>
                <a:cs typeface="Times New Roman"/>
              </a:rPr>
              <a:t>Then the priests brought in the </a:t>
            </a:r>
            <a:r>
              <a:rPr lang="en-US" sz="36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ark of the covenant </a:t>
            </a:r>
            <a:r>
              <a:rPr lang="en-US" sz="3600" dirty="0">
                <a:latin typeface="Times New Roman"/>
                <a:cs typeface="Times New Roman"/>
              </a:rPr>
              <a:t>of the Lord 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cs typeface="Times New Roman"/>
              </a:rPr>
              <a:t>to its place</a:t>
            </a:r>
            <a:r>
              <a:rPr lang="en-US" sz="3600" dirty="0">
                <a:latin typeface="Times New Roman"/>
                <a:cs typeface="Times New Roman"/>
              </a:rPr>
              <a:t>, into the inner sanctuary of the temple, to the Most Holy </a:t>
            </a:r>
            <a:r>
              <a:rPr lang="en-US" sz="3600" i="1" dirty="0">
                <a:latin typeface="Times New Roman"/>
                <a:cs typeface="Times New Roman"/>
              </a:rPr>
              <a:t>Place,</a:t>
            </a:r>
            <a:r>
              <a:rPr lang="en-US" sz="3600" dirty="0">
                <a:latin typeface="Times New Roman"/>
                <a:cs typeface="Times New Roman"/>
              </a:rPr>
              <a:t> under the wings of the cherubim. </a:t>
            </a:r>
            <a:r>
              <a:rPr lang="en-US" sz="3600" dirty="0" smtClean="0">
                <a:latin typeface="Times New Roman"/>
                <a:cs typeface="Times New Roman"/>
              </a:rPr>
              <a:t> I king 8:6</a:t>
            </a:r>
            <a:endParaRPr lang="en-US" sz="3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139285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 New Roman"/>
                <a:cs typeface="Times New Roman"/>
              </a:rPr>
              <a:t>Only the two tablets !!</a:t>
            </a:r>
            <a:endParaRPr lang="en-US" b="1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b="1" dirty="0">
                <a:latin typeface="Times New Roman"/>
                <a:cs typeface="Times New Roman"/>
              </a:rPr>
              <a:t> </a:t>
            </a:r>
            <a:r>
              <a:rPr lang="en-US" sz="36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Nothing </a:t>
            </a:r>
            <a:r>
              <a:rPr lang="en-US" sz="3600" b="1" i="1" u="sng" dirty="0">
                <a:solidFill>
                  <a:srgbClr val="FF0000"/>
                </a:solidFill>
                <a:latin typeface="Times New Roman"/>
                <a:cs typeface="Times New Roman"/>
              </a:rPr>
              <a:t>was</a:t>
            </a:r>
            <a:r>
              <a:rPr lang="en-US" sz="36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 in the ark except the two tablets of stone </a:t>
            </a:r>
            <a:r>
              <a:rPr lang="en-US" sz="3600" dirty="0">
                <a:latin typeface="Times New Roman"/>
                <a:cs typeface="Times New Roman"/>
              </a:rPr>
              <a:t>which Moses put there at </a:t>
            </a:r>
            <a:r>
              <a:rPr lang="en-US" sz="3600" dirty="0" err="1">
                <a:latin typeface="Times New Roman"/>
                <a:cs typeface="Times New Roman"/>
              </a:rPr>
              <a:t>Horeb</a:t>
            </a:r>
            <a:r>
              <a:rPr lang="en-US" sz="3600" dirty="0">
                <a:latin typeface="Times New Roman"/>
                <a:cs typeface="Times New Roman"/>
              </a:rPr>
              <a:t>, when the Lord made </a:t>
            </a:r>
            <a:r>
              <a:rPr lang="en-US" sz="3600" i="1" dirty="0">
                <a:latin typeface="Times New Roman"/>
                <a:cs typeface="Times New Roman"/>
              </a:rPr>
              <a:t>a covenant</a:t>
            </a:r>
            <a:r>
              <a:rPr lang="en-US" sz="3600" dirty="0">
                <a:latin typeface="Times New Roman"/>
                <a:cs typeface="Times New Roman"/>
              </a:rPr>
              <a:t> with the children of Israel, when they came out of the land of Egypt</a:t>
            </a:r>
            <a:r>
              <a:rPr lang="en-US" sz="3600" dirty="0" smtClean="0">
                <a:latin typeface="Times New Roman"/>
                <a:cs typeface="Times New Roman"/>
              </a:rPr>
              <a:t>. I King 8:9</a:t>
            </a:r>
            <a:endParaRPr lang="en-US" sz="3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80915134"/>
      </p:ext>
    </p:extLst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43</TotalTime>
  <Words>438</Words>
  <Application>Microsoft Macintosh PowerPoint</Application>
  <PresentationFormat>On-screen Show (4:3)</PresentationFormat>
  <Paragraphs>31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Plaza</vt:lpstr>
      <vt:lpstr>In His temple everyone says, “Glory!” Ps 29:9</vt:lpstr>
      <vt:lpstr> (Severian, Bishop of Gebalah)  Pauline Comm. From the Greek Church.</vt:lpstr>
      <vt:lpstr>The Jewish feasts</vt:lpstr>
      <vt:lpstr>Atonement and Jubilee </vt:lpstr>
      <vt:lpstr>Rest, Restoration and Liberty</vt:lpstr>
      <vt:lpstr>Forgiveness </vt:lpstr>
      <vt:lpstr>Could not be counted !!!</vt:lpstr>
      <vt:lpstr>To  its place !!!</vt:lpstr>
      <vt:lpstr>Only the two tablets !!</vt:lpstr>
      <vt:lpstr>(St. Jerome)</vt:lpstr>
      <vt:lpstr>The glory of the Lord filled the house</vt:lpstr>
      <vt:lpstr>St John the Baptist</vt:lpstr>
      <vt:lpstr>The Least is greater then him?</vt:lpstr>
      <vt:lpstr>St Gregory of Nyssa the great catechetical oration 32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His temple everyone says, “Glory!” Ps 29:9</dc:title>
  <dc:creator>Abouna</dc:creator>
  <cp:lastModifiedBy>Abouna</cp:lastModifiedBy>
  <cp:revision>5</cp:revision>
  <dcterms:created xsi:type="dcterms:W3CDTF">2016-09-18T02:12:33Z</dcterms:created>
  <dcterms:modified xsi:type="dcterms:W3CDTF">2016-09-18T02:56:26Z</dcterms:modified>
</cp:coreProperties>
</file>