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6" r:id="rId4"/>
    <p:sldId id="268" r:id="rId5"/>
    <p:sldId id="269" r:id="rId6"/>
    <p:sldId id="260" r:id="rId7"/>
    <p:sldId id="264" r:id="rId8"/>
    <p:sldId id="259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20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3533" y="4432023"/>
            <a:ext cx="7335835" cy="104868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/>
              <a:t>In the beginning there was a vision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85032" y="5755471"/>
            <a:ext cx="5458968" cy="62179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Lent’s Eve 2014</a:t>
            </a:r>
            <a:endParaRPr lang="en-US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904" y="419403"/>
            <a:ext cx="3422948" cy="3657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69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A puzzle!!!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781412" cy="4465863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 At this, some of his disciples said to one another, “What does he mean by saying, ‘In a little while </a:t>
            </a:r>
            <a:r>
              <a:rPr lang="en-US" sz="3200" b="1" dirty="0">
                <a:solidFill>
                  <a:srgbClr val="FF0000"/>
                </a:solidFill>
              </a:rPr>
              <a:t>you will see me no more</a:t>
            </a:r>
            <a:r>
              <a:rPr lang="en-US" sz="3200" b="1" dirty="0" smtClean="0">
                <a:solidFill>
                  <a:srgbClr val="FF0000"/>
                </a:solidFill>
              </a:rPr>
              <a:t>,</a:t>
            </a:r>
          </a:p>
          <a:p>
            <a:pPr algn="ctr"/>
            <a:r>
              <a:rPr lang="en-US" sz="3200" dirty="0" smtClean="0"/>
              <a:t> </a:t>
            </a:r>
            <a:r>
              <a:rPr lang="en-US" sz="3200" dirty="0"/>
              <a:t>and then after </a:t>
            </a:r>
            <a:r>
              <a:rPr lang="en-US" sz="3200" b="1" dirty="0">
                <a:solidFill>
                  <a:srgbClr val="FF0000"/>
                </a:solidFill>
              </a:rPr>
              <a:t>a little while you will see me</a:t>
            </a:r>
            <a:r>
              <a:rPr lang="en-US" sz="3200" dirty="0"/>
              <a:t>,’ </a:t>
            </a:r>
            <a:endParaRPr lang="en-US" sz="3200" dirty="0" smtClean="0"/>
          </a:p>
          <a:p>
            <a:pPr algn="ctr"/>
            <a:r>
              <a:rPr lang="en-US" sz="3200" dirty="0" smtClean="0"/>
              <a:t>and </a:t>
            </a:r>
            <a:r>
              <a:rPr lang="en-US" sz="3200" dirty="0"/>
              <a:t>‘</a:t>
            </a:r>
            <a:r>
              <a:rPr lang="en-US" sz="3200" b="1" u="sng" dirty="0">
                <a:solidFill>
                  <a:srgbClr val="FF0000"/>
                </a:solidFill>
              </a:rPr>
              <a:t>Because I am going to the Father</a:t>
            </a:r>
            <a:r>
              <a:rPr lang="en-US" sz="3200" dirty="0"/>
              <a:t>’?”</a:t>
            </a:r>
            <a:r>
              <a:rPr lang="en-US" sz="3200" dirty="0" err="1" smtClean="0"/>
              <a:t>Jn</a:t>
            </a:r>
            <a:r>
              <a:rPr lang="en-US" sz="3200" dirty="0" smtClean="0"/>
              <a:t> 16:17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24547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/>
              <a:t>1. </a:t>
            </a:r>
            <a:r>
              <a:rPr lang="en-US" sz="4000" b="1" u="sng" dirty="0" smtClean="0"/>
              <a:t>The beginning 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In the year that King </a:t>
            </a:r>
            <a:r>
              <a:rPr lang="en-US" sz="3600" b="1" dirty="0" err="1"/>
              <a:t>Uzziah</a:t>
            </a:r>
            <a:r>
              <a:rPr lang="en-US" sz="3600" b="1" dirty="0"/>
              <a:t> died, </a:t>
            </a:r>
            <a:r>
              <a:rPr lang="en-US" sz="3600" b="1" u="sng" dirty="0">
                <a:solidFill>
                  <a:srgbClr val="FF0000"/>
                </a:solidFill>
              </a:rPr>
              <a:t>I saw the Lord, high and exalted</a:t>
            </a:r>
            <a:r>
              <a:rPr lang="en-US" sz="3600" b="1" dirty="0"/>
              <a:t>, seated on a throne; and the train of his robe filled the </a:t>
            </a:r>
            <a:r>
              <a:rPr lang="en-US" sz="3600" b="1" dirty="0" smtClean="0"/>
              <a:t>temple. Isa 6:1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287602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621" y="188772"/>
            <a:ext cx="6985655" cy="6452569"/>
          </a:xfrm>
        </p:spPr>
        <p:txBody>
          <a:bodyPr>
            <a:noAutofit/>
          </a:bodyPr>
          <a:lstStyle/>
          <a:p>
            <a:pPr algn="ctr"/>
            <a:r>
              <a:rPr lang="en-US" sz="2700" b="1" dirty="0"/>
              <a:t>16 But after </a:t>
            </a:r>
            <a:r>
              <a:rPr lang="en-US" sz="2700" b="1" dirty="0" err="1"/>
              <a:t>Uzziah</a:t>
            </a:r>
            <a:r>
              <a:rPr lang="en-US" sz="2700" b="1" dirty="0"/>
              <a:t> </a:t>
            </a:r>
            <a:r>
              <a:rPr lang="en-US" sz="2700" b="1" u="sng" dirty="0">
                <a:solidFill>
                  <a:srgbClr val="FF0000"/>
                </a:solidFill>
              </a:rPr>
              <a:t>became powerful, his pride led to his downfall</a:t>
            </a:r>
            <a:r>
              <a:rPr lang="en-US" sz="2700" b="1" dirty="0"/>
              <a:t>. He was unfaithful to the Lord his God, and entered the temple of the Lord to burn incense on the altar of incense. 17 </a:t>
            </a:r>
            <a:r>
              <a:rPr lang="en-US" sz="2700" b="1" dirty="0" err="1"/>
              <a:t>Azariah</a:t>
            </a:r>
            <a:r>
              <a:rPr lang="en-US" sz="2700" b="1" dirty="0"/>
              <a:t> the priest with eighty other courageous priests of the Lord followed him in. 18 They confronted King </a:t>
            </a:r>
            <a:r>
              <a:rPr lang="en-US" sz="2700" b="1" dirty="0" err="1"/>
              <a:t>Uzziah</a:t>
            </a:r>
            <a:r>
              <a:rPr lang="en-US" sz="2700" b="1" dirty="0"/>
              <a:t> and said, </a:t>
            </a:r>
            <a:r>
              <a:rPr lang="en-US" sz="2700" b="1" u="sng" dirty="0">
                <a:solidFill>
                  <a:srgbClr val="FF0000"/>
                </a:solidFill>
              </a:rPr>
              <a:t>“It is not right for you, </a:t>
            </a:r>
            <a:r>
              <a:rPr lang="en-US" sz="2700" b="1" u="sng" dirty="0" err="1">
                <a:solidFill>
                  <a:srgbClr val="FF0000"/>
                </a:solidFill>
              </a:rPr>
              <a:t>Uzziah</a:t>
            </a:r>
            <a:r>
              <a:rPr lang="en-US" sz="2700" b="1" u="sng" dirty="0">
                <a:solidFill>
                  <a:srgbClr val="FF0000"/>
                </a:solidFill>
              </a:rPr>
              <a:t>, to burn incense to the Lord. That is for the priests, the descendants of Aaron, who have been consecrated to burn incense. </a:t>
            </a:r>
            <a:r>
              <a:rPr lang="en-US" sz="2700" b="1" dirty="0"/>
              <a:t>Leave the sanctuary, for you have been unfaithful; and you will not be honored by the Lord God.</a:t>
            </a:r>
            <a:r>
              <a:rPr lang="en-US" sz="2700" b="1" dirty="0" smtClean="0"/>
              <a:t>”2 </a:t>
            </a:r>
            <a:r>
              <a:rPr lang="en-US" sz="2700" b="1" dirty="0" err="1" smtClean="0"/>
              <a:t>Chr</a:t>
            </a:r>
            <a:r>
              <a:rPr lang="en-US" sz="2700" b="1" dirty="0" smtClean="0"/>
              <a:t> 26:16 18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652746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360383"/>
            <a:ext cx="6888896" cy="6212313"/>
          </a:xfrm>
        </p:spPr>
        <p:txBody>
          <a:bodyPr>
            <a:noAutofit/>
          </a:bodyPr>
          <a:lstStyle/>
          <a:p>
            <a:r>
              <a:rPr lang="en-US" sz="2400" b="1" dirty="0"/>
              <a:t>19 </a:t>
            </a:r>
            <a:r>
              <a:rPr lang="en-US" sz="2400" b="1" dirty="0" err="1"/>
              <a:t>Uzziah</a:t>
            </a:r>
            <a:r>
              <a:rPr lang="en-US" sz="2400" b="1" dirty="0"/>
              <a:t>, who had a censer in his hand ready to burn incense, became angry. While he was raging at the priests in their presence before the incense altar in the Lord’s temple, </a:t>
            </a:r>
            <a:r>
              <a:rPr lang="en-US" sz="2400" b="1" dirty="0" smtClean="0"/>
              <a:t>leprosy </a:t>
            </a:r>
            <a:r>
              <a:rPr lang="en-US" sz="2400" b="1" dirty="0"/>
              <a:t>broke out on his forehead. 20 When </a:t>
            </a:r>
            <a:r>
              <a:rPr lang="en-US" sz="2400" b="1" dirty="0" err="1"/>
              <a:t>Azariah</a:t>
            </a:r>
            <a:r>
              <a:rPr lang="en-US" sz="2400" b="1" dirty="0"/>
              <a:t> the chief priest and all the other priests looked at him, </a:t>
            </a:r>
            <a:r>
              <a:rPr lang="en-US" sz="2400" b="1" u="sng" dirty="0">
                <a:solidFill>
                  <a:srgbClr val="FF0000"/>
                </a:solidFill>
              </a:rPr>
              <a:t>they saw that he had leprosy on his forehead</a:t>
            </a:r>
            <a:r>
              <a:rPr lang="en-US" sz="2400" b="1" dirty="0"/>
              <a:t>, so they hurried him out. Indeed, he himself was eager to leave, because the Lord had afflicted him.</a:t>
            </a:r>
          </a:p>
          <a:p>
            <a:r>
              <a:rPr lang="en-US" sz="2400" b="1" dirty="0"/>
              <a:t>21 </a:t>
            </a:r>
            <a:r>
              <a:rPr lang="en-US" sz="2400" b="1" dirty="0">
                <a:solidFill>
                  <a:srgbClr val="FF0000"/>
                </a:solidFill>
              </a:rPr>
              <a:t>King </a:t>
            </a:r>
            <a:r>
              <a:rPr lang="en-US" sz="2400" b="1" dirty="0" err="1">
                <a:solidFill>
                  <a:srgbClr val="FF0000"/>
                </a:solidFill>
              </a:rPr>
              <a:t>Uzziah</a:t>
            </a:r>
            <a:r>
              <a:rPr lang="en-US" sz="2400" b="1" dirty="0">
                <a:solidFill>
                  <a:srgbClr val="FF0000"/>
                </a:solidFill>
              </a:rPr>
              <a:t> had leprosy until the day he died. He lived in a separate house[d]—leprous, and banned from the temple of the Lord. </a:t>
            </a:r>
            <a:r>
              <a:rPr lang="en-US" sz="2400" b="1" dirty="0" err="1">
                <a:solidFill>
                  <a:srgbClr val="FF0000"/>
                </a:solidFill>
              </a:rPr>
              <a:t>Jotham</a:t>
            </a:r>
            <a:r>
              <a:rPr lang="en-US" sz="2400" b="1" dirty="0">
                <a:solidFill>
                  <a:srgbClr val="FF0000"/>
                </a:solidFill>
              </a:rPr>
              <a:t> his son had charge of the palace and governed the people of the land</a:t>
            </a:r>
            <a:r>
              <a:rPr lang="en-US" sz="2400" b="1" dirty="0" smtClean="0">
                <a:solidFill>
                  <a:srgbClr val="FF0000"/>
                </a:solidFill>
              </a:rPr>
              <a:t>. </a:t>
            </a:r>
            <a:r>
              <a:rPr lang="en-US" sz="2400" b="1" dirty="0" smtClean="0"/>
              <a:t>2Chr 26:19-21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9367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4. Acknowledging the need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600" b="1" dirty="0"/>
              <a:t>5 “</a:t>
            </a:r>
            <a:r>
              <a:rPr lang="en-US" sz="3600" b="1" dirty="0">
                <a:solidFill>
                  <a:srgbClr val="FF0000"/>
                </a:solidFill>
              </a:rPr>
              <a:t>Woe to m</a:t>
            </a:r>
            <a:r>
              <a:rPr lang="en-US" sz="3600" b="1" dirty="0"/>
              <a:t>e!” I cried. “I am ruined! </a:t>
            </a:r>
            <a:r>
              <a:rPr lang="en-US" sz="3600" b="1" dirty="0">
                <a:solidFill>
                  <a:srgbClr val="FF0000"/>
                </a:solidFill>
              </a:rPr>
              <a:t>For I am a man of unclean lips</a:t>
            </a:r>
            <a:r>
              <a:rPr lang="en-US" sz="3600" b="1" dirty="0"/>
              <a:t>, and I live among </a:t>
            </a:r>
            <a:r>
              <a:rPr lang="en-US" sz="3600" b="1" dirty="0">
                <a:solidFill>
                  <a:srgbClr val="FF0000"/>
                </a:solidFill>
              </a:rPr>
              <a:t>a people of unclean lips</a:t>
            </a:r>
            <a:r>
              <a:rPr lang="en-US" sz="3600" b="1" dirty="0"/>
              <a:t>, and my eyes have </a:t>
            </a:r>
            <a:r>
              <a:rPr lang="en-US" sz="3600" b="1" dirty="0">
                <a:solidFill>
                  <a:srgbClr val="FF0000"/>
                </a:solidFill>
              </a:rPr>
              <a:t>seen the King</a:t>
            </a:r>
            <a:r>
              <a:rPr lang="en-US" sz="3600" b="1" dirty="0"/>
              <a:t>, the Lord Almighty.</a:t>
            </a:r>
            <a:r>
              <a:rPr lang="en-US" sz="3600" b="1" dirty="0" smtClean="0"/>
              <a:t>” Isa 6:5</a:t>
            </a:r>
            <a:endParaRPr lang="en-US" sz="36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788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5. The Change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/>
              <a:t>6 Then one of the seraphim </a:t>
            </a:r>
            <a:r>
              <a:rPr lang="en-US" sz="3200" b="1" dirty="0">
                <a:solidFill>
                  <a:srgbClr val="FF0000"/>
                </a:solidFill>
              </a:rPr>
              <a:t>flew to me </a:t>
            </a:r>
            <a:r>
              <a:rPr lang="en-US" sz="3200" b="1" dirty="0"/>
              <a:t>with </a:t>
            </a:r>
            <a:r>
              <a:rPr lang="en-US" sz="3200" b="1" dirty="0">
                <a:solidFill>
                  <a:srgbClr val="FF0000"/>
                </a:solidFill>
              </a:rPr>
              <a:t>a live coal in his hand, which he had taken with tongs from the altar</a:t>
            </a:r>
            <a:r>
              <a:rPr lang="en-US" sz="3200" b="1" dirty="0"/>
              <a:t>. 7 With it he touched my mouth and said, </a:t>
            </a:r>
            <a:r>
              <a:rPr lang="en-US" sz="3200" b="1" dirty="0">
                <a:solidFill>
                  <a:srgbClr val="FF0000"/>
                </a:solidFill>
              </a:rPr>
              <a:t>“See, this has touched your lips; your guilt is taken away and your sin atoned for.</a:t>
            </a:r>
            <a:r>
              <a:rPr lang="en-US" sz="3200" b="1" dirty="0" smtClean="0"/>
              <a:t>” Isa 6:6,7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85902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6. The mission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600" b="1" dirty="0"/>
              <a:t>8 </a:t>
            </a:r>
            <a:r>
              <a:rPr lang="en-US" sz="3600" dirty="0"/>
              <a:t>Then I heard the voice of the Lord saying, “</a:t>
            </a:r>
            <a:r>
              <a:rPr lang="en-US" sz="3600" b="1" u="sng" dirty="0">
                <a:solidFill>
                  <a:srgbClr val="FF0000"/>
                </a:solidFill>
              </a:rPr>
              <a:t>Whom shall I send?</a:t>
            </a:r>
            <a:r>
              <a:rPr lang="en-US" sz="3600" b="1" dirty="0"/>
              <a:t> </a:t>
            </a:r>
            <a:r>
              <a:rPr lang="en-US" sz="3600" dirty="0"/>
              <a:t>And who will go for us?”</a:t>
            </a:r>
          </a:p>
          <a:p>
            <a:pPr algn="ctr"/>
            <a:r>
              <a:rPr lang="en-US" sz="3600" dirty="0"/>
              <a:t>And I said, </a:t>
            </a:r>
            <a:r>
              <a:rPr lang="en-US" sz="3600" b="1" u="sng" dirty="0">
                <a:solidFill>
                  <a:srgbClr val="FF0000"/>
                </a:solidFill>
              </a:rPr>
              <a:t>“Here am I. Send me!</a:t>
            </a:r>
            <a:r>
              <a:rPr lang="en-US" sz="3600" dirty="0"/>
              <a:t>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286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St Gregory of Nyssa</a:t>
            </a:r>
            <a:br>
              <a:rPr lang="en-US" b="1" u="sng" dirty="0" smtClean="0"/>
            </a:br>
            <a:r>
              <a:rPr lang="en-US" sz="2400" b="1" u="sng" dirty="0" smtClean="0"/>
              <a:t>The Great Catechetical oration 37</a:t>
            </a:r>
            <a:endParaRPr lang="en-US" sz="2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dirty="0" smtClean="0"/>
              <a:t>For as the admixture of a poisonous liquid with a wholesome one the whole drought is deprived of its deadly effect, so too the immortal body, by being within that which receives it, </a:t>
            </a:r>
            <a:r>
              <a:rPr lang="en-US" sz="3200" b="1" dirty="0" smtClean="0">
                <a:solidFill>
                  <a:srgbClr val="FF0000"/>
                </a:solidFill>
              </a:rPr>
              <a:t>changed the whole into its own nature</a:t>
            </a:r>
            <a:r>
              <a:rPr lang="en-US" sz="3200" b="1" dirty="0" smtClean="0"/>
              <a:t>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03591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79</TotalTime>
  <Words>121</Words>
  <Application>Microsoft Macintosh PowerPoint</Application>
  <PresentationFormat>On-screen Show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Plaza</vt:lpstr>
      <vt:lpstr>In the beginning there was a vision</vt:lpstr>
      <vt:lpstr>A puzzle!!!</vt:lpstr>
      <vt:lpstr>1. The beginning </vt:lpstr>
      <vt:lpstr>PowerPoint Presentation</vt:lpstr>
      <vt:lpstr>PowerPoint Presentation</vt:lpstr>
      <vt:lpstr>4. Acknowledging the need</vt:lpstr>
      <vt:lpstr>5. The Change</vt:lpstr>
      <vt:lpstr>6. The mission</vt:lpstr>
      <vt:lpstr>St Gregory of Nyssa The Great Catechetical oration 37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Guest User</dc:creator>
  <cp:lastModifiedBy>Guest User</cp:lastModifiedBy>
  <cp:revision>8</cp:revision>
  <dcterms:created xsi:type="dcterms:W3CDTF">2014-02-21T11:55:52Z</dcterms:created>
  <dcterms:modified xsi:type="dcterms:W3CDTF">2014-02-21T13:25:14Z</dcterms:modified>
</cp:coreProperties>
</file>