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6" r:id="rId3"/>
    <p:sldId id="263" r:id="rId4"/>
    <p:sldId id="257" r:id="rId5"/>
    <p:sldId id="258" r:id="rId6"/>
    <p:sldId id="264" r:id="rId7"/>
    <p:sldId id="260" r:id="rId8"/>
    <p:sldId id="261" r:id="rId9"/>
    <p:sldId id="265" r:id="rId10"/>
    <p:sldId id="262"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B1A24CD3-204F-4468-8EE4-28A6668D006A}" type="datetimeFigureOut">
              <a:rPr lang="en-US" smtClean="0"/>
              <a:pPr/>
              <a:t>1/11/2015</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A24CD3-204F-4468-8EE4-28A6668D006A}" type="datetimeFigureOut">
              <a:rPr lang="en-US" smtClean="0"/>
              <a:pPr/>
              <a:t>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A24CD3-204F-4468-8EE4-28A6668D006A}" type="datetimeFigureOut">
              <a:rPr lang="en-US" smtClean="0"/>
              <a:pPr/>
              <a:t>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B1A24CD3-204F-4468-8EE4-28A6668D006A}" type="datetimeFigureOut">
              <a:rPr lang="en-US" smtClean="0"/>
              <a:pPr/>
              <a:t>1/11/2015</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B1A24CD3-204F-4468-8EE4-28A6668D006A}"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pPr/>
              <a:t>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B1A24CD3-204F-4468-8EE4-28A6668D006A}" type="datetimeFigureOut">
              <a:rPr lang="en-US" smtClean="0"/>
              <a:pPr/>
              <a:t>1/11/2015</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A24CD3-204F-4468-8EE4-28A6668D006A}" type="datetimeFigureOut">
              <a:rPr lang="en-US" smtClean="0"/>
              <a:pPr/>
              <a:t>1/11/2015</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B1A24CD3-204F-4468-8EE4-28A6668D006A}" type="datetimeFigureOut">
              <a:rPr lang="en-US" smtClean="0"/>
              <a:pPr/>
              <a:t>1/11/2015</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7AF16DE-A0D5-4438-950F-5B1E159C2C28}"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B1A24CD3-204F-4468-8EE4-28A6668D006A}" type="datetimeFigureOut">
              <a:rPr lang="en-US" smtClean="0"/>
              <a:pPr/>
              <a:t>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B1A24CD3-204F-4468-8EE4-28A6668D006A}" type="datetimeFigureOut">
              <a:rPr lang="en-US" smtClean="0"/>
              <a:pPr/>
              <a:t>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B1A24CD3-204F-4468-8EE4-28A6668D006A}" type="datetimeFigureOut">
              <a:rPr lang="en-US" smtClean="0"/>
              <a:pPr/>
              <a:t>1/11/2015</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7AF16DE-A0D5-4438-950F-5B1E159C2C2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smtClean="0"/>
              <a:t>I became a Son</a:t>
            </a:r>
            <a:endParaRPr lang="en-US" b="1" dirty="0"/>
          </a:p>
        </p:txBody>
      </p:sp>
      <p:sp>
        <p:nvSpPr>
          <p:cNvPr id="3" name="Subtitle 2"/>
          <p:cNvSpPr>
            <a:spLocks noGrp="1"/>
          </p:cNvSpPr>
          <p:nvPr>
            <p:ph type="subTitle" idx="1"/>
          </p:nvPr>
        </p:nvSpPr>
        <p:spPr/>
        <p:txBody>
          <a:bodyPr/>
          <a:lstStyle/>
          <a:p>
            <a:pPr algn="ctr"/>
            <a:r>
              <a:rPr lang="en-US" dirty="0" smtClean="0"/>
              <a:t>1</a:t>
            </a:r>
            <a:r>
              <a:rPr lang="en-US" baseline="30000" dirty="0" smtClean="0"/>
              <a:t>st</a:t>
            </a:r>
            <a:r>
              <a:rPr lang="en-US" dirty="0" smtClean="0"/>
              <a:t> Sunday of </a:t>
            </a:r>
            <a:r>
              <a:rPr lang="en-US" dirty="0" err="1" smtClean="0"/>
              <a:t>Toubah</a:t>
            </a:r>
            <a:endParaRPr lang="en-US" dirty="0"/>
          </a:p>
        </p:txBody>
      </p:sp>
      <p:pic>
        <p:nvPicPr>
          <p:cNvPr id="6" name="Picture 5"/>
          <p:cNvPicPr>
            <a:picLocks noChangeAspect="1"/>
          </p:cNvPicPr>
          <p:nvPr/>
        </p:nvPicPr>
        <p:blipFill>
          <a:blip r:embed="rId2" cstate="print"/>
          <a:stretch>
            <a:fillRect/>
          </a:stretch>
        </p:blipFill>
        <p:spPr>
          <a:xfrm>
            <a:off x="764159" y="369293"/>
            <a:ext cx="6842613" cy="3674715"/>
          </a:xfrm>
          <a:prstGeom prst="rect">
            <a:avLst/>
          </a:prstGeom>
        </p:spPr>
      </p:pic>
    </p:spTree>
    <p:extLst>
      <p:ext uri="{BB962C8B-B14F-4D97-AF65-F5344CB8AC3E}">
        <p14:creationId xmlns:p14="http://schemas.microsoft.com/office/powerpoint/2010/main" xmlns="" val="482336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He had become what we also are</a:t>
            </a:r>
            <a:endParaRPr lang="en-US" b="1" u="sng" dirty="0"/>
          </a:p>
        </p:txBody>
      </p:sp>
      <p:sp>
        <p:nvSpPr>
          <p:cNvPr id="3" name="Content Placeholder 2"/>
          <p:cNvSpPr>
            <a:spLocks noGrp="1"/>
          </p:cNvSpPr>
          <p:nvPr>
            <p:ph idx="1"/>
          </p:nvPr>
        </p:nvSpPr>
        <p:spPr>
          <a:xfrm>
            <a:off x="457199" y="2209800"/>
            <a:ext cx="6994068" cy="4385801"/>
          </a:xfrm>
        </p:spPr>
        <p:txBody>
          <a:bodyPr>
            <a:normAutofit/>
          </a:bodyPr>
          <a:lstStyle/>
          <a:p>
            <a:pPr algn="ctr"/>
            <a:r>
              <a:rPr lang="en-US" sz="2800" b="1" dirty="0"/>
              <a:t>But how could we be joined to incorruptibility and immortality, unless, </a:t>
            </a:r>
            <a:r>
              <a:rPr lang="en-US" sz="2800" b="1" u="sng" dirty="0">
                <a:solidFill>
                  <a:srgbClr val="FF0000"/>
                </a:solidFill>
              </a:rPr>
              <a:t>first, incorruptibility and immortality had become that which we also are</a:t>
            </a:r>
            <a:r>
              <a:rPr lang="en-US" sz="2800" b="1" dirty="0"/>
              <a:t>, so that the corruptible might be swallowed up by incorruptibility, and </a:t>
            </a:r>
            <a:r>
              <a:rPr lang="en-US" sz="2800" b="1" u="sng" dirty="0">
                <a:solidFill>
                  <a:srgbClr val="FF0000"/>
                </a:solidFill>
              </a:rPr>
              <a:t>the mortal by immortality, that we might receive the adoption of sons?</a:t>
            </a:r>
          </a:p>
          <a:p>
            <a:pPr marL="0" indent="0">
              <a:buNone/>
            </a:pPr>
            <a:endParaRPr lang="en-US" dirty="0"/>
          </a:p>
        </p:txBody>
      </p:sp>
    </p:spTree>
    <p:extLst>
      <p:ext uri="{BB962C8B-B14F-4D97-AF65-F5344CB8AC3E}">
        <p14:creationId xmlns:p14="http://schemas.microsoft.com/office/powerpoint/2010/main" xmlns="" val="2990698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b="1" u="sng" dirty="0"/>
              <a:t>St </a:t>
            </a:r>
            <a:r>
              <a:rPr lang="en-US" b="1" u="sng" dirty="0" err="1"/>
              <a:t>Irenaeus</a:t>
            </a:r>
            <a:r>
              <a:rPr lang="en-US" b="1" u="sng" dirty="0"/>
              <a:t> </a:t>
            </a:r>
            <a:endParaRPr lang="en-US" dirty="0"/>
          </a:p>
        </p:txBody>
      </p:sp>
      <p:sp>
        <p:nvSpPr>
          <p:cNvPr id="3" name="Content Placeholder 2"/>
          <p:cNvSpPr>
            <a:spLocks noGrp="1"/>
          </p:cNvSpPr>
          <p:nvPr>
            <p:ph idx="1"/>
          </p:nvPr>
        </p:nvSpPr>
        <p:spPr>
          <a:xfrm>
            <a:off x="457199" y="1878904"/>
            <a:ext cx="8523197" cy="4742613"/>
          </a:xfrm>
        </p:spPr>
        <p:txBody>
          <a:bodyPr>
            <a:noAutofit/>
          </a:bodyPr>
          <a:lstStyle/>
          <a:p>
            <a:r>
              <a:rPr lang="en-US" b="1" dirty="0"/>
              <a:t>Being ignorant of Him who from the Virgin is Emmanuel, </a:t>
            </a:r>
            <a:r>
              <a:rPr lang="en-US" b="1" dirty="0" smtClean="0"/>
              <a:t>they are </a:t>
            </a:r>
            <a:r>
              <a:rPr lang="en-US" b="1" dirty="0"/>
              <a:t>deprived of His gift, which is eternal </a:t>
            </a:r>
            <a:r>
              <a:rPr lang="en-US" b="1" dirty="0" smtClean="0"/>
              <a:t>life</a:t>
            </a:r>
            <a:r>
              <a:rPr lang="en-US" b="1" dirty="0"/>
              <a:t>; and not receiving the incorruptible Word, they remain in mortal flesh, and are debtors to death, not obtaining the antidote of life. . . . For it was for this end that the Word of God was made man, and He who was the Son of God became the Son of man, that man, having been taken into the Word, and receiving the adoption, might become the son of God. For by no other means could we have attained to incorruptibility and immortality, unless we had been united to incorruptibility and immortality. But how could we be joined to incorruptibility and immortality, unless, first, incorruptibility and immortality had become that which we also are, so that the corruptible might be swallowed up by incorruptibility, and the mortal by immortality, that we might receive the adoption of sons</a:t>
            </a:r>
            <a:r>
              <a:rPr lang="en-US" b="1" dirty="0" smtClean="0"/>
              <a:t>?  </a:t>
            </a:r>
            <a:r>
              <a:rPr lang="en-US" sz="1400" b="1" u="sng" dirty="0" smtClean="0">
                <a:solidFill>
                  <a:srgbClr val="FF0000"/>
                </a:solidFill>
              </a:rPr>
              <a:t>Against </a:t>
            </a:r>
            <a:r>
              <a:rPr lang="en-US" sz="1400" b="1" u="sng" dirty="0">
                <a:solidFill>
                  <a:srgbClr val="FF0000"/>
                </a:solidFill>
              </a:rPr>
              <a:t>Heresies III, 19, 1; ANF I, p. 448-449.</a:t>
            </a:r>
          </a:p>
          <a:p>
            <a:endParaRPr lang="en-US" sz="1800" dirty="0"/>
          </a:p>
        </p:txBody>
      </p:sp>
    </p:spTree>
    <p:extLst>
      <p:ext uri="{BB962C8B-B14F-4D97-AF65-F5344CB8AC3E}">
        <p14:creationId xmlns:p14="http://schemas.microsoft.com/office/powerpoint/2010/main" xmlns="" val="3960231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pPr algn="ctr"/>
            <a:r>
              <a:rPr lang="en-US" b="1" u="sng" dirty="0" smtClean="0"/>
              <a:t>The Incarnation’s  Icon</a:t>
            </a:r>
            <a:endParaRPr lang="en-US" b="1" u="sng" dirty="0"/>
          </a:p>
        </p:txBody>
      </p:sp>
      <p:sp>
        <p:nvSpPr>
          <p:cNvPr id="3" name="Content Placeholder 2"/>
          <p:cNvSpPr>
            <a:spLocks noGrp="1"/>
          </p:cNvSpPr>
          <p:nvPr>
            <p:ph idx="1"/>
          </p:nvPr>
        </p:nvSpPr>
        <p:spPr>
          <a:xfrm>
            <a:off x="457199" y="1762282"/>
            <a:ext cx="2030875" cy="4363881"/>
          </a:xfrm>
        </p:spPr>
        <p:txBody>
          <a:bodyPr>
            <a:normAutofit fontScale="92500"/>
          </a:bodyPr>
          <a:lstStyle/>
          <a:p>
            <a:pPr algn="ctr"/>
            <a:r>
              <a:rPr lang="en-US" sz="2400" b="1" dirty="0"/>
              <a:t>The </a:t>
            </a:r>
            <a:r>
              <a:rPr lang="en-US" sz="2400" b="1" u="sng" dirty="0">
                <a:solidFill>
                  <a:srgbClr val="FF0000"/>
                </a:solidFill>
              </a:rPr>
              <a:t>ox</a:t>
            </a:r>
            <a:r>
              <a:rPr lang="en-US" sz="2400" b="1" dirty="0"/>
              <a:t> knows its </a:t>
            </a:r>
            <a:r>
              <a:rPr lang="en-US" sz="2400" b="1" dirty="0" smtClean="0"/>
              <a:t>owner And </a:t>
            </a:r>
            <a:r>
              <a:rPr lang="en-US" sz="2400" b="1" dirty="0"/>
              <a:t>the </a:t>
            </a:r>
            <a:r>
              <a:rPr lang="en-US" sz="2400" b="1" u="sng" dirty="0">
                <a:solidFill>
                  <a:srgbClr val="FF0000"/>
                </a:solidFill>
              </a:rPr>
              <a:t>donkey</a:t>
            </a:r>
            <a:r>
              <a:rPr lang="en-US" sz="2400" b="1" dirty="0"/>
              <a:t> its master’s crib</a:t>
            </a:r>
            <a:r>
              <a:rPr lang="en-US" sz="2400" b="1" dirty="0" smtClean="0"/>
              <a:t>; </a:t>
            </a:r>
            <a:r>
              <a:rPr lang="en-US" sz="2400" b="1" i="1" dirty="0" smtClean="0"/>
              <a:t>But</a:t>
            </a:r>
            <a:r>
              <a:rPr lang="en-US" sz="2400" b="1" dirty="0" smtClean="0"/>
              <a:t> </a:t>
            </a:r>
            <a:r>
              <a:rPr lang="en-US" sz="2400" b="1" dirty="0"/>
              <a:t>Israel does not know</a:t>
            </a:r>
            <a:r>
              <a:rPr lang="en-US" sz="2400" b="1" dirty="0" smtClean="0"/>
              <a:t>, My </a:t>
            </a:r>
            <a:r>
              <a:rPr lang="en-US" sz="2400" b="1" dirty="0"/>
              <a:t>people do not consider.</a:t>
            </a:r>
            <a:r>
              <a:rPr lang="en-US" sz="2400" b="1" dirty="0" smtClean="0"/>
              <a:t>” Isa 1:3</a:t>
            </a:r>
            <a:endParaRPr lang="en-US" sz="2400" b="1" dirty="0"/>
          </a:p>
        </p:txBody>
      </p:sp>
      <p:pic>
        <p:nvPicPr>
          <p:cNvPr id="4" name="Picture 3"/>
          <p:cNvPicPr>
            <a:picLocks noChangeAspect="1"/>
          </p:cNvPicPr>
          <p:nvPr/>
        </p:nvPicPr>
        <p:blipFill>
          <a:blip r:embed="rId2" cstate="print"/>
          <a:stretch>
            <a:fillRect/>
          </a:stretch>
        </p:blipFill>
        <p:spPr>
          <a:xfrm>
            <a:off x="3758029" y="1692449"/>
            <a:ext cx="3809865" cy="4692622"/>
          </a:xfrm>
          <a:prstGeom prst="rect">
            <a:avLst/>
          </a:prstGeom>
        </p:spPr>
      </p:pic>
      <p:cxnSp>
        <p:nvCxnSpPr>
          <p:cNvPr id="7" name="Straight Arrow Connector 6"/>
          <p:cNvCxnSpPr/>
          <p:nvPr/>
        </p:nvCxnSpPr>
        <p:spPr>
          <a:xfrm>
            <a:off x="1982685" y="2008484"/>
            <a:ext cx="3395186" cy="21510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293694" y="3058078"/>
            <a:ext cx="3084177" cy="7645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3669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u="sng" dirty="0" smtClean="0"/>
              <a:t>St </a:t>
            </a:r>
            <a:r>
              <a:rPr lang="en-US" sz="5400" b="1" u="sng" dirty="0" err="1" smtClean="0"/>
              <a:t>Irenaeus</a:t>
            </a:r>
            <a:r>
              <a:rPr lang="en-US" sz="5400" b="1" u="sng" dirty="0" smtClean="0"/>
              <a:t> </a:t>
            </a:r>
            <a:endParaRPr lang="en-US" sz="5400" b="1" u="sng" dirty="0"/>
          </a:p>
        </p:txBody>
      </p:sp>
      <p:sp>
        <p:nvSpPr>
          <p:cNvPr id="3" name="Content Placeholder 2"/>
          <p:cNvSpPr>
            <a:spLocks noGrp="1"/>
          </p:cNvSpPr>
          <p:nvPr>
            <p:ph idx="1"/>
          </p:nvPr>
        </p:nvSpPr>
        <p:spPr>
          <a:xfrm>
            <a:off x="457199" y="2209800"/>
            <a:ext cx="7914137" cy="4411717"/>
          </a:xfrm>
        </p:spPr>
        <p:txBody>
          <a:bodyPr>
            <a:noAutofit/>
          </a:bodyPr>
          <a:lstStyle/>
          <a:p>
            <a:r>
              <a:rPr lang="en-US" sz="1800" dirty="0"/>
              <a:t>Being ignorant of Him who from the Virgin is Emmanuel, </a:t>
            </a:r>
            <a:r>
              <a:rPr lang="en-US" sz="1800" dirty="0" smtClean="0"/>
              <a:t>they are </a:t>
            </a:r>
            <a:r>
              <a:rPr lang="en-US" sz="1800" dirty="0"/>
              <a:t>deprived of His gift, which is eternal </a:t>
            </a:r>
            <a:r>
              <a:rPr lang="en-US" sz="1800" dirty="0" smtClean="0"/>
              <a:t>life</a:t>
            </a:r>
            <a:r>
              <a:rPr lang="en-US" sz="1800" dirty="0"/>
              <a:t>; and not receiving the incorruptible Word, they remain in mortal flesh, and are debtors to death, not obtaining the antidote of life. . . . For it was for this end that the Word of God was made man, and He who was the Son of God became the Son of man, that man, having been taken into the Word, and receiving the adoption, might become the son of God. For by no other means could we have attained to incorruptibility and immortality, unless we had been united to incorruptibility and immortality. But how could we be joined to incorruptibility and immortality, unless, first, incorruptibility and immortality had become that which we also are, so that the corruptible might be swallowed up by incorruptibility, and the mortal by immortality, that we might receive the adoption of sons?</a:t>
            </a:r>
          </a:p>
          <a:p>
            <a:pPr marL="0" indent="0" algn="ctr">
              <a:buNone/>
            </a:pPr>
            <a:r>
              <a:rPr lang="en-US" sz="1800" dirty="0"/>
              <a:t>Against Heresies III, 19, 1; ANF I, p. 448-449.</a:t>
            </a:r>
          </a:p>
          <a:p>
            <a:endParaRPr lang="en-US" sz="1800" dirty="0"/>
          </a:p>
        </p:txBody>
      </p:sp>
    </p:spTree>
    <p:extLst>
      <p:ext uri="{BB962C8B-B14F-4D97-AF65-F5344CB8AC3E}">
        <p14:creationId xmlns:p14="http://schemas.microsoft.com/office/powerpoint/2010/main" xmlns="" val="1339414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Ignorant = deprived</a:t>
            </a:r>
            <a:endParaRPr lang="en-US" dirty="0"/>
          </a:p>
        </p:txBody>
      </p:sp>
      <p:sp>
        <p:nvSpPr>
          <p:cNvPr id="3" name="Content Placeholder 2"/>
          <p:cNvSpPr>
            <a:spLocks noGrp="1"/>
          </p:cNvSpPr>
          <p:nvPr>
            <p:ph idx="1"/>
          </p:nvPr>
        </p:nvSpPr>
        <p:spPr>
          <a:xfrm>
            <a:off x="457199" y="2209800"/>
            <a:ext cx="8523197" cy="4411717"/>
          </a:xfrm>
        </p:spPr>
        <p:txBody>
          <a:bodyPr>
            <a:noAutofit/>
          </a:bodyPr>
          <a:lstStyle/>
          <a:p>
            <a:pPr marL="0" indent="0" algn="ctr">
              <a:buNone/>
            </a:pPr>
            <a:r>
              <a:rPr lang="en-US" sz="4400" dirty="0"/>
              <a:t>Being ignorant of Him who from the Virgin is Emmanuel, </a:t>
            </a:r>
            <a:r>
              <a:rPr lang="en-US" sz="4400" dirty="0" smtClean="0"/>
              <a:t>they are </a:t>
            </a:r>
            <a:r>
              <a:rPr lang="en-US" sz="4400" dirty="0"/>
              <a:t>deprived of His gift, which is eternal </a:t>
            </a:r>
            <a:r>
              <a:rPr lang="en-US" sz="4400" dirty="0" smtClean="0"/>
              <a:t>life;.</a:t>
            </a:r>
            <a:endParaRPr lang="en-US" sz="4400" dirty="0"/>
          </a:p>
          <a:p>
            <a:endParaRPr lang="en-US" sz="1800" dirty="0"/>
          </a:p>
        </p:txBody>
      </p:sp>
    </p:spTree>
    <p:extLst>
      <p:ext uri="{BB962C8B-B14F-4D97-AF65-F5344CB8AC3E}">
        <p14:creationId xmlns:p14="http://schemas.microsoft.com/office/powerpoint/2010/main" xmlns="" val="1667283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Not obtaining the antidote of Life</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b="1" dirty="0"/>
              <a:t>and not receiving the incorruptible Word, they remain in mortal flesh, and are debtors to death, not </a:t>
            </a:r>
            <a:r>
              <a:rPr lang="en-US" sz="3600" b="1" u="sng" dirty="0">
                <a:solidFill>
                  <a:srgbClr val="FF0000"/>
                </a:solidFill>
              </a:rPr>
              <a:t>obtaining the antidote of life</a:t>
            </a:r>
            <a:r>
              <a:rPr lang="en-US" sz="3600" b="1" dirty="0"/>
              <a:t>. . . </a:t>
            </a:r>
          </a:p>
        </p:txBody>
      </p:sp>
    </p:spTree>
    <p:extLst>
      <p:ext uri="{BB962C8B-B14F-4D97-AF65-F5344CB8AC3E}">
        <p14:creationId xmlns:p14="http://schemas.microsoft.com/office/powerpoint/2010/main" xmlns="" val="3824142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An ignorant</a:t>
            </a:r>
            <a:endParaRPr lang="en-US" b="1" u="sng" dirty="0"/>
          </a:p>
        </p:txBody>
      </p:sp>
      <p:sp>
        <p:nvSpPr>
          <p:cNvPr id="3" name="Content Placeholder 2"/>
          <p:cNvSpPr>
            <a:spLocks noGrp="1"/>
          </p:cNvSpPr>
          <p:nvPr>
            <p:ph idx="1"/>
          </p:nvPr>
        </p:nvSpPr>
        <p:spPr>
          <a:xfrm>
            <a:off x="457199" y="2209800"/>
            <a:ext cx="6942233" cy="4333969"/>
          </a:xfrm>
        </p:spPr>
        <p:txBody>
          <a:bodyPr>
            <a:noAutofit/>
          </a:bodyPr>
          <a:lstStyle/>
          <a:p>
            <a:pPr algn="ctr"/>
            <a:r>
              <a:rPr lang="en-US" sz="2800" b="1" dirty="0" smtClean="0"/>
              <a:t>Then </a:t>
            </a:r>
            <a:r>
              <a:rPr lang="en-US" sz="2800" b="1" u="sng" dirty="0">
                <a:solidFill>
                  <a:srgbClr val="FF0000"/>
                </a:solidFill>
              </a:rPr>
              <a:t>Herod</a:t>
            </a:r>
            <a:r>
              <a:rPr lang="en-US" sz="2800" b="1" dirty="0"/>
              <a:t>, when he saw that </a:t>
            </a:r>
            <a:r>
              <a:rPr lang="en-US" sz="2800" b="1" u="sng" dirty="0">
                <a:solidFill>
                  <a:srgbClr val="FF0000"/>
                </a:solidFill>
              </a:rPr>
              <a:t>he was deceived </a:t>
            </a:r>
            <a:r>
              <a:rPr lang="en-US" sz="2800" b="1" dirty="0"/>
              <a:t>by the wise men, was </a:t>
            </a:r>
            <a:r>
              <a:rPr lang="en-US" sz="2800" b="1" u="sng" dirty="0">
                <a:solidFill>
                  <a:srgbClr val="FF0000"/>
                </a:solidFill>
              </a:rPr>
              <a:t>exceedingly angry</a:t>
            </a:r>
            <a:r>
              <a:rPr lang="en-US" sz="2800" b="1" dirty="0"/>
              <a:t>; and he sent forth and </a:t>
            </a:r>
            <a:r>
              <a:rPr lang="en-US" sz="2800" b="1" u="sng" dirty="0">
                <a:solidFill>
                  <a:srgbClr val="FF0000"/>
                </a:solidFill>
              </a:rPr>
              <a:t>put to death all the male children who were in Bethlehem and in all its districts, from two years old and under, </a:t>
            </a:r>
            <a:r>
              <a:rPr lang="en-US" sz="2800" b="1" dirty="0"/>
              <a:t>according to the time which he had determined from the wise men. </a:t>
            </a:r>
            <a:r>
              <a:rPr lang="en-US" sz="2800" b="1" dirty="0" smtClean="0"/>
              <a:t> Matt 2:16</a:t>
            </a:r>
            <a:endParaRPr lang="en-US" sz="2800" b="1" dirty="0"/>
          </a:p>
        </p:txBody>
      </p:sp>
    </p:spTree>
    <p:extLst>
      <p:ext uri="{BB962C8B-B14F-4D97-AF65-F5344CB8AC3E}">
        <p14:creationId xmlns:p14="http://schemas.microsoft.com/office/powerpoint/2010/main" xmlns="" val="1910181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Become the son of God</a:t>
            </a:r>
            <a:endParaRPr lang="en-US" b="1" u="sng"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sz="3600" dirty="0" smtClean="0"/>
              <a:t>For </a:t>
            </a:r>
            <a:r>
              <a:rPr lang="en-US" sz="3600" dirty="0"/>
              <a:t>it was for this end that the </a:t>
            </a:r>
            <a:r>
              <a:rPr lang="en-US" sz="3600" b="1" u="sng" dirty="0">
                <a:solidFill>
                  <a:srgbClr val="FF0000"/>
                </a:solidFill>
              </a:rPr>
              <a:t>Word of God was made man</a:t>
            </a:r>
            <a:r>
              <a:rPr lang="en-US" sz="3600" dirty="0"/>
              <a:t>, and He who was </a:t>
            </a:r>
            <a:r>
              <a:rPr lang="en-US" sz="3600" b="1" u="sng" dirty="0">
                <a:solidFill>
                  <a:srgbClr val="FF0000"/>
                </a:solidFill>
              </a:rPr>
              <a:t>the Son of God became the Son of man</a:t>
            </a:r>
            <a:r>
              <a:rPr lang="en-US" sz="3600" dirty="0"/>
              <a:t>, that man, having been </a:t>
            </a:r>
            <a:r>
              <a:rPr lang="en-US" sz="3600" b="1" u="sng" dirty="0">
                <a:solidFill>
                  <a:srgbClr val="008000"/>
                </a:solidFill>
              </a:rPr>
              <a:t>taken into the Word,</a:t>
            </a:r>
            <a:r>
              <a:rPr lang="en-US" sz="3600" dirty="0"/>
              <a:t> and receiving the adoption, </a:t>
            </a:r>
            <a:r>
              <a:rPr lang="en-US" sz="3600" b="1" u="sng" dirty="0">
                <a:solidFill>
                  <a:srgbClr val="FF0000"/>
                </a:solidFill>
              </a:rPr>
              <a:t>might become the son of God</a:t>
            </a:r>
            <a:r>
              <a:rPr lang="en-US" sz="3600" dirty="0"/>
              <a:t>. </a:t>
            </a:r>
          </a:p>
        </p:txBody>
      </p:sp>
    </p:spTree>
    <p:extLst>
      <p:ext uri="{BB962C8B-B14F-4D97-AF65-F5344CB8AC3E}">
        <p14:creationId xmlns:p14="http://schemas.microsoft.com/office/powerpoint/2010/main" xmlns="" val="2623038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1">
                    <a:lumMod val="75000"/>
                  </a:schemeClr>
                </a:solidFill>
              </a:rPr>
              <a:t>Unless </a:t>
            </a:r>
            <a:r>
              <a:rPr lang="en-US" b="1" u="sng" dirty="0">
                <a:solidFill>
                  <a:schemeClr val="accent1">
                    <a:lumMod val="75000"/>
                  </a:schemeClr>
                </a:solidFill>
              </a:rPr>
              <a:t>we had been </a:t>
            </a:r>
            <a:r>
              <a:rPr lang="en-US" b="1" u="sng" dirty="0" smtClean="0">
                <a:solidFill>
                  <a:schemeClr val="accent1">
                    <a:lumMod val="75000"/>
                  </a:schemeClr>
                </a:solidFill>
              </a:rPr>
              <a:t>united</a:t>
            </a:r>
            <a:endParaRPr lang="en-US" dirty="0">
              <a:solidFill>
                <a:schemeClr val="accent1">
                  <a:lumMod val="75000"/>
                </a:schemeClr>
              </a:solidFill>
            </a:endParaRPr>
          </a:p>
        </p:txBody>
      </p:sp>
      <p:sp>
        <p:nvSpPr>
          <p:cNvPr id="3" name="Content Placeholder 2"/>
          <p:cNvSpPr>
            <a:spLocks noGrp="1"/>
          </p:cNvSpPr>
          <p:nvPr>
            <p:ph idx="1"/>
          </p:nvPr>
        </p:nvSpPr>
        <p:spPr/>
        <p:txBody>
          <a:bodyPr>
            <a:noAutofit/>
          </a:bodyPr>
          <a:lstStyle/>
          <a:p>
            <a:pPr marL="0" indent="0" algn="ctr">
              <a:buNone/>
            </a:pPr>
            <a:r>
              <a:rPr lang="en-US" sz="3600" b="1" dirty="0"/>
              <a:t>For by </a:t>
            </a:r>
            <a:r>
              <a:rPr lang="en-US" sz="3600" b="1" u="sng" dirty="0">
                <a:solidFill>
                  <a:schemeClr val="accent1">
                    <a:lumMod val="60000"/>
                    <a:lumOff val="40000"/>
                  </a:schemeClr>
                </a:solidFill>
              </a:rPr>
              <a:t>no other means </a:t>
            </a:r>
            <a:r>
              <a:rPr lang="en-US" sz="3600" b="1" dirty="0"/>
              <a:t>could we have attained to incorruptibility and immortality, </a:t>
            </a:r>
            <a:r>
              <a:rPr lang="en-US" sz="3600" b="1" u="sng" dirty="0">
                <a:solidFill>
                  <a:srgbClr val="FF2929"/>
                </a:solidFill>
              </a:rPr>
              <a:t>unless we had been united to </a:t>
            </a:r>
            <a:r>
              <a:rPr lang="en-US" sz="3600" b="1" dirty="0"/>
              <a:t>incorruptibility and immortality. </a:t>
            </a:r>
          </a:p>
        </p:txBody>
      </p:sp>
    </p:spTree>
    <p:extLst>
      <p:ext uri="{BB962C8B-B14F-4D97-AF65-F5344CB8AC3E}">
        <p14:creationId xmlns:p14="http://schemas.microsoft.com/office/powerpoint/2010/main" xmlns="" val="2520185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United in Him</a:t>
            </a:r>
            <a:endParaRPr lang="en-US" b="1" u="sng" dirty="0"/>
          </a:p>
        </p:txBody>
      </p:sp>
      <p:sp>
        <p:nvSpPr>
          <p:cNvPr id="3" name="Content Placeholder 2"/>
          <p:cNvSpPr>
            <a:spLocks noGrp="1"/>
          </p:cNvSpPr>
          <p:nvPr>
            <p:ph idx="1"/>
          </p:nvPr>
        </p:nvSpPr>
        <p:spPr>
          <a:xfrm>
            <a:off x="457199" y="2209800"/>
            <a:ext cx="7149572" cy="4398759"/>
          </a:xfrm>
        </p:spPr>
        <p:txBody>
          <a:bodyPr>
            <a:noAutofit/>
          </a:bodyPr>
          <a:lstStyle/>
          <a:p>
            <a:pPr algn="ctr"/>
            <a:r>
              <a:rPr lang="en-US" sz="3200" dirty="0"/>
              <a:t>Now when they had departed, behold, an angel of the Lord </a:t>
            </a:r>
            <a:r>
              <a:rPr lang="en-US" sz="3200" b="1" u="sng" dirty="0">
                <a:solidFill>
                  <a:srgbClr val="FF0000"/>
                </a:solidFill>
              </a:rPr>
              <a:t>appeared to Joseph in a dream</a:t>
            </a:r>
            <a:r>
              <a:rPr lang="en-US" sz="3200" dirty="0"/>
              <a:t>, saying, “Arise, take the young Child and His mother, flee to Egypt, and stay there until I bring you word; for Herod will seek the young Child to destroy Him.</a:t>
            </a:r>
            <a:r>
              <a:rPr lang="en-US" sz="3200" dirty="0" smtClean="0"/>
              <a:t>” Matt 2:13</a:t>
            </a:r>
            <a:endParaRPr lang="en-US" sz="3200" dirty="0"/>
          </a:p>
        </p:txBody>
      </p:sp>
    </p:spTree>
    <p:extLst>
      <p:ext uri="{BB962C8B-B14F-4D97-AF65-F5344CB8AC3E}">
        <p14:creationId xmlns:p14="http://schemas.microsoft.com/office/powerpoint/2010/main" xmlns="" val="1007040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280</TotalTime>
  <Words>760</Words>
  <Application>Microsoft Office PowerPoint</Application>
  <PresentationFormat>On-screen Show (4:3)</PresentationFormat>
  <Paragraphs>23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Plaza</vt:lpstr>
      <vt:lpstr>I became a Son</vt:lpstr>
      <vt:lpstr>The Incarnation’s  Icon</vt:lpstr>
      <vt:lpstr>St Irenaeus </vt:lpstr>
      <vt:lpstr>Ignorant = deprived</vt:lpstr>
      <vt:lpstr>Not obtaining the antidote of Life</vt:lpstr>
      <vt:lpstr>An ignorant</vt:lpstr>
      <vt:lpstr>Become the son of God</vt:lpstr>
      <vt:lpstr>Unless we had been united</vt:lpstr>
      <vt:lpstr>United in Him</vt:lpstr>
      <vt:lpstr>He had become what we also are</vt:lpstr>
      <vt:lpstr>St Irenaeus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Father Mark Aziz</dc:creator>
  <cp:lastModifiedBy>Sam Hakim</cp:lastModifiedBy>
  <cp:revision>8</cp:revision>
  <dcterms:created xsi:type="dcterms:W3CDTF">2015-01-10T21:31:34Z</dcterms:created>
  <dcterms:modified xsi:type="dcterms:W3CDTF">2015-01-11T15:51:47Z</dcterms:modified>
</cp:coreProperties>
</file>