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9" r:id="rId3"/>
    <p:sldId id="280" r:id="rId4"/>
    <p:sldId id="282" r:id="rId5"/>
    <p:sldId id="296" r:id="rId6"/>
    <p:sldId id="297" r:id="rId7"/>
    <p:sldId id="298" r:id="rId8"/>
    <p:sldId id="262" r:id="rId9"/>
    <p:sldId id="302" r:id="rId10"/>
    <p:sldId id="281" r:id="rId11"/>
    <p:sldId id="283" r:id="rId12"/>
    <p:sldId id="292" r:id="rId13"/>
    <p:sldId id="299" r:id="rId14"/>
    <p:sldId id="293" r:id="rId15"/>
    <p:sldId id="300" r:id="rId16"/>
    <p:sldId id="301" r:id="rId17"/>
    <p:sldId id="303" r:id="rId18"/>
    <p:sldId id="27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39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5BD39E2B-55E0-4D92-85DB-C17A686F36F2}" type="datetimeFigureOut">
              <a:rPr lang="en-US" smtClean="0"/>
              <a:t>12/22/2012</a:t>
            </a:fld>
            <a:endParaRPr lang="en-US"/>
          </a:p>
        </p:txBody>
      </p:sp>
      <p:sp>
        <p:nvSpPr>
          <p:cNvPr id="16" name="Slide Number Placeholder 15"/>
          <p:cNvSpPr>
            <a:spLocks noGrp="1"/>
          </p:cNvSpPr>
          <p:nvPr>
            <p:ph type="sldNum" sz="quarter" idx="11"/>
          </p:nvPr>
        </p:nvSpPr>
        <p:spPr/>
        <p:txBody>
          <a:bodyPr/>
          <a:lstStyle/>
          <a:p>
            <a:fld id="{E55D5560-6A33-4E1D-BFAF-E64B14FD0FB2}"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D39E2B-55E0-4D92-85DB-C17A686F36F2}" type="datetimeFigureOut">
              <a:rPr lang="en-US" smtClean="0"/>
              <a:t>12/22/2012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5D5560-6A33-4E1D-BFAF-E64B14FD0FB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D39E2B-55E0-4D92-85DB-C17A686F36F2}" type="datetimeFigureOut">
              <a:rPr lang="en-US" smtClean="0"/>
              <a:t>12/22/2012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5D5560-6A33-4E1D-BFAF-E64B14FD0F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5BD39E2B-55E0-4D92-85DB-C17A686F36F2}" type="datetimeFigureOut">
              <a:rPr lang="en-US" smtClean="0"/>
              <a:t>12/22/2012</a:t>
            </a:fld>
            <a:endParaRPr lang="en-US"/>
          </a:p>
        </p:txBody>
      </p:sp>
      <p:sp>
        <p:nvSpPr>
          <p:cNvPr id="15" name="Slide Number Placeholder 14"/>
          <p:cNvSpPr>
            <a:spLocks noGrp="1"/>
          </p:cNvSpPr>
          <p:nvPr>
            <p:ph type="sldNum" sz="quarter" idx="15"/>
          </p:nvPr>
        </p:nvSpPr>
        <p:spPr/>
        <p:txBody>
          <a:bodyPr/>
          <a:lstStyle>
            <a:lvl1pPr algn="ctr">
              <a:defRPr/>
            </a:lvl1pPr>
          </a:lstStyle>
          <a:p>
            <a:fld id="{E55D5560-6A33-4E1D-BFAF-E64B14FD0FB2}"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BD39E2B-55E0-4D92-85DB-C17A686F36F2}" type="datetimeFigureOut">
              <a:rPr lang="en-US" smtClean="0"/>
              <a:t>12/22/2012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5D5560-6A33-4E1D-BFAF-E64B14FD0FB2}"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BD39E2B-55E0-4D92-85DB-C17A686F36F2}" type="datetimeFigureOut">
              <a:rPr lang="en-US" smtClean="0"/>
              <a:t>12/22/2012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5D5560-6A33-4E1D-BFAF-E64B14FD0FB2}"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E55D5560-6A33-4E1D-BFAF-E64B14FD0FB2}"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5BD39E2B-55E0-4D92-85DB-C17A686F36F2}" type="datetimeFigureOut">
              <a:rPr lang="en-US" smtClean="0"/>
              <a:t>12/22/2012</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BD39E2B-55E0-4D92-85DB-C17A686F36F2}" type="datetimeFigureOut">
              <a:rPr lang="en-US" smtClean="0"/>
              <a:t>12/22/2012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5D5560-6A33-4E1D-BFAF-E64B14FD0FB2}"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D39E2B-55E0-4D92-85DB-C17A686F36F2}" type="datetimeFigureOut">
              <a:rPr lang="en-US" smtClean="0"/>
              <a:t>12/22/2012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5D5560-6A33-4E1D-BFAF-E64B14FD0F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5BD39E2B-55E0-4D92-85DB-C17A686F36F2}" type="datetimeFigureOut">
              <a:rPr lang="en-US" smtClean="0"/>
              <a:t>12/22/2012</a:t>
            </a:fld>
            <a:endParaRPr lang="en-US"/>
          </a:p>
        </p:txBody>
      </p:sp>
      <p:sp>
        <p:nvSpPr>
          <p:cNvPr id="9" name="Slide Number Placeholder 8"/>
          <p:cNvSpPr>
            <a:spLocks noGrp="1"/>
          </p:cNvSpPr>
          <p:nvPr>
            <p:ph type="sldNum" sz="quarter" idx="15"/>
          </p:nvPr>
        </p:nvSpPr>
        <p:spPr/>
        <p:txBody>
          <a:bodyPr/>
          <a:lstStyle/>
          <a:p>
            <a:fld id="{E55D5560-6A33-4E1D-BFAF-E64B14FD0FB2}"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5BD39E2B-55E0-4D92-85DB-C17A686F36F2}" type="datetimeFigureOut">
              <a:rPr lang="en-US" smtClean="0"/>
              <a:t>12/22/2012</a:t>
            </a:fld>
            <a:endParaRPr lang="en-US"/>
          </a:p>
        </p:txBody>
      </p:sp>
      <p:sp>
        <p:nvSpPr>
          <p:cNvPr id="9" name="Slide Number Placeholder 8"/>
          <p:cNvSpPr>
            <a:spLocks noGrp="1"/>
          </p:cNvSpPr>
          <p:nvPr>
            <p:ph type="sldNum" sz="quarter" idx="11"/>
          </p:nvPr>
        </p:nvSpPr>
        <p:spPr/>
        <p:txBody>
          <a:bodyPr/>
          <a:lstStyle/>
          <a:p>
            <a:fld id="{E55D5560-6A33-4E1D-BFAF-E64B14FD0FB2}"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BD39E2B-55E0-4D92-85DB-C17A686F36F2}" type="datetimeFigureOut">
              <a:rPr lang="en-US" smtClean="0"/>
              <a:t>12/22/2012</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E55D5560-6A33-4E1D-BFAF-E64B14FD0FB2}"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Hungering for God – Part 3</a:t>
            </a:r>
          </a:p>
          <a:p>
            <a:r>
              <a:rPr lang="en-US" dirty="0" smtClean="0"/>
              <a:t>December 23, 2012</a:t>
            </a:r>
            <a:endParaRPr lang="en-US" dirty="0"/>
          </a:p>
        </p:txBody>
      </p:sp>
      <p:sp>
        <p:nvSpPr>
          <p:cNvPr id="2" name="Title 1"/>
          <p:cNvSpPr>
            <a:spLocks noGrp="1"/>
          </p:cNvSpPr>
          <p:nvPr>
            <p:ph type="ctrTitle"/>
          </p:nvPr>
        </p:nvSpPr>
        <p:spPr/>
        <p:txBody>
          <a:bodyPr/>
          <a:lstStyle/>
          <a:p>
            <a:r>
              <a:rPr lang="en-US" b="1" dirty="0" smtClean="0"/>
              <a:t>Fasting &amp; Discipline</a:t>
            </a:r>
            <a:endParaRPr lang="en-US" b="1" dirty="0"/>
          </a:p>
        </p:txBody>
      </p:sp>
    </p:spTree>
    <p:extLst>
      <p:ext uri="{BB962C8B-B14F-4D97-AF65-F5344CB8AC3E}">
        <p14:creationId xmlns:p14="http://schemas.microsoft.com/office/powerpoint/2010/main" val="2055291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971800"/>
            <a:ext cx="8229600" cy="3124200"/>
          </a:xfrm>
        </p:spPr>
        <p:txBody>
          <a:bodyPr>
            <a:noAutofit/>
          </a:bodyPr>
          <a:lstStyle/>
          <a:p>
            <a:pPr marL="0" indent="0">
              <a:buNone/>
            </a:pPr>
            <a:r>
              <a:rPr lang="en-US" sz="3200" i="1" dirty="0"/>
              <a:t>“But let not your fasts be with the hypocrites, for they fast on the second and fifth day of the week. Rather, fast on the fourth day and the Preparation (Friday).”  </a:t>
            </a:r>
            <a:r>
              <a:rPr lang="en-US" sz="3200" i="1" dirty="0" err="1"/>
              <a:t>Didache</a:t>
            </a:r>
            <a:r>
              <a:rPr lang="en-US" sz="3200" i="1" dirty="0"/>
              <a:t> 8:1</a:t>
            </a:r>
          </a:p>
        </p:txBody>
      </p:sp>
      <p:sp>
        <p:nvSpPr>
          <p:cNvPr id="3" name="Title 2"/>
          <p:cNvSpPr>
            <a:spLocks noGrp="1"/>
          </p:cNvSpPr>
          <p:nvPr>
            <p:ph type="title"/>
          </p:nvPr>
        </p:nvSpPr>
        <p:spPr>
          <a:xfrm>
            <a:off x="457200" y="152400"/>
            <a:ext cx="8229600" cy="1981200"/>
          </a:xfrm>
        </p:spPr>
        <p:txBody>
          <a:bodyPr>
            <a:normAutofit/>
          </a:bodyPr>
          <a:lstStyle/>
          <a:p>
            <a:pPr algn="ctr"/>
            <a:r>
              <a:rPr lang="en-US" sz="4800" b="1" dirty="0" smtClean="0"/>
              <a:t>Stationary </a:t>
            </a:r>
            <a:r>
              <a:rPr lang="en-US" sz="4800" b="1" dirty="0" smtClean="0"/>
              <a:t>Fasts</a:t>
            </a:r>
            <a:r>
              <a:rPr lang="en-US" sz="4800" b="1" dirty="0" smtClean="0"/>
              <a:t/>
            </a:r>
            <a:br>
              <a:rPr lang="en-US" sz="4800" b="1" dirty="0" smtClean="0"/>
            </a:br>
            <a:r>
              <a:rPr lang="en-US" sz="4800" b="1" u="sng" dirty="0" smtClean="0"/>
              <a:t>Wednesday</a:t>
            </a:r>
            <a:r>
              <a:rPr lang="en-US" sz="4800" b="1" dirty="0" smtClean="0"/>
              <a:t> &amp; </a:t>
            </a:r>
            <a:r>
              <a:rPr lang="en-US" sz="4800" b="1" u="sng" dirty="0" smtClean="0"/>
              <a:t>Friday</a:t>
            </a:r>
          </a:p>
        </p:txBody>
      </p:sp>
    </p:spTree>
    <p:extLst>
      <p:ext uri="{BB962C8B-B14F-4D97-AF65-F5344CB8AC3E}">
        <p14:creationId xmlns:p14="http://schemas.microsoft.com/office/powerpoint/2010/main" val="29094118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343400"/>
          </a:xfrm>
        </p:spPr>
        <p:txBody>
          <a:bodyPr>
            <a:noAutofit/>
          </a:bodyPr>
          <a:lstStyle/>
          <a:p>
            <a:pPr marL="0" indent="0">
              <a:buNone/>
            </a:pPr>
            <a:endParaRPr lang="en-US" sz="3200" i="1" dirty="0"/>
          </a:p>
        </p:txBody>
      </p:sp>
      <p:sp>
        <p:nvSpPr>
          <p:cNvPr id="3" name="Title 2"/>
          <p:cNvSpPr>
            <a:spLocks noGrp="1"/>
          </p:cNvSpPr>
          <p:nvPr>
            <p:ph type="title"/>
          </p:nvPr>
        </p:nvSpPr>
        <p:spPr/>
        <p:txBody>
          <a:bodyPr>
            <a:normAutofit/>
          </a:bodyPr>
          <a:lstStyle/>
          <a:p>
            <a:pPr algn="ctr"/>
            <a:r>
              <a:rPr lang="en-US" sz="4000" b="1" dirty="0" smtClean="0"/>
              <a:t>1. Make your fast an act of worship</a:t>
            </a:r>
          </a:p>
        </p:txBody>
      </p:sp>
      <p:pic>
        <p:nvPicPr>
          <p:cNvPr id="3074" name="Picture 2" descr="http://vanpay.files.wordpress.com/2008/10/pray_fas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2209800"/>
            <a:ext cx="4724400" cy="40887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80479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343400"/>
          </a:xfrm>
        </p:spPr>
        <p:txBody>
          <a:bodyPr>
            <a:noAutofit/>
          </a:bodyPr>
          <a:lstStyle/>
          <a:p>
            <a:pPr marL="0" indent="0">
              <a:buNone/>
            </a:pPr>
            <a:r>
              <a:rPr lang="en-US" sz="3600" i="1" dirty="0"/>
              <a:t>“When you fasted and mourned in the fifth and seventh months during those seventy years, did you really fast for Me—for Me</a:t>
            </a:r>
            <a:r>
              <a:rPr lang="en-US" sz="3600" i="1" dirty="0" smtClean="0"/>
              <a:t>?”</a:t>
            </a:r>
            <a:endParaRPr lang="en-US" sz="3600" i="1" dirty="0"/>
          </a:p>
        </p:txBody>
      </p:sp>
      <p:sp>
        <p:nvSpPr>
          <p:cNvPr id="3" name="Title 2"/>
          <p:cNvSpPr>
            <a:spLocks noGrp="1"/>
          </p:cNvSpPr>
          <p:nvPr>
            <p:ph type="title"/>
          </p:nvPr>
        </p:nvSpPr>
        <p:spPr/>
        <p:txBody>
          <a:bodyPr>
            <a:normAutofit/>
          </a:bodyPr>
          <a:lstStyle/>
          <a:p>
            <a:pPr algn="r"/>
            <a:r>
              <a:rPr lang="en-US" sz="4800" dirty="0" smtClean="0"/>
              <a:t>Zechariah 7:5</a:t>
            </a:r>
            <a:endParaRPr lang="en-US" sz="4800" dirty="0"/>
          </a:p>
        </p:txBody>
      </p:sp>
    </p:spTree>
    <p:extLst>
      <p:ext uri="{BB962C8B-B14F-4D97-AF65-F5344CB8AC3E}">
        <p14:creationId xmlns:p14="http://schemas.microsoft.com/office/powerpoint/2010/main" val="30749675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343400"/>
          </a:xfrm>
        </p:spPr>
        <p:txBody>
          <a:bodyPr>
            <a:noAutofit/>
          </a:bodyPr>
          <a:lstStyle/>
          <a:p>
            <a:pPr marL="0" indent="0">
              <a:buNone/>
            </a:pPr>
            <a:endParaRPr lang="en-US" sz="3200" i="1" dirty="0"/>
          </a:p>
        </p:txBody>
      </p:sp>
      <p:sp>
        <p:nvSpPr>
          <p:cNvPr id="3" name="Title 2"/>
          <p:cNvSpPr>
            <a:spLocks noGrp="1"/>
          </p:cNvSpPr>
          <p:nvPr>
            <p:ph type="title"/>
          </p:nvPr>
        </p:nvSpPr>
        <p:spPr/>
        <p:txBody>
          <a:bodyPr>
            <a:normAutofit/>
          </a:bodyPr>
          <a:lstStyle/>
          <a:p>
            <a:pPr algn="ctr"/>
            <a:r>
              <a:rPr lang="en-US" sz="4000" b="1" dirty="0" smtClean="0"/>
              <a:t>2. Focus on sin, not just food</a:t>
            </a:r>
          </a:p>
        </p:txBody>
      </p:sp>
      <p:pic>
        <p:nvPicPr>
          <p:cNvPr id="2050" name="Picture 2" descr="http://24.media.tumblr.com/tumblr_m6g2vbApW01qm3a1jo1_5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1724025"/>
            <a:ext cx="4762500" cy="528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90543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343400"/>
          </a:xfrm>
        </p:spPr>
        <p:txBody>
          <a:bodyPr>
            <a:noAutofit/>
          </a:bodyPr>
          <a:lstStyle/>
          <a:p>
            <a:pPr marL="0" indent="0">
              <a:buNone/>
            </a:pPr>
            <a:r>
              <a:rPr lang="en-US" sz="3200" i="1" dirty="0"/>
              <a:t>“Cry aloud, spare not; lift up your voice like a trumpet; tell My people their transgression, and the house of Jacob their sins.  Yet they seek Me daily, and delight to know My ways, as a nation that did righteousness, and did not forsake the ordinance of their God.  They ask of Me the ordinances of justice; they take delight in approaching God.</a:t>
            </a:r>
          </a:p>
        </p:txBody>
      </p:sp>
      <p:sp>
        <p:nvSpPr>
          <p:cNvPr id="3" name="Title 2"/>
          <p:cNvSpPr>
            <a:spLocks noGrp="1"/>
          </p:cNvSpPr>
          <p:nvPr>
            <p:ph type="title"/>
          </p:nvPr>
        </p:nvSpPr>
        <p:spPr/>
        <p:txBody>
          <a:bodyPr>
            <a:normAutofit/>
          </a:bodyPr>
          <a:lstStyle/>
          <a:p>
            <a:pPr algn="r"/>
            <a:r>
              <a:rPr lang="en-US" sz="4800" dirty="0" smtClean="0"/>
              <a:t>Isaiah 58:1-5</a:t>
            </a:r>
            <a:endParaRPr lang="en-US" sz="4800" dirty="0"/>
          </a:p>
        </p:txBody>
      </p:sp>
    </p:spTree>
    <p:extLst>
      <p:ext uri="{BB962C8B-B14F-4D97-AF65-F5344CB8AC3E}">
        <p14:creationId xmlns:p14="http://schemas.microsoft.com/office/powerpoint/2010/main" val="41812537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343400"/>
          </a:xfrm>
        </p:spPr>
        <p:txBody>
          <a:bodyPr>
            <a:noAutofit/>
          </a:bodyPr>
          <a:lstStyle/>
          <a:p>
            <a:pPr marL="0" indent="0">
              <a:buNone/>
            </a:pPr>
            <a:r>
              <a:rPr lang="en-US" sz="3200" i="1" dirty="0"/>
              <a:t> ‘Why have we fasted,’ they say, ‘and You have not seen? Why have we afflicted our souls, and You take no notice?’ “In fact, in the day of your fast you find pleasure, and exploit all your laborers. Indeed you fast for strife and debate, and to strike with the fist of wickedness. You will not fast as you do this day, to make your voice heard on high.  </a:t>
            </a:r>
          </a:p>
        </p:txBody>
      </p:sp>
      <p:sp>
        <p:nvSpPr>
          <p:cNvPr id="3" name="Title 2"/>
          <p:cNvSpPr>
            <a:spLocks noGrp="1"/>
          </p:cNvSpPr>
          <p:nvPr>
            <p:ph type="title"/>
          </p:nvPr>
        </p:nvSpPr>
        <p:spPr/>
        <p:txBody>
          <a:bodyPr>
            <a:normAutofit/>
          </a:bodyPr>
          <a:lstStyle/>
          <a:p>
            <a:pPr algn="r"/>
            <a:r>
              <a:rPr lang="en-US" sz="4800" dirty="0" smtClean="0"/>
              <a:t>Isaiah 58:1-5</a:t>
            </a:r>
            <a:endParaRPr lang="en-US" sz="4800" dirty="0"/>
          </a:p>
        </p:txBody>
      </p:sp>
    </p:spTree>
    <p:extLst>
      <p:ext uri="{BB962C8B-B14F-4D97-AF65-F5344CB8AC3E}">
        <p14:creationId xmlns:p14="http://schemas.microsoft.com/office/powerpoint/2010/main" val="30000471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343400"/>
          </a:xfrm>
        </p:spPr>
        <p:txBody>
          <a:bodyPr>
            <a:noAutofit/>
          </a:bodyPr>
          <a:lstStyle/>
          <a:p>
            <a:pPr marL="0" indent="0">
              <a:buNone/>
            </a:pPr>
            <a:r>
              <a:rPr lang="en-US" sz="3200" i="1" dirty="0" smtClean="0"/>
              <a:t>Is </a:t>
            </a:r>
            <a:r>
              <a:rPr lang="en-US" sz="3200" i="1" dirty="0"/>
              <a:t>it a fast that I have chosen, a day for a man to afflict his soul?  Is it to bow down his head like a bulrush, and to spread out sackcloth and ashes?  Would you call this a fast, and an acceptable day to the Lord?” </a:t>
            </a:r>
          </a:p>
        </p:txBody>
      </p:sp>
      <p:sp>
        <p:nvSpPr>
          <p:cNvPr id="3" name="Title 2"/>
          <p:cNvSpPr>
            <a:spLocks noGrp="1"/>
          </p:cNvSpPr>
          <p:nvPr>
            <p:ph type="title"/>
          </p:nvPr>
        </p:nvSpPr>
        <p:spPr/>
        <p:txBody>
          <a:bodyPr>
            <a:normAutofit/>
          </a:bodyPr>
          <a:lstStyle/>
          <a:p>
            <a:pPr algn="r"/>
            <a:r>
              <a:rPr lang="en-US" sz="4800" dirty="0" smtClean="0"/>
              <a:t>Isaiah 58:1-5</a:t>
            </a:r>
            <a:endParaRPr lang="en-US" sz="4800" dirty="0"/>
          </a:p>
        </p:txBody>
      </p:sp>
    </p:spTree>
    <p:extLst>
      <p:ext uri="{BB962C8B-B14F-4D97-AF65-F5344CB8AC3E}">
        <p14:creationId xmlns:p14="http://schemas.microsoft.com/office/powerpoint/2010/main" val="28276141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4114800"/>
          </a:xfrm>
        </p:spPr>
        <p:txBody>
          <a:bodyPr>
            <a:normAutofit/>
          </a:bodyPr>
          <a:lstStyle/>
          <a:p>
            <a:pPr algn="ctr"/>
            <a:r>
              <a:rPr lang="en-US" sz="4000" b="1" i="1" dirty="0" smtClean="0"/>
              <a:t>Why are you fasting?  </a:t>
            </a:r>
            <a:br>
              <a:rPr lang="en-US" sz="4000" b="1" i="1" dirty="0" smtClean="0"/>
            </a:br>
            <a:r>
              <a:rPr lang="en-US" sz="4000" b="1" i="1" dirty="0" smtClean="0"/>
              <a:t/>
            </a:r>
            <a:br>
              <a:rPr lang="en-US" sz="4000" b="1" i="1" dirty="0" smtClean="0"/>
            </a:br>
            <a:r>
              <a:rPr lang="en-US" sz="4000" b="1" i="1" dirty="0" smtClean="0"/>
              <a:t>What is your focus?</a:t>
            </a:r>
            <a:br>
              <a:rPr lang="en-US" sz="4000" b="1" i="1" dirty="0" smtClean="0"/>
            </a:br>
            <a:r>
              <a:rPr lang="en-US" sz="4000" b="1" i="1" dirty="0" smtClean="0"/>
              <a:t/>
            </a:r>
            <a:br>
              <a:rPr lang="en-US" sz="4000" b="1" i="1" dirty="0" smtClean="0"/>
            </a:br>
            <a:r>
              <a:rPr lang="en-US" sz="4000" b="1" i="1" dirty="0" smtClean="0"/>
              <a:t>Self or God?  </a:t>
            </a:r>
            <a:r>
              <a:rPr lang="en-US" sz="4000" b="1" i="1" dirty="0" smtClean="0"/>
              <a:t>Rules or love?</a:t>
            </a:r>
            <a:endParaRPr lang="en-US" sz="4000" b="1" i="1" dirty="0"/>
          </a:p>
        </p:txBody>
      </p:sp>
    </p:spTree>
    <p:extLst>
      <p:ext uri="{BB962C8B-B14F-4D97-AF65-F5344CB8AC3E}">
        <p14:creationId xmlns:p14="http://schemas.microsoft.com/office/powerpoint/2010/main" val="36795666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181600"/>
          </a:xfrm>
        </p:spPr>
        <p:txBody>
          <a:bodyPr>
            <a:noAutofit/>
          </a:bodyPr>
          <a:lstStyle/>
          <a:p>
            <a:pPr marL="0" indent="0">
              <a:buNone/>
            </a:pPr>
            <a:r>
              <a:rPr lang="en-US" sz="3600" i="1" dirty="0"/>
              <a:t>“Fasting gives birth to prophets, she strengthens the powerful.  Fasting makes lawmakers wise.  She is a safeguard of a soul, a stabilizing companion to the body, a weapon for the brave, a discipline for champions.  Fasting knocks over temptations, anoints for godliness.  She is a companion for sobriety, the crafter of a sound mind.”  </a:t>
            </a:r>
            <a:r>
              <a:rPr lang="en-US" sz="3600" i="1" dirty="0" smtClean="0"/>
              <a:t> ~ </a:t>
            </a:r>
            <a:r>
              <a:rPr lang="en-US" sz="3600" b="1" dirty="0" smtClean="0"/>
              <a:t>St</a:t>
            </a:r>
            <a:r>
              <a:rPr lang="en-US" sz="3600" b="1" dirty="0"/>
              <a:t>. Basil the Great </a:t>
            </a:r>
          </a:p>
        </p:txBody>
      </p:sp>
    </p:spTree>
    <p:extLst>
      <p:ext uri="{BB962C8B-B14F-4D97-AF65-F5344CB8AC3E}">
        <p14:creationId xmlns:p14="http://schemas.microsoft.com/office/powerpoint/2010/main" val="3577971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343400"/>
          </a:xfrm>
        </p:spPr>
        <p:txBody>
          <a:bodyPr>
            <a:noAutofit/>
          </a:bodyPr>
          <a:lstStyle/>
          <a:p>
            <a:pPr marL="0" indent="0">
              <a:buNone/>
            </a:pPr>
            <a:r>
              <a:rPr lang="en-US" sz="3200" i="1" dirty="0" smtClean="0"/>
              <a:t>“But </a:t>
            </a:r>
            <a:r>
              <a:rPr lang="en-US" sz="3200" i="1" dirty="0"/>
              <a:t>you, when you fast, anoint your head and wash your face, </a:t>
            </a:r>
            <a:r>
              <a:rPr lang="en-US" sz="3200" i="1" dirty="0" smtClean="0"/>
              <a:t>so </a:t>
            </a:r>
            <a:r>
              <a:rPr lang="en-US" sz="3200" i="1" dirty="0"/>
              <a:t>that you do not appear to men to be fasting, but to your Father who is in the secret place; and your Father who sees in secret will reward you </a:t>
            </a:r>
            <a:r>
              <a:rPr lang="en-US" sz="3200" i="1" dirty="0" smtClean="0"/>
              <a:t>openly.”</a:t>
            </a:r>
            <a:endParaRPr lang="en-US" sz="3200" i="1" dirty="0"/>
          </a:p>
        </p:txBody>
      </p:sp>
      <p:sp>
        <p:nvSpPr>
          <p:cNvPr id="3" name="Title 2"/>
          <p:cNvSpPr>
            <a:spLocks noGrp="1"/>
          </p:cNvSpPr>
          <p:nvPr>
            <p:ph type="title"/>
          </p:nvPr>
        </p:nvSpPr>
        <p:spPr/>
        <p:txBody>
          <a:bodyPr>
            <a:normAutofit/>
          </a:bodyPr>
          <a:lstStyle/>
          <a:p>
            <a:pPr algn="r"/>
            <a:r>
              <a:rPr lang="en-US" sz="4800" dirty="0" smtClean="0"/>
              <a:t>Matthew 6:17-18</a:t>
            </a:r>
            <a:endParaRPr lang="en-US" sz="4800" dirty="0"/>
          </a:p>
        </p:txBody>
      </p:sp>
    </p:spTree>
    <p:extLst>
      <p:ext uri="{BB962C8B-B14F-4D97-AF65-F5344CB8AC3E}">
        <p14:creationId xmlns:p14="http://schemas.microsoft.com/office/powerpoint/2010/main" val="9185074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343400"/>
          </a:xfrm>
        </p:spPr>
        <p:txBody>
          <a:bodyPr>
            <a:noAutofit/>
          </a:bodyPr>
          <a:lstStyle/>
          <a:p>
            <a:pPr marL="0" indent="0">
              <a:buNone/>
            </a:pPr>
            <a:endParaRPr lang="en-US" sz="3200" i="1" dirty="0"/>
          </a:p>
        </p:txBody>
      </p:sp>
      <p:sp>
        <p:nvSpPr>
          <p:cNvPr id="3" name="Title 2"/>
          <p:cNvSpPr>
            <a:spLocks noGrp="1"/>
          </p:cNvSpPr>
          <p:nvPr>
            <p:ph type="title"/>
          </p:nvPr>
        </p:nvSpPr>
        <p:spPr/>
        <p:txBody>
          <a:bodyPr>
            <a:normAutofit/>
          </a:bodyPr>
          <a:lstStyle/>
          <a:p>
            <a:pPr algn="ctr"/>
            <a:r>
              <a:rPr lang="en-US" sz="4800" b="1" dirty="0" smtClean="0"/>
              <a:t>Fasting &amp; Discipline</a:t>
            </a:r>
          </a:p>
        </p:txBody>
      </p:sp>
      <p:pic>
        <p:nvPicPr>
          <p:cNvPr id="1026" name="Picture 2" descr="http://njambiemungai.com/wordpress/wp-content/uploads/2012/09/Better_Self_Discipline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1828800"/>
            <a:ext cx="4627416" cy="46274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3986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343400"/>
          </a:xfrm>
        </p:spPr>
        <p:txBody>
          <a:bodyPr>
            <a:noAutofit/>
          </a:bodyPr>
          <a:lstStyle/>
          <a:p>
            <a:pPr marL="0" indent="0">
              <a:buNone/>
            </a:pPr>
            <a:r>
              <a:rPr lang="en-US" sz="3600" i="1" dirty="0"/>
              <a:t>“For what I am doing, I do not understand. For what I will to do, that I do not practice; but what I hate, that I do</a:t>
            </a:r>
            <a:r>
              <a:rPr lang="en-US" sz="3600" i="1" dirty="0" smtClean="0"/>
              <a:t>.”</a:t>
            </a:r>
            <a:endParaRPr lang="en-US" sz="3600" i="1" dirty="0"/>
          </a:p>
        </p:txBody>
      </p:sp>
      <p:sp>
        <p:nvSpPr>
          <p:cNvPr id="3" name="Title 2"/>
          <p:cNvSpPr>
            <a:spLocks noGrp="1"/>
          </p:cNvSpPr>
          <p:nvPr>
            <p:ph type="title"/>
          </p:nvPr>
        </p:nvSpPr>
        <p:spPr/>
        <p:txBody>
          <a:bodyPr>
            <a:normAutofit/>
          </a:bodyPr>
          <a:lstStyle/>
          <a:p>
            <a:pPr algn="r"/>
            <a:r>
              <a:rPr lang="en-US" sz="4800" dirty="0" smtClean="0"/>
              <a:t>Romans 7:15</a:t>
            </a:r>
          </a:p>
        </p:txBody>
      </p:sp>
    </p:spTree>
    <p:extLst>
      <p:ext uri="{BB962C8B-B14F-4D97-AF65-F5344CB8AC3E}">
        <p14:creationId xmlns:p14="http://schemas.microsoft.com/office/powerpoint/2010/main" val="33349187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343400"/>
          </a:xfrm>
        </p:spPr>
        <p:txBody>
          <a:bodyPr>
            <a:noAutofit/>
          </a:bodyPr>
          <a:lstStyle/>
          <a:p>
            <a:pPr marL="0" indent="0">
              <a:buNone/>
            </a:pPr>
            <a:r>
              <a:rPr lang="en-US" sz="3400" i="1" dirty="0"/>
              <a:t>“Do you not know that those who run in a race all run, but one receives the prize? Run in such a way that you may obtain it. And everyone who competes for the prize is temperate in all things. Now they do it to obtain a perishable crown, but we for an imperishable crown. Therefore I run thus: not with uncertainty</a:t>
            </a:r>
            <a:r>
              <a:rPr lang="en-US" sz="3400" i="1" dirty="0" smtClean="0"/>
              <a:t>. </a:t>
            </a:r>
            <a:r>
              <a:rPr lang="en-US" sz="3400" i="1" dirty="0"/>
              <a:t>Thus I fight: not as one who beats the air. </a:t>
            </a:r>
          </a:p>
        </p:txBody>
      </p:sp>
      <p:sp>
        <p:nvSpPr>
          <p:cNvPr id="3" name="Title 2"/>
          <p:cNvSpPr>
            <a:spLocks noGrp="1"/>
          </p:cNvSpPr>
          <p:nvPr>
            <p:ph type="title"/>
          </p:nvPr>
        </p:nvSpPr>
        <p:spPr/>
        <p:txBody>
          <a:bodyPr>
            <a:normAutofit/>
          </a:bodyPr>
          <a:lstStyle/>
          <a:p>
            <a:pPr algn="r"/>
            <a:r>
              <a:rPr lang="en-US" sz="4800" dirty="0" smtClean="0"/>
              <a:t>1 Corinthians 9:24-27</a:t>
            </a:r>
          </a:p>
        </p:txBody>
      </p:sp>
    </p:spTree>
    <p:extLst>
      <p:ext uri="{BB962C8B-B14F-4D97-AF65-F5344CB8AC3E}">
        <p14:creationId xmlns:p14="http://schemas.microsoft.com/office/powerpoint/2010/main" val="475604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343400"/>
          </a:xfrm>
        </p:spPr>
        <p:txBody>
          <a:bodyPr>
            <a:noAutofit/>
          </a:bodyPr>
          <a:lstStyle/>
          <a:p>
            <a:pPr marL="0" indent="0">
              <a:buNone/>
            </a:pPr>
            <a:r>
              <a:rPr lang="en-US" sz="3400" i="1" dirty="0" smtClean="0"/>
              <a:t>But </a:t>
            </a:r>
            <a:r>
              <a:rPr lang="en-US" sz="3400" i="1" dirty="0"/>
              <a:t>I discipline my body and bring it into subjection, lest, when I have preached to others, I myself should become disqualified</a:t>
            </a:r>
            <a:r>
              <a:rPr lang="en-US" sz="3400" i="1" dirty="0" smtClean="0"/>
              <a:t>.”</a:t>
            </a:r>
          </a:p>
          <a:p>
            <a:pPr marL="0" indent="0">
              <a:buNone/>
            </a:pPr>
            <a:endParaRPr lang="en-US" sz="3400" i="1" dirty="0"/>
          </a:p>
        </p:txBody>
      </p:sp>
      <p:sp>
        <p:nvSpPr>
          <p:cNvPr id="3" name="Title 2"/>
          <p:cNvSpPr>
            <a:spLocks noGrp="1"/>
          </p:cNvSpPr>
          <p:nvPr>
            <p:ph type="title"/>
          </p:nvPr>
        </p:nvSpPr>
        <p:spPr/>
        <p:txBody>
          <a:bodyPr>
            <a:normAutofit/>
          </a:bodyPr>
          <a:lstStyle/>
          <a:p>
            <a:pPr algn="r"/>
            <a:r>
              <a:rPr lang="en-US" sz="4800" dirty="0"/>
              <a:t>1 Corinthians 9:24-27</a:t>
            </a:r>
            <a:endParaRPr lang="en-US" sz="4800" dirty="0" smtClean="0"/>
          </a:p>
        </p:txBody>
      </p:sp>
    </p:spTree>
    <p:extLst>
      <p:ext uri="{BB962C8B-B14F-4D97-AF65-F5344CB8AC3E}">
        <p14:creationId xmlns:p14="http://schemas.microsoft.com/office/powerpoint/2010/main" val="36040752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419600"/>
            <a:ext cx="8229600" cy="1676400"/>
          </a:xfrm>
        </p:spPr>
        <p:txBody>
          <a:bodyPr>
            <a:noAutofit/>
          </a:bodyPr>
          <a:lstStyle/>
          <a:p>
            <a:pPr marL="0" indent="0" algn="ctr">
              <a:buNone/>
            </a:pPr>
            <a:r>
              <a:rPr lang="en-US" sz="4400" b="1" dirty="0" smtClean="0">
                <a:solidFill>
                  <a:schemeClr val="tx2"/>
                </a:solidFill>
              </a:rPr>
              <a:t>Progress </a:t>
            </a:r>
            <a:r>
              <a:rPr lang="en-US" sz="4400" b="1" dirty="0" smtClean="0">
                <a:solidFill>
                  <a:schemeClr val="tx2"/>
                </a:solidFill>
              </a:rPr>
              <a:t>always </a:t>
            </a:r>
          </a:p>
          <a:p>
            <a:pPr marL="0" indent="0" algn="ctr">
              <a:buNone/>
            </a:pPr>
            <a:r>
              <a:rPr lang="en-US" sz="4400" b="1" dirty="0" smtClean="0">
                <a:solidFill>
                  <a:schemeClr val="tx2"/>
                </a:solidFill>
              </a:rPr>
              <a:t>requires discipline</a:t>
            </a:r>
            <a:endParaRPr lang="en-US" sz="4400" b="1" dirty="0">
              <a:solidFill>
                <a:schemeClr val="tx2"/>
              </a:solidFill>
            </a:endParaRPr>
          </a:p>
        </p:txBody>
      </p:sp>
      <p:pic>
        <p:nvPicPr>
          <p:cNvPr id="1028" name="Picture 4" descr="http://www.storminforms.com/wp-content/uploads/2010/10/karate-kid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533400"/>
            <a:ext cx="5238750" cy="3457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2988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2362200"/>
          </a:xfrm>
        </p:spPr>
        <p:txBody>
          <a:bodyPr>
            <a:normAutofit/>
          </a:bodyPr>
          <a:lstStyle/>
          <a:p>
            <a:pPr algn="ctr"/>
            <a:r>
              <a:rPr lang="en-US" sz="4000" b="1" dirty="0" smtClean="0"/>
              <a:t>Fasting is a response to the realization of sin &amp; weakness</a:t>
            </a:r>
            <a:endParaRPr lang="en-US" sz="4000" b="1" dirty="0"/>
          </a:p>
        </p:txBody>
      </p:sp>
      <p:pic>
        <p:nvPicPr>
          <p:cNvPr id="2052" name="Picture 4" descr="http://www.lovestthoume.com/Graphics/repentanc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2971800"/>
            <a:ext cx="4775563" cy="312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96187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971800"/>
            <a:ext cx="8229600" cy="3124200"/>
          </a:xfrm>
        </p:spPr>
        <p:txBody>
          <a:bodyPr>
            <a:noAutofit/>
          </a:bodyPr>
          <a:lstStyle/>
          <a:p>
            <a:pPr marL="0" indent="0">
              <a:buNone/>
            </a:pPr>
            <a:endParaRPr lang="en-US" sz="3200" i="1" dirty="0"/>
          </a:p>
        </p:txBody>
      </p:sp>
      <p:sp>
        <p:nvSpPr>
          <p:cNvPr id="3" name="Title 2"/>
          <p:cNvSpPr>
            <a:spLocks noGrp="1"/>
          </p:cNvSpPr>
          <p:nvPr>
            <p:ph type="title"/>
          </p:nvPr>
        </p:nvSpPr>
        <p:spPr>
          <a:xfrm>
            <a:off x="457200" y="152400"/>
            <a:ext cx="8229600" cy="1981200"/>
          </a:xfrm>
        </p:spPr>
        <p:txBody>
          <a:bodyPr>
            <a:normAutofit/>
          </a:bodyPr>
          <a:lstStyle/>
          <a:p>
            <a:pPr algn="ctr"/>
            <a:r>
              <a:rPr lang="en-US" sz="4800" b="1" dirty="0" smtClean="0"/>
              <a:t>Stationary </a:t>
            </a:r>
            <a:r>
              <a:rPr lang="en-US" sz="4800" b="1" dirty="0" smtClean="0"/>
              <a:t>Fasts</a:t>
            </a:r>
            <a:r>
              <a:rPr lang="en-US" sz="4800" b="1" dirty="0" smtClean="0"/>
              <a:t/>
            </a:r>
            <a:br>
              <a:rPr lang="en-US" sz="4800" b="1" dirty="0" smtClean="0"/>
            </a:br>
            <a:endParaRPr lang="en-US" sz="4800" b="1" u="sng" dirty="0" smtClean="0"/>
          </a:p>
        </p:txBody>
      </p:sp>
    </p:spTree>
    <p:extLst>
      <p:ext uri="{BB962C8B-B14F-4D97-AF65-F5344CB8AC3E}">
        <p14:creationId xmlns:p14="http://schemas.microsoft.com/office/powerpoint/2010/main" val="37815062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653</TotalTime>
  <Words>619</Words>
  <Application>Microsoft Office PowerPoint</Application>
  <PresentationFormat>On-screen Show (4:3)</PresentationFormat>
  <Paragraphs>30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Paper</vt:lpstr>
      <vt:lpstr>Fasting &amp; Discipline</vt:lpstr>
      <vt:lpstr>Matthew 6:17-18</vt:lpstr>
      <vt:lpstr>Fasting &amp; Discipline</vt:lpstr>
      <vt:lpstr>Romans 7:15</vt:lpstr>
      <vt:lpstr>1 Corinthians 9:24-27</vt:lpstr>
      <vt:lpstr>1 Corinthians 9:24-27</vt:lpstr>
      <vt:lpstr>PowerPoint Presentation</vt:lpstr>
      <vt:lpstr>Fasting is a response to the realization of sin &amp; weakness</vt:lpstr>
      <vt:lpstr>Stationary Fasts </vt:lpstr>
      <vt:lpstr>Stationary Fasts Wednesday &amp; Friday</vt:lpstr>
      <vt:lpstr>1. Make your fast an act of worship</vt:lpstr>
      <vt:lpstr>Zechariah 7:5</vt:lpstr>
      <vt:lpstr>2. Focus on sin, not just food</vt:lpstr>
      <vt:lpstr>Isaiah 58:1-5</vt:lpstr>
      <vt:lpstr>Isaiah 58:1-5</vt:lpstr>
      <vt:lpstr>Isaiah 58:1-5</vt:lpstr>
      <vt:lpstr>Why are you fasting?    What is your focus?  Self or God?  Rules or love?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Hungering for God</dc:title>
  <dc:creator>Owner</dc:creator>
  <cp:lastModifiedBy>Fr Anthony</cp:lastModifiedBy>
  <cp:revision>14</cp:revision>
  <dcterms:created xsi:type="dcterms:W3CDTF">2012-12-02T04:18:23Z</dcterms:created>
  <dcterms:modified xsi:type="dcterms:W3CDTF">2012-12-23T04:26:43Z</dcterms:modified>
</cp:coreProperties>
</file>