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2" r:id="rId4"/>
    <p:sldId id="263" r:id="rId5"/>
    <p:sldId id="264" r:id="rId6"/>
    <p:sldId id="262" r:id="rId7"/>
    <p:sldId id="265" r:id="rId8"/>
    <p:sldId id="266" r:id="rId9"/>
    <p:sldId id="270" r:id="rId10"/>
    <p:sldId id="267" r:id="rId11"/>
    <p:sldId id="268" r:id="rId12"/>
    <p:sldId id="273" r:id="rId13"/>
    <p:sldId id="276" r:id="rId14"/>
    <p:sldId id="277" r:id="rId15"/>
    <p:sldId id="278" r:id="rId16"/>
    <p:sldId id="279" r:id="rId17"/>
    <p:sldId id="280" r:id="rId18"/>
    <p:sldId id="274" r:id="rId19"/>
    <p:sldId id="281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4E252-5CAD-F242-BBB5-2D481599F867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4E0B0-BFD5-B540-8FCD-A5B6F61A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92E74A-5CBF-C343-B626-025015B5E9BD}" type="slidenum">
              <a:rPr lang="en-US"/>
              <a:pPr/>
              <a:t>20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18‏/9‏/16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72" y="4208929"/>
            <a:ext cx="8390696" cy="104868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The Holy Tradition and Free Will (4)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184" y="5257613"/>
            <a:ext cx="5458968" cy="62179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Discipleship group </a:t>
            </a:r>
          </a:p>
          <a:p>
            <a:pPr algn="ctr"/>
            <a:r>
              <a:rPr lang="en-US" sz="2000" b="1" dirty="0" smtClean="0"/>
              <a:t>SMSV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55599"/>
            <a:ext cx="2572598" cy="38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Grace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908801" cy="42799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5 </a:t>
            </a:r>
            <a:r>
              <a:rPr lang="en-US" sz="2800" b="1" u="sng" dirty="0">
                <a:solidFill>
                  <a:srgbClr val="FF0000"/>
                </a:solidFill>
              </a:rPr>
              <a:t>not by works of righteousness </a:t>
            </a:r>
            <a:r>
              <a:rPr lang="en-US" sz="2800" dirty="0"/>
              <a:t>which we have done, but </a:t>
            </a:r>
            <a:r>
              <a:rPr lang="en-US" sz="2800" b="1" u="sng" dirty="0">
                <a:solidFill>
                  <a:srgbClr val="FF0000"/>
                </a:solidFill>
              </a:rPr>
              <a:t>according to His mercy He saved us</a:t>
            </a:r>
            <a:r>
              <a:rPr lang="en-US" sz="2800" dirty="0"/>
              <a:t>, through the </a:t>
            </a:r>
            <a:r>
              <a:rPr lang="en-US" sz="2800" b="1" u="sng" dirty="0">
                <a:solidFill>
                  <a:srgbClr val="FF0000"/>
                </a:solidFill>
              </a:rPr>
              <a:t>washing of regeneration and renewing of the Holy Spirit</a:t>
            </a:r>
            <a:r>
              <a:rPr lang="en-US" sz="2800" dirty="0"/>
              <a:t>, </a:t>
            </a:r>
            <a:r>
              <a:rPr lang="en-US" sz="2800" b="1" dirty="0"/>
              <a:t>6 </a:t>
            </a:r>
            <a:r>
              <a:rPr lang="en-US" sz="2800" dirty="0"/>
              <a:t>whom He poured out on us abundantly through Jesus Christ our Savior, </a:t>
            </a:r>
            <a:r>
              <a:rPr lang="en-US" sz="2800" b="1" dirty="0"/>
              <a:t>7 </a:t>
            </a:r>
            <a:r>
              <a:rPr lang="en-US" sz="2800" dirty="0"/>
              <a:t>that having </a:t>
            </a:r>
            <a:r>
              <a:rPr lang="en-US" sz="2800" b="1" u="sng" dirty="0">
                <a:solidFill>
                  <a:srgbClr val="FF0000"/>
                </a:solidFill>
              </a:rPr>
              <a:t>been justified by His grace </a:t>
            </a:r>
            <a:r>
              <a:rPr lang="en-US" sz="2800" dirty="0"/>
              <a:t>we should become heirs according to the hope of eternal life</a:t>
            </a:r>
            <a:r>
              <a:rPr lang="en-US" sz="2800" dirty="0" smtClean="0"/>
              <a:t>. Ti 3:5-7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684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Free Will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048501" cy="4419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8 </a:t>
            </a:r>
            <a:r>
              <a:rPr lang="en-US" sz="2400" dirty="0"/>
              <a:t>This is a faithful saying, and these things I want you to affirm constantly, that those who have believed in God </a:t>
            </a:r>
            <a:r>
              <a:rPr lang="en-US" sz="2400" b="1" u="sng" dirty="0">
                <a:solidFill>
                  <a:srgbClr val="FF0000"/>
                </a:solidFill>
              </a:rPr>
              <a:t>should be careful to maintain good works.</a:t>
            </a:r>
            <a:r>
              <a:rPr lang="en-US" sz="2400" dirty="0"/>
              <a:t> These things are good and profitable to men</a:t>
            </a:r>
            <a:r>
              <a:rPr lang="en-US" sz="2400" dirty="0" smtClean="0"/>
              <a:t>. </a:t>
            </a:r>
            <a:r>
              <a:rPr lang="en-US" sz="2400" b="1" dirty="0"/>
              <a:t>9 </a:t>
            </a:r>
            <a:r>
              <a:rPr lang="en-US" sz="2400" b="1" u="sng" dirty="0">
                <a:solidFill>
                  <a:srgbClr val="FF0000"/>
                </a:solidFill>
              </a:rPr>
              <a:t>But avoid foolish disputes, </a:t>
            </a:r>
            <a:r>
              <a:rPr lang="en-US" sz="2400" dirty="0"/>
              <a:t>genealogies, contentions, and strivings about the law; for they are </a:t>
            </a:r>
            <a:r>
              <a:rPr lang="en-US" sz="2400" b="1" u="sng" dirty="0">
                <a:solidFill>
                  <a:srgbClr val="FF0000"/>
                </a:solidFill>
              </a:rPr>
              <a:t>unprofitable and useless</a:t>
            </a:r>
            <a:r>
              <a:rPr lang="en-US" sz="2400" dirty="0"/>
              <a:t>. </a:t>
            </a:r>
            <a:r>
              <a:rPr lang="en-US" sz="2400" b="1" dirty="0"/>
              <a:t>10 </a:t>
            </a:r>
            <a:r>
              <a:rPr lang="en-US" sz="2400" b="1" u="sng" dirty="0">
                <a:solidFill>
                  <a:srgbClr val="FF0000"/>
                </a:solidFill>
              </a:rPr>
              <a:t>Reject a divisive man after the first and second admonition</a:t>
            </a:r>
            <a:r>
              <a:rPr lang="en-US" sz="2400" dirty="0"/>
              <a:t>, </a:t>
            </a:r>
            <a:r>
              <a:rPr lang="en-US" sz="2400" b="1" dirty="0"/>
              <a:t>11 </a:t>
            </a:r>
            <a:r>
              <a:rPr lang="en-US" sz="2400" dirty="0"/>
              <a:t>knowing that such a person </a:t>
            </a:r>
            <a:r>
              <a:rPr lang="en-US" sz="2400" b="1" u="sng" dirty="0">
                <a:solidFill>
                  <a:srgbClr val="FF0000"/>
                </a:solidFill>
              </a:rPr>
              <a:t>is warped and sinning, being self-condemned</a:t>
            </a:r>
            <a:r>
              <a:rPr lang="en-US" sz="2400" dirty="0" smtClean="0"/>
              <a:t>. Ti 3:8-11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87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99" y="1104900"/>
            <a:ext cx="6508377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Brief History of 5</a:t>
            </a:r>
            <a:r>
              <a:rPr lang="en-US" b="1" baseline="30000" dirty="0" smtClean="0">
                <a:latin typeface="Times"/>
                <a:cs typeface="Times"/>
              </a:rPr>
              <a:t>th</a:t>
            </a:r>
            <a:r>
              <a:rPr lang="en-US" b="1" dirty="0" smtClean="0">
                <a:latin typeface="Times"/>
                <a:cs typeface="Times"/>
              </a:rPr>
              <a:t> and 6</a:t>
            </a:r>
            <a:r>
              <a:rPr lang="en-US" b="1" baseline="30000" dirty="0" smtClean="0">
                <a:latin typeface="Times"/>
                <a:cs typeface="Times"/>
              </a:rPr>
              <a:t>th</a:t>
            </a:r>
            <a:r>
              <a:rPr lang="en-US" b="1" dirty="0" smtClean="0">
                <a:latin typeface="Times"/>
                <a:cs typeface="Times"/>
              </a:rPr>
              <a:t> Centuries’ debates</a:t>
            </a:r>
            <a:endParaRPr lang="en-US" b="1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68600"/>
            <a:ext cx="2349365" cy="317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44" y="3390900"/>
            <a:ext cx="2003628" cy="2552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68" y="2768600"/>
            <a:ext cx="2389908" cy="31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5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/>
                <a:cs typeface="Times New Roman"/>
              </a:rPr>
              <a:t>Clement of Rome (died circa 99 AD) </a:t>
            </a:r>
            <a:endParaRPr lang="en-US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700653" cy="421461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‘</a:t>
            </a:r>
            <a:r>
              <a:rPr lang="en-US" sz="3200" dirty="0">
                <a:latin typeface="Times New Roman"/>
                <a:cs typeface="Times New Roman"/>
              </a:rPr>
              <a:t>For no other reason does God punish the sinner either in the present or future world, except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because He knows that the sinner was able </a:t>
            </a:r>
            <a:r>
              <a:rPr lang="en-US" sz="3200" dirty="0">
                <a:latin typeface="Times New Roman"/>
                <a:cs typeface="Times New Roman"/>
              </a:rPr>
              <a:t>to conquer but neglected to gain the victory.’ (Clement of Rome, </a:t>
            </a:r>
            <a:r>
              <a:rPr lang="en-US" sz="3200" i="1" dirty="0">
                <a:latin typeface="Times New Roman"/>
                <a:cs typeface="Times New Roman"/>
              </a:rPr>
              <a:t>Recognitions </a:t>
            </a:r>
            <a:r>
              <a:rPr lang="en-US" sz="3200" dirty="0">
                <a:latin typeface="Times New Roman"/>
                <a:cs typeface="Times New Roman"/>
              </a:rPr>
              <a:t>111. 23, V. 8, IX. 30.)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Ignatius of Antioch (30 – 107 AD</a:t>
            </a:r>
            <a:r>
              <a:rPr lang="en-US" sz="3200" b="1" dirty="0" smtClean="0">
                <a:latin typeface="Times New Roman"/>
                <a:cs typeface="Times New Roman"/>
              </a:rPr>
              <a:t>,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b="1" dirty="0" smtClean="0"/>
              <a:t> </a:t>
            </a:r>
            <a:r>
              <a:rPr lang="en-US" sz="1400" b="1" dirty="0"/>
              <a:t>traditionally held to be a disciple of the Apostles John and Peter)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798352" cy="409247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‘ </a:t>
            </a:r>
            <a:r>
              <a:rPr lang="en-US" sz="3200" dirty="0">
                <a:latin typeface="Times New Roman"/>
                <a:cs typeface="Times New Roman"/>
              </a:rPr>
              <a:t>...and there is set before us life upon our observance [of God's precepts], but death as the result of disobedience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, and every one, according to the choice he makes, shall go to his own place</a:t>
            </a:r>
            <a:r>
              <a:rPr lang="en-US" sz="3200" dirty="0">
                <a:latin typeface="Times New Roman"/>
                <a:cs typeface="Times New Roman"/>
              </a:rPr>
              <a:t>, let us flee from death, and make choice of life.’ (</a:t>
            </a:r>
            <a:r>
              <a:rPr lang="en-US" sz="3200" i="1" dirty="0">
                <a:latin typeface="Times New Roman"/>
                <a:cs typeface="Times New Roman"/>
              </a:rPr>
              <a:t>The Epistle of Ignatius to the </a:t>
            </a:r>
            <a:r>
              <a:rPr lang="en-US" sz="3200" i="1" dirty="0" err="1">
                <a:latin typeface="Times New Roman"/>
                <a:cs typeface="Times New Roman"/>
              </a:rPr>
              <a:t>Magnesians</a:t>
            </a:r>
            <a:r>
              <a:rPr lang="en-US" sz="3200" dirty="0">
                <a:latin typeface="Times New Roman"/>
                <a:cs typeface="Times New Roman"/>
              </a:rPr>
              <a:t>, ch.5, long version)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7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St. </a:t>
            </a:r>
            <a:r>
              <a:rPr lang="en-US" dirty="0" err="1" smtClean="0">
                <a:latin typeface="Times New Roman"/>
                <a:cs typeface="Times New Roman"/>
              </a:rPr>
              <a:t>Irenaeus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b="1" i="1" u="sng" dirty="0" smtClean="0">
                <a:latin typeface="Times New Roman"/>
                <a:cs typeface="Times New Roman"/>
              </a:rPr>
              <a:t>Against Heresies</a:t>
            </a:r>
            <a:r>
              <a:rPr lang="en-US" sz="2800" b="1" u="sng" dirty="0" smtClean="0">
                <a:latin typeface="Times New Roman"/>
                <a:cs typeface="Times New Roman"/>
              </a:rPr>
              <a:t>, book 4, chapter 4, 3 </a:t>
            </a:r>
            <a:endParaRPr lang="en-US" sz="28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189148" cy="4214613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This expression [of our Lord],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‘How often would I have gathered thy children together, and thou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wouldest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not,</a:t>
            </a:r>
            <a:r>
              <a:rPr lang="en-US" sz="2400" dirty="0">
                <a:latin typeface="Times New Roman"/>
                <a:cs typeface="Times New Roman"/>
              </a:rPr>
              <a:t>’ set forth the ancient law of human liberty, because </a:t>
            </a:r>
            <a:r>
              <a:rPr lang="en-US" sz="2400" i="1" dirty="0">
                <a:latin typeface="Times New Roman"/>
                <a:cs typeface="Times New Roman"/>
              </a:rPr>
              <a:t>God made man a free [agent] from the beginning, possessing his own power, even as he does his own soul, to obey the behests (ad </a:t>
            </a:r>
            <a:r>
              <a:rPr lang="en-US" sz="2400" i="1" dirty="0" err="1">
                <a:latin typeface="Times New Roman"/>
                <a:cs typeface="Times New Roman"/>
              </a:rPr>
              <a:t>utendum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sententia</a:t>
            </a:r>
            <a:r>
              <a:rPr lang="en-US" sz="2400" i="1" dirty="0">
                <a:latin typeface="Times New Roman"/>
                <a:cs typeface="Times New Roman"/>
              </a:rPr>
              <a:t>) of God voluntarily, and not by compulsion of God. For there is no coercion with God, but a good will [towards us] is present with Him continually</a:t>
            </a:r>
            <a:r>
              <a:rPr lang="en-US" sz="2400" dirty="0">
                <a:latin typeface="Times New Roman"/>
                <a:cs typeface="Times New Roman"/>
              </a:rPr>
              <a:t>. And therefore does He give good counsel to all. And in man, as well as in angels, He has placed the power of choice (for angels are rational beings), </a:t>
            </a:r>
            <a:r>
              <a:rPr lang="en-US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so that those who had yielded obedience might justly possess what is good, given indeed by God, but preserved by themselves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6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(Clement of Alexandria, 195 AD, 2.353)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/>
              <a:t>To obey or not to obey </a:t>
            </a:r>
            <a:r>
              <a:rPr lang="en-US" sz="4400" b="1" i="1" dirty="0">
                <a:solidFill>
                  <a:srgbClr val="FF0000"/>
                </a:solidFill>
              </a:rPr>
              <a:t>is in our own power</a:t>
            </a:r>
            <a:r>
              <a:rPr lang="en-US" sz="4400" dirty="0"/>
              <a:t>, provided we do not have the excuse of ignorance.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u="sng" baseline="30000" dirty="0" err="1"/>
              <a:t>Melito</a:t>
            </a:r>
            <a:r>
              <a:rPr lang="en-US" sz="6600" b="1" u="sng" baseline="30000" dirty="0"/>
              <a:t> of </a:t>
            </a:r>
            <a:r>
              <a:rPr lang="en-US" sz="6600" b="1" u="sng" baseline="30000" dirty="0" smtClean="0"/>
              <a:t>Sardis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aseline="30000" dirty="0" smtClean="0">
                <a:latin typeface="Times New Roman"/>
                <a:cs typeface="Times New Roman"/>
              </a:rPr>
              <a:t>There </a:t>
            </a:r>
            <a:r>
              <a:rPr lang="en-US" sz="6000" baseline="30000" dirty="0">
                <a:latin typeface="Times New Roman"/>
                <a:cs typeface="Times New Roman"/>
              </a:rPr>
              <a:t>is, therefore, nothing to hinder you from changing your evil manner of life, </a:t>
            </a:r>
            <a:r>
              <a:rPr lang="en-US" sz="6000" b="1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because you are a free man</a:t>
            </a:r>
            <a:r>
              <a:rPr lang="en-US" sz="6000" baseline="30000" dirty="0">
                <a:latin typeface="Times New Roman"/>
                <a:cs typeface="Times New Roman"/>
              </a:rPr>
              <a:t>. (</a:t>
            </a:r>
            <a:r>
              <a:rPr lang="en-US" sz="6000" baseline="30000" dirty="0" err="1">
                <a:latin typeface="Times New Roman"/>
                <a:cs typeface="Times New Roman"/>
              </a:rPr>
              <a:t>Melito</a:t>
            </a:r>
            <a:r>
              <a:rPr lang="en-US" sz="6000" baseline="30000" dirty="0">
                <a:latin typeface="Times New Roman"/>
                <a:cs typeface="Times New Roman"/>
              </a:rPr>
              <a:t>, 170 AD, 8.754)</a:t>
            </a:r>
            <a:endParaRPr lang="en-US" sz="6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92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1607048"/>
            <a:ext cx="3228578" cy="4908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58800"/>
            <a:ext cx="5308600" cy="523220"/>
          </a:xfrm>
          <a:prstGeom prst="rect">
            <a:avLst/>
          </a:prstGeom>
          <a:solidFill>
            <a:srgbClr val="3EFF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Eucharistic Application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In Himself for us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saying, “Father, if it is </a:t>
            </a:r>
            <a:r>
              <a:rPr lang="en-US" sz="4400" b="1" dirty="0">
                <a:latin typeface="Times New Roman"/>
                <a:cs typeface="Times New Roman"/>
              </a:rPr>
              <a:t>Your</a:t>
            </a:r>
            <a:r>
              <a:rPr lang="en-US" sz="4400" dirty="0">
                <a:latin typeface="Times New Roman"/>
                <a:cs typeface="Times New Roman"/>
              </a:rPr>
              <a:t> </a:t>
            </a:r>
            <a:r>
              <a:rPr lang="en-US" sz="4400" b="1" dirty="0">
                <a:latin typeface="Times New Roman"/>
                <a:cs typeface="Times New Roman"/>
              </a:rPr>
              <a:t>will</a:t>
            </a:r>
            <a:r>
              <a:rPr lang="en-US" sz="4400" dirty="0">
                <a:latin typeface="Times New Roman"/>
                <a:cs typeface="Times New Roman"/>
              </a:rPr>
              <a:t>, take this cup away from Me; nevertheless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not My will, but Yours</a:t>
            </a:r>
            <a:r>
              <a:rPr lang="en-US" sz="4400" dirty="0">
                <a:latin typeface="Times New Roman"/>
                <a:cs typeface="Times New Roman"/>
              </a:rPr>
              <a:t>, be done.</a:t>
            </a:r>
            <a:r>
              <a:rPr lang="en-US" sz="4400" dirty="0" smtClean="0">
                <a:latin typeface="Times New Roman"/>
                <a:cs typeface="Times New Roman"/>
              </a:rPr>
              <a:t>” </a:t>
            </a:r>
            <a:r>
              <a:rPr lang="en-US" sz="4400" dirty="0" err="1" smtClean="0">
                <a:latin typeface="Times New Roman"/>
                <a:cs typeface="Times New Roman"/>
              </a:rPr>
              <a:t>Lk</a:t>
            </a:r>
            <a:r>
              <a:rPr lang="en-US" sz="4400" dirty="0" smtClean="0">
                <a:latin typeface="Times New Roman"/>
                <a:cs typeface="Times New Roman"/>
              </a:rPr>
              <a:t> 22:42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81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pPr algn="ctr"/>
            <a:r>
              <a:rPr lang="en-US" sz="2800" dirty="0" smtClean="0"/>
              <a:t>The Confusion of  </a:t>
            </a:r>
            <a:r>
              <a:rPr lang="en-US" sz="2800" dirty="0"/>
              <a:t>John Calvin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000" b="1" u="sng" dirty="0" smtClean="0"/>
              <a:t> </a:t>
            </a:r>
            <a:r>
              <a:rPr lang="en-US" sz="2000" b="1" i="1" u="sng" dirty="0"/>
              <a:t>Institutes</a:t>
            </a:r>
            <a:r>
              <a:rPr lang="en-US" sz="2000" b="1" u="sng" dirty="0"/>
              <a:t>, book 2, chapter 2, section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67816"/>
            <a:ext cx="7993750" cy="4263468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‘Moreover although the Greek Fathers, above others, and especially Chrysostom, have exceeded due bounds in extolling the powers of the human will, </a:t>
            </a:r>
            <a:r>
              <a:rPr lang="en-US" sz="3000" b="1" dirty="0">
                <a:solidFill>
                  <a:srgbClr val="FF0000"/>
                </a:solidFill>
              </a:rPr>
              <a:t>yet all ancient theologians, with the exception of Augustine, are so confused, vacillating, and contradictory on this subject, that no certainty can be obtained from their writings.’ </a:t>
            </a:r>
          </a:p>
        </p:txBody>
      </p:sp>
    </p:spTree>
    <p:extLst>
      <p:ext uri="{BB962C8B-B14F-4D97-AF65-F5344CB8AC3E}">
        <p14:creationId xmlns:p14="http://schemas.microsoft.com/office/powerpoint/2010/main" val="229095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" y="-41359"/>
            <a:ext cx="9144000" cy="6899359"/>
          </a:xfrm>
          <a:prstGeom prst="rect">
            <a:avLst/>
          </a:prstGeom>
        </p:spPr>
      </p:pic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9563"/>
            <a:ext cx="650875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u="sng" dirty="0">
                <a:solidFill>
                  <a:srgbClr val="C00000"/>
                </a:solidFill>
              </a:rPr>
              <a:t>St Augustine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446200"/>
            <a:ext cx="7361238" cy="54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800"/>
              </a:spcBef>
              <a:spcAft>
                <a:spcPts val="1425"/>
              </a:spcAft>
              <a:buClr>
                <a:srgbClr val="990000"/>
              </a:buClr>
              <a:buFont typeface="Wingdings" charset="0"/>
              <a:buChar char="v"/>
            </a:pP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"I (Christ) am the food of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full-grown men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. Grow and you shall feed on me. But you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shall not change me 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into your own substance, as you do with the food of your body,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instead you shall be changed into me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“.</a:t>
            </a:r>
          </a:p>
          <a:p>
            <a:pPr algn="ctr" hangingPunct="1">
              <a:lnSpc>
                <a:spcPct val="100000"/>
              </a:lnSpc>
              <a:spcBef>
                <a:spcPts val="1800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333333"/>
                </a:solidFill>
                <a:latin typeface="Century Gothic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Confessions, VII 10 (PL 32, 742) </a:t>
            </a:r>
            <a:r>
              <a:rPr lang="en-US" sz="1400" dirty="0" err="1">
                <a:solidFill>
                  <a:srgbClr val="333333"/>
                </a:solidFill>
                <a:latin typeface="Century Gothic" charset="0"/>
              </a:rPr>
              <a:t>ed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 &amp; </a:t>
            </a:r>
            <a:r>
              <a:rPr lang="en-US" sz="1400" dirty="0" err="1">
                <a:solidFill>
                  <a:srgbClr val="333333"/>
                </a:solidFill>
                <a:latin typeface="Century Gothic" charset="0"/>
              </a:rPr>
              <a:t>trs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. R.S. Pine-Coffin, Penguin 1971, p. 147.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1655763"/>
            <a:ext cx="1433512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39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111" y="1219200"/>
            <a:ext cx="6508377" cy="1143000"/>
          </a:xfrm>
          <a:solidFill>
            <a:srgbClr val="3EFF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"/>
                <a:cs typeface="Times"/>
              </a:rPr>
              <a:t>Biblical Background</a:t>
            </a:r>
            <a:endParaRPr lang="en-US" sz="48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679700"/>
            <a:ext cx="5194300" cy="34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Grace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378701" cy="4229100"/>
          </a:xfrm>
        </p:spPr>
        <p:txBody>
          <a:bodyPr>
            <a:noAutofit/>
          </a:bodyPr>
          <a:lstStyle/>
          <a:p>
            <a:r>
              <a:rPr lang="en-US" sz="3200" b="1" dirty="0"/>
              <a:t>7 </a:t>
            </a:r>
            <a:r>
              <a:rPr lang="en-US" sz="3200" dirty="0"/>
              <a:t>that in the ages to come He might show the exceeding riches of </a:t>
            </a:r>
            <a:r>
              <a:rPr lang="en-US" sz="3200" b="1" u="sng" dirty="0">
                <a:solidFill>
                  <a:srgbClr val="FF0000"/>
                </a:solidFill>
              </a:rPr>
              <a:t>His grace</a:t>
            </a:r>
            <a:r>
              <a:rPr lang="en-US" sz="3200" dirty="0"/>
              <a:t> in </a:t>
            </a:r>
            <a:r>
              <a:rPr lang="en-US" sz="3200" i="1" dirty="0"/>
              <a:t>His</a:t>
            </a:r>
            <a:r>
              <a:rPr lang="en-US" sz="3200" dirty="0"/>
              <a:t> kindness toward us in Christ Jesus. </a:t>
            </a:r>
            <a:r>
              <a:rPr lang="en-US" sz="3200" b="1" dirty="0"/>
              <a:t>8 </a:t>
            </a:r>
            <a:r>
              <a:rPr lang="en-US" sz="3200" dirty="0"/>
              <a:t>For </a:t>
            </a:r>
            <a:r>
              <a:rPr lang="en-US" sz="3200" b="1" u="sng" dirty="0">
                <a:solidFill>
                  <a:srgbClr val="FF0000"/>
                </a:solidFill>
              </a:rPr>
              <a:t>by grace </a:t>
            </a:r>
            <a:r>
              <a:rPr lang="en-US" sz="3200" dirty="0"/>
              <a:t>you have been saved through faith, and that not of yourselves; </a:t>
            </a:r>
            <a:r>
              <a:rPr lang="en-US" sz="3200" i="1" dirty="0"/>
              <a:t>it is</a:t>
            </a:r>
            <a:r>
              <a:rPr lang="en-US" sz="3200" dirty="0"/>
              <a:t> the gift of God, </a:t>
            </a:r>
            <a:r>
              <a:rPr lang="en-US" sz="3200" b="1" dirty="0"/>
              <a:t>9 </a:t>
            </a:r>
            <a:r>
              <a:rPr lang="en-US" sz="3200" dirty="0"/>
              <a:t>not of works, lest anyone should boast. </a:t>
            </a:r>
            <a:r>
              <a:rPr lang="en-US" sz="3200" dirty="0" smtClean="0"/>
              <a:t> </a:t>
            </a:r>
            <a:r>
              <a:rPr lang="en-US" sz="3200" dirty="0" err="1" smtClean="0"/>
              <a:t>Eph</a:t>
            </a:r>
            <a:r>
              <a:rPr lang="en-US" sz="3200" dirty="0" smtClean="0"/>
              <a:t> 2:7-9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586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Free Will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10 </a:t>
            </a:r>
            <a:r>
              <a:rPr lang="en-US" sz="4000" dirty="0"/>
              <a:t>For we are His </a:t>
            </a:r>
            <a:r>
              <a:rPr lang="en-US" sz="4000" b="1" dirty="0">
                <a:solidFill>
                  <a:srgbClr val="FF0000"/>
                </a:solidFill>
              </a:rPr>
              <a:t>workmanship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created </a:t>
            </a:r>
            <a:r>
              <a:rPr lang="en-US" sz="4000" u="sng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Christ Jesus for </a:t>
            </a:r>
            <a:r>
              <a:rPr lang="en-US" sz="4000" b="1" u="sng" dirty="0">
                <a:solidFill>
                  <a:srgbClr val="FF0000"/>
                </a:solidFill>
              </a:rPr>
              <a:t>good works</a:t>
            </a:r>
            <a:r>
              <a:rPr lang="en-US" sz="4000" dirty="0"/>
              <a:t>, which God </a:t>
            </a:r>
            <a:r>
              <a:rPr lang="en-US" sz="4000" u="sng" dirty="0">
                <a:solidFill>
                  <a:srgbClr val="FF0000"/>
                </a:solidFill>
              </a:rPr>
              <a:t>prepared</a:t>
            </a:r>
            <a:r>
              <a:rPr lang="en-US" sz="4000" dirty="0"/>
              <a:t> beforehand that we should </a:t>
            </a:r>
            <a:r>
              <a:rPr lang="en-US" sz="4000" b="1" dirty="0">
                <a:solidFill>
                  <a:srgbClr val="FF0000"/>
                </a:solidFill>
              </a:rPr>
              <a:t>walk in them</a:t>
            </a:r>
            <a:r>
              <a:rPr lang="en-US" sz="4000" dirty="0"/>
              <a:t>. </a:t>
            </a:r>
            <a:r>
              <a:rPr lang="en-US" sz="4000" dirty="0" smtClean="0"/>
              <a:t> </a:t>
            </a:r>
            <a:r>
              <a:rPr lang="en-US" sz="4000" dirty="0" err="1" smtClean="0"/>
              <a:t>Eph</a:t>
            </a:r>
            <a:r>
              <a:rPr lang="en-US" sz="4000" dirty="0" smtClean="0"/>
              <a:t> 2:10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800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/>
          <a:lstStyle/>
          <a:p>
            <a:pPr algn="ctr"/>
            <a:r>
              <a:rPr lang="en-US" b="1" u="sng" dirty="0" smtClean="0"/>
              <a:t>Insulting the spirit of Grace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43100"/>
            <a:ext cx="6508377" cy="39163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Of how much worse </a:t>
            </a:r>
            <a:r>
              <a:rPr lang="en-US" sz="3200" b="1" u="sng" dirty="0">
                <a:solidFill>
                  <a:srgbClr val="FF0000"/>
                </a:solidFill>
              </a:rPr>
              <a:t>punishment</a:t>
            </a:r>
            <a:r>
              <a:rPr lang="en-US" sz="3200" b="1" dirty="0"/>
              <a:t>, do you suppose, will he be thought worthy who has </a:t>
            </a:r>
            <a:r>
              <a:rPr lang="en-US" sz="3200" b="1" u="sng" dirty="0">
                <a:solidFill>
                  <a:srgbClr val="FF0000"/>
                </a:solidFill>
              </a:rPr>
              <a:t>trampled the Son of God underfoot</a:t>
            </a:r>
            <a:r>
              <a:rPr lang="en-US" sz="3200" b="1" dirty="0"/>
              <a:t>, counted the blood of the covenant by which he was sanctified a </a:t>
            </a:r>
            <a:r>
              <a:rPr lang="en-US" sz="3200" b="1" u="sng" dirty="0">
                <a:solidFill>
                  <a:srgbClr val="FF0000"/>
                </a:solidFill>
              </a:rPr>
              <a:t>common thing</a:t>
            </a:r>
            <a:r>
              <a:rPr lang="en-US" sz="3200" b="1" dirty="0"/>
              <a:t>, and insulted the </a:t>
            </a:r>
            <a:r>
              <a:rPr lang="en-US" sz="3200" b="1" u="sng" dirty="0">
                <a:solidFill>
                  <a:srgbClr val="FF0000"/>
                </a:solidFill>
              </a:rPr>
              <a:t>Spirit of grace</a:t>
            </a:r>
            <a:r>
              <a:rPr lang="en-US" sz="3200" b="1" u="sng" dirty="0" smtClean="0">
                <a:solidFill>
                  <a:srgbClr val="FF0000"/>
                </a:solidFill>
              </a:rPr>
              <a:t>?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Heb</a:t>
            </a:r>
            <a:r>
              <a:rPr lang="en-US" sz="3200" b="1" dirty="0" smtClean="0"/>
              <a:t> 10:29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83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Grace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896101" cy="43053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3 </a:t>
            </a:r>
            <a:r>
              <a:rPr lang="en-US" sz="2800" dirty="0"/>
              <a:t>as </a:t>
            </a:r>
            <a:r>
              <a:rPr lang="en-US" sz="2800" b="1" u="sng" dirty="0">
                <a:solidFill>
                  <a:srgbClr val="FF0000"/>
                </a:solidFill>
              </a:rPr>
              <a:t>His divine power has given to us </a:t>
            </a:r>
            <a:r>
              <a:rPr lang="en-US" sz="2800" dirty="0"/>
              <a:t>all things that </a:t>
            </a:r>
            <a:r>
              <a:rPr lang="en-US" sz="2800" i="1" dirty="0"/>
              <a:t>pertain</a:t>
            </a:r>
            <a:r>
              <a:rPr lang="en-US" sz="2800" dirty="0"/>
              <a:t> to life and godliness, through the knowledge of Him who called us by glory and virtue, </a:t>
            </a:r>
            <a:r>
              <a:rPr lang="en-US" sz="2800" b="1" dirty="0"/>
              <a:t>4 </a:t>
            </a:r>
            <a:r>
              <a:rPr lang="en-US" sz="2800" dirty="0"/>
              <a:t>by which have been given to us exceedingly great and precious promises, that through these you may </a:t>
            </a:r>
            <a:r>
              <a:rPr lang="en-US" sz="2800" b="1" u="sng" dirty="0">
                <a:solidFill>
                  <a:srgbClr val="FF0000"/>
                </a:solidFill>
              </a:rPr>
              <a:t>be partakers of the divine nature</a:t>
            </a:r>
            <a:r>
              <a:rPr lang="en-US" sz="2800" dirty="0"/>
              <a:t>, having </a:t>
            </a:r>
            <a:r>
              <a:rPr lang="en-US" sz="2800" b="1" dirty="0">
                <a:solidFill>
                  <a:srgbClr val="FF0000"/>
                </a:solidFill>
              </a:rPr>
              <a:t>escaped the corruption </a:t>
            </a:r>
            <a:r>
              <a:rPr lang="en-US" sz="2800" b="1" i="1" dirty="0">
                <a:solidFill>
                  <a:srgbClr val="FF0000"/>
                </a:solidFill>
              </a:rPr>
              <a:t>that is</a:t>
            </a:r>
            <a:r>
              <a:rPr lang="en-US" sz="2800" b="1" dirty="0">
                <a:solidFill>
                  <a:srgbClr val="FF0000"/>
                </a:solidFill>
              </a:rPr>
              <a:t> in the world through lust</a:t>
            </a:r>
            <a:r>
              <a:rPr lang="en-US" sz="2800" dirty="0" smtClean="0"/>
              <a:t>. 2 Pet 1:3,4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23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Free Will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985001" cy="4292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5 But also </a:t>
            </a:r>
            <a:r>
              <a:rPr lang="en-US" sz="3200" b="1" u="sng" dirty="0">
                <a:solidFill>
                  <a:srgbClr val="FF0000"/>
                </a:solidFill>
              </a:rPr>
              <a:t>for this very reason, giving all diligence</a:t>
            </a:r>
            <a:r>
              <a:rPr lang="en-US" sz="3200" b="1" dirty="0"/>
              <a:t>, add to your </a:t>
            </a:r>
            <a:r>
              <a:rPr lang="en-US" sz="3200" b="1" dirty="0">
                <a:solidFill>
                  <a:srgbClr val="FF0000"/>
                </a:solidFill>
              </a:rPr>
              <a:t>faith </a:t>
            </a:r>
            <a:r>
              <a:rPr lang="en-US" sz="3200" b="1" dirty="0"/>
              <a:t>virtue, to </a:t>
            </a:r>
            <a:r>
              <a:rPr lang="en-US" sz="3200" b="1" dirty="0">
                <a:solidFill>
                  <a:srgbClr val="FF0000"/>
                </a:solidFill>
              </a:rPr>
              <a:t>virtue</a:t>
            </a:r>
            <a:r>
              <a:rPr lang="en-US" sz="3200" b="1" dirty="0"/>
              <a:t> knowledge, 6 to </a:t>
            </a:r>
            <a:r>
              <a:rPr lang="en-US" sz="3200" b="1" dirty="0">
                <a:solidFill>
                  <a:srgbClr val="FF0000"/>
                </a:solidFill>
              </a:rPr>
              <a:t>knowledge</a:t>
            </a:r>
            <a:r>
              <a:rPr lang="en-US" sz="3200" b="1" dirty="0"/>
              <a:t> self-control, to </a:t>
            </a:r>
            <a:r>
              <a:rPr lang="en-US" sz="3200" b="1" dirty="0">
                <a:solidFill>
                  <a:srgbClr val="FF0000"/>
                </a:solidFill>
              </a:rPr>
              <a:t>self-control </a:t>
            </a:r>
            <a:r>
              <a:rPr lang="en-US" sz="3200" b="1" dirty="0"/>
              <a:t>perseverance, to </a:t>
            </a:r>
            <a:r>
              <a:rPr lang="en-US" sz="3200" b="1" dirty="0">
                <a:solidFill>
                  <a:srgbClr val="FF0000"/>
                </a:solidFill>
              </a:rPr>
              <a:t>perseverance </a:t>
            </a:r>
            <a:r>
              <a:rPr lang="en-US" sz="3200" b="1" dirty="0"/>
              <a:t>godliness, 7 to </a:t>
            </a:r>
            <a:r>
              <a:rPr lang="en-US" sz="3200" b="1" dirty="0">
                <a:solidFill>
                  <a:srgbClr val="FF0000"/>
                </a:solidFill>
              </a:rPr>
              <a:t>godliness</a:t>
            </a:r>
            <a:r>
              <a:rPr lang="en-US" sz="3200" b="1" dirty="0"/>
              <a:t> brotherly kindness, and to </a:t>
            </a:r>
            <a:r>
              <a:rPr lang="en-US" sz="3200" b="1" dirty="0">
                <a:solidFill>
                  <a:srgbClr val="FF0000"/>
                </a:solidFill>
              </a:rPr>
              <a:t>brotherly kindness love</a:t>
            </a:r>
            <a:r>
              <a:rPr lang="en-US" sz="3200" b="1" dirty="0" smtClean="0"/>
              <a:t>. </a:t>
            </a:r>
            <a:r>
              <a:rPr lang="en-US" sz="3200" b="1" dirty="0"/>
              <a:t>2</a:t>
            </a:r>
            <a:r>
              <a:rPr lang="en-US" sz="3200" b="1" dirty="0" smtClean="0"/>
              <a:t> Pet 1:5-7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825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Not Labored in vain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82001" cy="4419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/>
              <a:t>12 Therefore, my beloved, as you have </a:t>
            </a:r>
            <a:r>
              <a:rPr lang="en-US" sz="2400" b="1" u="sng" dirty="0">
                <a:solidFill>
                  <a:srgbClr val="FF0000"/>
                </a:solidFill>
              </a:rPr>
              <a:t>always obeyed</a:t>
            </a:r>
            <a:r>
              <a:rPr lang="en-US" sz="2400" b="1" dirty="0"/>
              <a:t>, not as in my presence only, but now much more in my absence, </a:t>
            </a:r>
            <a:r>
              <a:rPr lang="en-US" sz="2400" b="1" u="sng" dirty="0">
                <a:solidFill>
                  <a:srgbClr val="FF0000"/>
                </a:solidFill>
              </a:rPr>
              <a:t>work out your own salvation </a:t>
            </a:r>
            <a:r>
              <a:rPr lang="en-US" sz="2400" b="1" dirty="0"/>
              <a:t>with fear and trembling; 13 for it is </a:t>
            </a:r>
            <a:r>
              <a:rPr lang="en-US" sz="2400" b="1" u="sng" dirty="0">
                <a:solidFill>
                  <a:srgbClr val="008000"/>
                </a:solidFill>
              </a:rPr>
              <a:t>God who works </a:t>
            </a:r>
            <a:r>
              <a:rPr lang="en-US" sz="2400" b="1" dirty="0"/>
              <a:t>in you both </a:t>
            </a:r>
            <a:r>
              <a:rPr lang="en-US" sz="2400" b="1" u="sng" dirty="0">
                <a:solidFill>
                  <a:srgbClr val="008000"/>
                </a:solidFill>
              </a:rPr>
              <a:t>to will </a:t>
            </a:r>
            <a:r>
              <a:rPr lang="en-US" sz="2400" b="1" dirty="0"/>
              <a:t>and </a:t>
            </a:r>
            <a:r>
              <a:rPr lang="en-US" sz="2400" b="1" u="sng" dirty="0">
                <a:solidFill>
                  <a:srgbClr val="008000"/>
                </a:solidFill>
              </a:rPr>
              <a:t>to do </a:t>
            </a:r>
            <a:r>
              <a:rPr lang="en-US" sz="2400" b="1" dirty="0"/>
              <a:t>for </a:t>
            </a:r>
            <a:r>
              <a:rPr lang="en-US" sz="2400" b="1" i="1" dirty="0"/>
              <a:t>His</a:t>
            </a:r>
            <a:r>
              <a:rPr lang="en-US" sz="2400" b="1" dirty="0"/>
              <a:t> good pleasure</a:t>
            </a:r>
            <a:r>
              <a:rPr lang="en-US" sz="2400" b="1" dirty="0" smtClean="0"/>
              <a:t>. 14</a:t>
            </a:r>
            <a:r>
              <a:rPr lang="en-US" sz="2400" b="1" dirty="0"/>
              <a:t> </a:t>
            </a:r>
            <a:r>
              <a:rPr lang="en-US" sz="2400" b="1" u="sng" dirty="0">
                <a:solidFill>
                  <a:srgbClr val="FF0000"/>
                </a:solidFill>
              </a:rPr>
              <a:t>Do all things without complaining and disputing</a:t>
            </a:r>
            <a:r>
              <a:rPr lang="en-US" sz="2400" b="1" dirty="0"/>
              <a:t>, 15 that you may become blameless and harmless, children of God without fault in the midst of a crooked and perverse generation, among whom you shine as lights in the world, 16 </a:t>
            </a:r>
            <a:r>
              <a:rPr lang="en-US" sz="2400" b="1" u="sng" dirty="0">
                <a:solidFill>
                  <a:srgbClr val="FF0000"/>
                </a:solidFill>
              </a:rPr>
              <a:t>holding fast the word of life</a:t>
            </a:r>
            <a:r>
              <a:rPr lang="en-US" sz="2400" b="1" dirty="0"/>
              <a:t>, so that I may rejoice in the day of Christ that I have not run in vain </a:t>
            </a:r>
            <a:r>
              <a:rPr lang="en-US" sz="2400" b="1" u="sng" dirty="0">
                <a:solidFill>
                  <a:srgbClr val="FF0000"/>
                </a:solidFill>
              </a:rPr>
              <a:t>or labored in vain</a:t>
            </a:r>
            <a:r>
              <a:rPr lang="en-US" sz="2400" b="1" dirty="0" smtClean="0"/>
              <a:t>. Phil 2:12-16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0538596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4184</TotalTime>
  <Words>669</Words>
  <Application>Microsoft Macintosh PowerPoint</Application>
  <PresentationFormat>On-screen Show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Plaza</vt:lpstr>
      <vt:lpstr>The Holy Tradition and Free Will (4)</vt:lpstr>
      <vt:lpstr>The Confusion of  John Calvin,  Institutes, book 2, chapter 2, section 4 </vt:lpstr>
      <vt:lpstr>Biblical Background</vt:lpstr>
      <vt:lpstr>Grace</vt:lpstr>
      <vt:lpstr>Free Will </vt:lpstr>
      <vt:lpstr>Insulting the spirit of Grace</vt:lpstr>
      <vt:lpstr>Grace</vt:lpstr>
      <vt:lpstr>Free Will</vt:lpstr>
      <vt:lpstr>Not Labored in vain</vt:lpstr>
      <vt:lpstr>Grace</vt:lpstr>
      <vt:lpstr>Free Will</vt:lpstr>
      <vt:lpstr>Brief History of 5th and 6th Centuries’ debates</vt:lpstr>
      <vt:lpstr>Clement of Rome (died circa 99 AD) </vt:lpstr>
      <vt:lpstr>Ignatius of Antioch (30 – 107 AD,  traditionally held to be a disciple of the Apostles John and Peter) </vt:lpstr>
      <vt:lpstr>St. Irenaeus,  Against Heresies, book 4, chapter 4, 3 </vt:lpstr>
      <vt:lpstr>(Clement of Alexandria, 195 AD, 2.353) </vt:lpstr>
      <vt:lpstr>Melito of Sardis</vt:lpstr>
      <vt:lpstr>PowerPoint Presentation</vt:lpstr>
      <vt:lpstr>In Himself for us</vt:lpstr>
      <vt:lpstr>St Augustine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Father Mark Aziz</dc:creator>
  <cp:lastModifiedBy>Abouna</cp:lastModifiedBy>
  <cp:revision>18</cp:revision>
  <dcterms:created xsi:type="dcterms:W3CDTF">2015-11-24T15:33:04Z</dcterms:created>
  <dcterms:modified xsi:type="dcterms:W3CDTF">2016-09-18T19:25:06Z</dcterms:modified>
</cp:coreProperties>
</file>