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6" r:id="rId3"/>
    <p:sldId id="257" r:id="rId4"/>
    <p:sldId id="258" r:id="rId5"/>
    <p:sldId id="263" r:id="rId6"/>
    <p:sldId id="264" r:id="rId7"/>
    <p:sldId id="259" r:id="rId8"/>
    <p:sldId id="265" r:id="rId9"/>
    <p:sldId id="260" r:id="rId10"/>
    <p:sldId id="262" r:id="rId11"/>
    <p:sldId id="267" r:id="rId12"/>
    <p:sldId id="261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2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7D5C0-96F6-1049-8BCA-9880AB211E3D}" type="datetimeFigureOut">
              <a:rPr lang="en-US" smtClean="0"/>
              <a:t>17/01/16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33D9E-D43B-274D-BD4E-6874870B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84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92E74A-5CBF-C343-B626-025015B5E9BD}" type="slidenum">
              <a:rPr lang="en-US"/>
              <a:pPr/>
              <a:t>13</a:t>
            </a:fld>
            <a:endParaRPr lang="en-US"/>
          </a:p>
        </p:txBody>
      </p:sp>
      <p:sp>
        <p:nvSpPr>
          <p:cNvPr id="348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17/01/16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17/01/16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17/01/16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17/01/16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17/01/16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17/01/16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17/01/16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17/01/16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17/01/16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17/01/16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17/01/16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17/01/16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17/01/16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17/01/16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17/01/16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17/01/16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17/01/16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17/01/16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17/01/16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Holy Generation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2</a:t>
            </a:r>
            <a:r>
              <a:rPr lang="en-US" b="1" baseline="30000" dirty="0" smtClean="0">
                <a:latin typeface="Times New Roman"/>
                <a:cs typeface="Times New Roman"/>
              </a:rPr>
              <a:t>nd</a:t>
            </a:r>
            <a:r>
              <a:rPr lang="en-US" b="1" dirty="0" smtClean="0">
                <a:latin typeface="Times New Roman"/>
                <a:cs typeface="Times New Roman"/>
              </a:rPr>
              <a:t> Sunday of </a:t>
            </a:r>
            <a:r>
              <a:rPr lang="en-US" b="1" dirty="0" err="1" smtClean="0">
                <a:latin typeface="Times New Roman"/>
                <a:cs typeface="Times New Roman"/>
              </a:rPr>
              <a:t>Toubah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5" y="441693"/>
            <a:ext cx="4413251" cy="348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46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/>
                <a:cs typeface="Times New Roman"/>
              </a:rPr>
              <a:t>Spirit of Resurrection</a:t>
            </a:r>
            <a:endParaRPr lang="en-US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latin typeface="Times New Roman"/>
                <a:cs typeface="Times New Roman"/>
              </a:rPr>
              <a:t>But 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if the Spirit of Him who raised Jesus from the dead dwells in you</a:t>
            </a:r>
            <a:r>
              <a:rPr lang="en-US" sz="3600" b="1" dirty="0">
                <a:latin typeface="Times New Roman"/>
                <a:cs typeface="Times New Roman"/>
              </a:rPr>
              <a:t>, He who 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raised </a:t>
            </a:r>
            <a:r>
              <a:rPr lang="en-US" sz="3600" b="1" dirty="0">
                <a:latin typeface="Times New Roman"/>
                <a:cs typeface="Times New Roman"/>
              </a:rPr>
              <a:t>Christ from the dead will also 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give life </a:t>
            </a:r>
            <a:r>
              <a:rPr lang="en-US" sz="3600" b="1" dirty="0">
                <a:latin typeface="Times New Roman"/>
                <a:cs typeface="Times New Roman"/>
              </a:rPr>
              <a:t>to your mortal bodies 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through His Spirit who dwells in you</a:t>
            </a:r>
            <a:r>
              <a:rPr lang="en-US" sz="3600" b="1" dirty="0" smtClean="0">
                <a:latin typeface="Times New Roman"/>
                <a:cs typeface="Times New Roman"/>
              </a:rPr>
              <a:t>. Rom 8:11</a:t>
            </a:r>
            <a:endParaRPr lang="en-US" sz="36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728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 Cyril of Alexandria </a:t>
            </a:r>
            <a:br>
              <a:rPr lang="en-US" b="1" dirty="0"/>
            </a:br>
            <a:r>
              <a:rPr lang="en-US" sz="1600" b="1" i="1" u="sng" dirty="0"/>
              <a:t>commentary on the gospel of John (Lib. 10: PG 74, 434)</a:t>
            </a:r>
            <a:endParaRPr lang="en-US" sz="1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141718" cy="39163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It can easily be shown from examples both in the Old Testament and the New </a:t>
            </a:r>
            <a:r>
              <a:rPr lang="en-US" sz="3600" b="1" u="sng" dirty="0">
                <a:solidFill>
                  <a:srgbClr val="FF0000"/>
                </a:solidFill>
              </a:rPr>
              <a:t>that the Spirit changes those in whom he comes to dwell</a:t>
            </a:r>
            <a:r>
              <a:rPr lang="en-US" sz="3600" b="1" dirty="0"/>
              <a:t>; he so transforms them that </a:t>
            </a:r>
            <a:r>
              <a:rPr lang="en-US" sz="3600" b="1" u="sng" dirty="0">
                <a:solidFill>
                  <a:srgbClr val="FF0000"/>
                </a:solidFill>
              </a:rPr>
              <a:t>they begin to live a completely new kind of life</a:t>
            </a:r>
            <a:r>
              <a:rPr lang="en-US" sz="3600" b="1" dirty="0"/>
              <a:t>. 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06915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u="sng" dirty="0" smtClean="0">
                <a:latin typeface="Times New Roman"/>
                <a:cs typeface="Times New Roman"/>
              </a:rPr>
              <a:t>Applications</a:t>
            </a:r>
            <a:endParaRPr lang="en-US" sz="4400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US" sz="2800" b="1" dirty="0" smtClean="0">
                <a:latin typeface="Times New Roman"/>
                <a:cs typeface="Times New Roman"/>
              </a:rPr>
              <a:t>Am I seeking His Wisdom?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2800" b="1" dirty="0" smtClean="0">
                <a:latin typeface="Times New Roman"/>
                <a:cs typeface="Times New Roman"/>
              </a:rPr>
              <a:t>Am I seeking real life of Repentance?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2800" b="1" dirty="0" smtClean="0">
                <a:latin typeface="Times New Roman"/>
                <a:cs typeface="Times New Roman"/>
              </a:rPr>
              <a:t>Am I living a Risen Life?</a:t>
            </a:r>
            <a:endParaRPr lang="en-US" sz="2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697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" y="-41359"/>
            <a:ext cx="9144000" cy="6899359"/>
          </a:xfrm>
          <a:prstGeom prst="rect">
            <a:avLst/>
          </a:prstGeom>
        </p:spPr>
      </p:pic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9563"/>
            <a:ext cx="650875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4000" b="1" u="sng" dirty="0">
                <a:solidFill>
                  <a:srgbClr val="C00000"/>
                </a:solidFill>
              </a:rPr>
              <a:t>St Augustine 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1446200"/>
            <a:ext cx="7361238" cy="54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28600" indent="-2270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800"/>
              </a:spcBef>
              <a:spcAft>
                <a:spcPts val="1425"/>
              </a:spcAft>
              <a:buClr>
                <a:srgbClr val="990000"/>
              </a:buClr>
              <a:buFont typeface="Wingdings" charset="0"/>
              <a:buChar char="v"/>
            </a:pPr>
            <a:r>
              <a:rPr lang="en-US" sz="3600" dirty="0">
                <a:solidFill>
                  <a:srgbClr val="333333"/>
                </a:solidFill>
                <a:latin typeface="Century Gothic" charset="0"/>
              </a:rPr>
              <a:t>"I (Christ) am the food of </a:t>
            </a:r>
            <a:r>
              <a:rPr lang="en-US" sz="3600" b="1" dirty="0">
                <a:solidFill>
                  <a:srgbClr val="C00000"/>
                </a:solidFill>
                <a:latin typeface="Century Gothic" charset="0"/>
              </a:rPr>
              <a:t>full-grown men</a:t>
            </a:r>
            <a:r>
              <a:rPr lang="en-US" sz="3600" dirty="0">
                <a:solidFill>
                  <a:srgbClr val="333333"/>
                </a:solidFill>
                <a:latin typeface="Century Gothic" charset="0"/>
              </a:rPr>
              <a:t>. Grow and you shall feed on me. But you </a:t>
            </a:r>
            <a:r>
              <a:rPr lang="en-US" sz="3600" b="1" dirty="0">
                <a:solidFill>
                  <a:srgbClr val="C00000"/>
                </a:solidFill>
                <a:latin typeface="Century Gothic" charset="0"/>
              </a:rPr>
              <a:t>shall not change me </a:t>
            </a:r>
            <a:r>
              <a:rPr lang="en-US" sz="3600" dirty="0">
                <a:solidFill>
                  <a:srgbClr val="333333"/>
                </a:solidFill>
                <a:latin typeface="Century Gothic" charset="0"/>
              </a:rPr>
              <a:t>into your own substance, as you do with the food of your body, </a:t>
            </a:r>
            <a:r>
              <a:rPr lang="en-US" sz="3600" b="1" dirty="0">
                <a:solidFill>
                  <a:srgbClr val="C00000"/>
                </a:solidFill>
                <a:latin typeface="Century Gothic" charset="0"/>
              </a:rPr>
              <a:t>instead you shall be changed into me</a:t>
            </a:r>
            <a:r>
              <a:rPr lang="en-US" sz="3600" dirty="0">
                <a:solidFill>
                  <a:srgbClr val="333333"/>
                </a:solidFill>
                <a:latin typeface="Century Gothic" charset="0"/>
              </a:rPr>
              <a:t>“.</a:t>
            </a:r>
          </a:p>
          <a:p>
            <a:pPr algn="ctr" hangingPunct="1">
              <a:lnSpc>
                <a:spcPct val="100000"/>
              </a:lnSpc>
              <a:spcBef>
                <a:spcPts val="1800"/>
              </a:spcBef>
              <a:spcAft>
                <a:spcPts val="1425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srgbClr val="333333"/>
                </a:solidFill>
                <a:latin typeface="Century Gothic" charset="0"/>
              </a:rPr>
              <a:t> </a:t>
            </a:r>
            <a:r>
              <a:rPr lang="en-US" sz="1400" dirty="0">
                <a:solidFill>
                  <a:srgbClr val="333333"/>
                </a:solidFill>
                <a:latin typeface="Century Gothic" charset="0"/>
              </a:rPr>
              <a:t>Confessions, VII 10 (PL 32, 742) </a:t>
            </a:r>
            <a:r>
              <a:rPr lang="en-US" sz="1400" dirty="0" err="1">
                <a:solidFill>
                  <a:srgbClr val="333333"/>
                </a:solidFill>
                <a:latin typeface="Century Gothic" charset="0"/>
              </a:rPr>
              <a:t>ed</a:t>
            </a:r>
            <a:r>
              <a:rPr lang="en-US" sz="1400" dirty="0">
                <a:solidFill>
                  <a:srgbClr val="333333"/>
                </a:solidFill>
                <a:latin typeface="Century Gothic" charset="0"/>
              </a:rPr>
              <a:t> &amp; </a:t>
            </a:r>
            <a:r>
              <a:rPr lang="en-US" sz="1400" dirty="0" err="1">
                <a:solidFill>
                  <a:srgbClr val="333333"/>
                </a:solidFill>
                <a:latin typeface="Century Gothic" charset="0"/>
              </a:rPr>
              <a:t>trs</a:t>
            </a:r>
            <a:r>
              <a:rPr lang="en-US" sz="1400" dirty="0">
                <a:solidFill>
                  <a:srgbClr val="333333"/>
                </a:solidFill>
                <a:latin typeface="Century Gothic" charset="0"/>
              </a:rPr>
              <a:t>. R.S. Pine-Coffin, Penguin 1971, p. 147.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1655763"/>
            <a:ext cx="1433512" cy="191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5595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u="sng" dirty="0" smtClean="0"/>
              <a:t>St Athanasius 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algn="ctr"/>
            <a:r>
              <a:rPr lang="en-US" sz="4400" b="1" dirty="0"/>
              <a:t>"[Jesus] accepted a decaying body so that decaying bodies </a:t>
            </a:r>
            <a:r>
              <a:rPr lang="en-US" sz="4400" b="1" u="sng" dirty="0">
                <a:solidFill>
                  <a:srgbClr val="FF0000"/>
                </a:solidFill>
              </a:rPr>
              <a:t>might put on immortality</a:t>
            </a:r>
            <a:r>
              <a:rPr lang="en-US" sz="4400" b="1" dirty="0"/>
              <a:t>." </a:t>
            </a:r>
          </a:p>
        </p:txBody>
      </p:sp>
    </p:spTree>
    <p:extLst>
      <p:ext uri="{BB962C8B-B14F-4D97-AF65-F5344CB8AC3E}">
        <p14:creationId xmlns:p14="http://schemas.microsoft.com/office/powerpoint/2010/main" val="201044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u="sng" dirty="0" smtClean="0">
                <a:latin typeface="Times New Roman"/>
                <a:cs typeface="Times New Roman"/>
              </a:rPr>
              <a:t>Evil Generation</a:t>
            </a:r>
            <a:endParaRPr lang="en-US" sz="4400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>
                <a:latin typeface="Times New Roman"/>
                <a:cs typeface="Times New Roman"/>
              </a:rPr>
              <a:t> And while the crowds were thickly gathered together, He began to say, “</a:t>
            </a:r>
            <a:r>
              <a:rPr lang="en-US" sz="3600" b="1" u="sng" dirty="0">
                <a:solidFill>
                  <a:srgbClr val="990000"/>
                </a:solidFill>
                <a:latin typeface="Times New Roman"/>
                <a:cs typeface="Times New Roman"/>
              </a:rPr>
              <a:t>This is an evil generation. It seeks a sign</a:t>
            </a:r>
            <a:r>
              <a:rPr lang="en-US" sz="3600" dirty="0">
                <a:latin typeface="Times New Roman"/>
                <a:cs typeface="Times New Roman"/>
              </a:rPr>
              <a:t>, and no sign will be given to it except the sign of Jonah the prophet</a:t>
            </a:r>
            <a:r>
              <a:rPr lang="en-US" sz="3600" dirty="0" smtClean="0">
                <a:latin typeface="Times New Roman"/>
                <a:cs typeface="Times New Roman"/>
              </a:rPr>
              <a:t>. </a:t>
            </a:r>
            <a:r>
              <a:rPr lang="en-US" sz="3600" dirty="0" err="1" smtClean="0">
                <a:latin typeface="Times New Roman"/>
                <a:cs typeface="Times New Roman"/>
              </a:rPr>
              <a:t>Lk</a:t>
            </a:r>
            <a:r>
              <a:rPr lang="en-US" sz="3600" dirty="0" smtClean="0">
                <a:latin typeface="Times New Roman"/>
                <a:cs typeface="Times New Roman"/>
              </a:rPr>
              <a:t> 11:29</a:t>
            </a:r>
            <a:endParaRPr lang="en-US" sz="3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5039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/>
                <a:cs typeface="Times New Roman"/>
              </a:rPr>
              <a:t>Are we seeking His Wisdom?</a:t>
            </a:r>
            <a:endParaRPr lang="en-US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/>
                <a:cs typeface="Times New Roman"/>
              </a:rPr>
              <a:t>The queen of the South will rise up in the judgment with </a:t>
            </a:r>
            <a:r>
              <a:rPr lang="en-US" sz="3200" b="1" u="sng" dirty="0">
                <a:solidFill>
                  <a:srgbClr val="990000"/>
                </a:solidFill>
                <a:latin typeface="Times New Roman"/>
                <a:cs typeface="Times New Roman"/>
              </a:rPr>
              <a:t>the men of this generation and condemn them</a:t>
            </a:r>
            <a:r>
              <a:rPr lang="en-US" sz="3200" b="1" dirty="0">
                <a:latin typeface="Times New Roman"/>
                <a:cs typeface="Times New Roman"/>
              </a:rPr>
              <a:t>, for she came from the ends of the earth </a:t>
            </a:r>
            <a:r>
              <a:rPr lang="en-US" sz="3200" b="1" u="sng" dirty="0">
                <a:solidFill>
                  <a:srgbClr val="990000"/>
                </a:solidFill>
                <a:latin typeface="Times New Roman"/>
                <a:cs typeface="Times New Roman"/>
              </a:rPr>
              <a:t>to hear the wisdom of Solomon</a:t>
            </a:r>
            <a:r>
              <a:rPr lang="en-US" sz="3200" b="1" dirty="0">
                <a:latin typeface="Times New Roman"/>
                <a:cs typeface="Times New Roman"/>
              </a:rPr>
              <a:t>; and </a:t>
            </a:r>
            <a:r>
              <a:rPr lang="en-US" sz="3200" b="1" u="sng" dirty="0">
                <a:solidFill>
                  <a:srgbClr val="008000"/>
                </a:solidFill>
                <a:latin typeface="Times New Roman"/>
                <a:cs typeface="Times New Roman"/>
              </a:rPr>
              <a:t>indeed a greater than Solomon </a:t>
            </a:r>
            <a:r>
              <a:rPr lang="en-US" sz="3200" b="1" i="1" u="sng" dirty="0">
                <a:solidFill>
                  <a:srgbClr val="008000"/>
                </a:solidFill>
                <a:latin typeface="Times New Roman"/>
                <a:cs typeface="Times New Roman"/>
              </a:rPr>
              <a:t>is</a:t>
            </a:r>
            <a:r>
              <a:rPr lang="en-US" sz="3200" b="1" u="sng" dirty="0">
                <a:solidFill>
                  <a:srgbClr val="008000"/>
                </a:solidFill>
                <a:latin typeface="Times New Roman"/>
                <a:cs typeface="Times New Roman"/>
              </a:rPr>
              <a:t> here</a:t>
            </a:r>
            <a:r>
              <a:rPr lang="en-US" sz="3200" b="1" dirty="0" smtClean="0">
                <a:latin typeface="Times New Roman"/>
                <a:cs typeface="Times New Roman"/>
              </a:rPr>
              <a:t>. </a:t>
            </a:r>
            <a:r>
              <a:rPr lang="en-US" sz="3200" b="1" dirty="0" err="1" smtClean="0">
                <a:latin typeface="Times New Roman"/>
                <a:cs typeface="Times New Roman"/>
              </a:rPr>
              <a:t>Lk</a:t>
            </a:r>
            <a:r>
              <a:rPr lang="en-US" sz="3200" b="1" dirty="0" smtClean="0">
                <a:latin typeface="Times New Roman"/>
                <a:cs typeface="Times New Roman"/>
              </a:rPr>
              <a:t> 11:31</a:t>
            </a:r>
            <a:endParaRPr lang="en-US" sz="32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124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/>
                <a:cs typeface="Times New Roman"/>
              </a:rPr>
              <a:t>He is the Author of Wisdom</a:t>
            </a:r>
            <a:endParaRPr lang="en-US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>
                <a:latin typeface="Times New Roman"/>
                <a:cs typeface="Times New Roman"/>
              </a:rPr>
              <a:t>For the </a:t>
            </a:r>
            <a:r>
              <a:rPr lang="en-US" sz="48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Lord gives </a:t>
            </a:r>
            <a:r>
              <a:rPr lang="en-US" sz="4800" b="1" dirty="0">
                <a:latin typeface="Times New Roman"/>
                <a:cs typeface="Times New Roman"/>
              </a:rPr>
              <a:t>wisdom</a:t>
            </a:r>
            <a:r>
              <a:rPr lang="en-US" sz="4800" b="1" dirty="0" smtClean="0">
                <a:latin typeface="Times New Roman"/>
                <a:cs typeface="Times New Roman"/>
              </a:rPr>
              <a:t>; from </a:t>
            </a:r>
            <a:r>
              <a:rPr lang="en-US" sz="48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his mouth come knowledge and understanding</a:t>
            </a:r>
            <a:r>
              <a:rPr lang="en-US" sz="4800" b="1" dirty="0" smtClean="0">
                <a:latin typeface="Times New Roman"/>
                <a:cs typeface="Times New Roman"/>
              </a:rPr>
              <a:t>. Prov. 2:6</a:t>
            </a:r>
            <a:endParaRPr lang="en-US" sz="4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1397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/>
                <a:cs typeface="Times New Roman"/>
              </a:rPr>
              <a:t>Wisdom from Heaven</a:t>
            </a:r>
            <a:endParaRPr lang="en-US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latin typeface="Times New Roman"/>
                <a:cs typeface="Times New Roman"/>
              </a:rPr>
              <a:t>But the wisdom that comes from 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heaven is first of all </a:t>
            </a:r>
            <a:r>
              <a:rPr lang="en-US" sz="3600" b="1" dirty="0">
                <a:latin typeface="Times New Roman"/>
                <a:cs typeface="Times New Roman"/>
              </a:rPr>
              <a:t>pure; then peace-loving, considerate, submissive, full of mercy and good fruit, impartial and sincere</a:t>
            </a:r>
            <a:r>
              <a:rPr lang="en-US" sz="3600" b="1" dirty="0" smtClean="0">
                <a:latin typeface="Times New Roman"/>
                <a:cs typeface="Times New Roman"/>
              </a:rPr>
              <a:t>.  Jas 3:17</a:t>
            </a:r>
            <a:endParaRPr lang="en-US" sz="36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0116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/>
                <a:cs typeface="Times New Roman"/>
              </a:rPr>
              <a:t>Are we seeking Repentance?</a:t>
            </a:r>
            <a:endParaRPr lang="en-US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latin typeface="Times New Roman"/>
                <a:cs typeface="Times New Roman"/>
              </a:rPr>
              <a:t>The men of Nineveh will rise up in the </a:t>
            </a:r>
            <a:r>
              <a:rPr lang="en-US" sz="4000" b="1" u="sng" dirty="0">
                <a:solidFill>
                  <a:srgbClr val="990000"/>
                </a:solidFill>
                <a:latin typeface="Times New Roman"/>
                <a:cs typeface="Times New Roman"/>
              </a:rPr>
              <a:t>judgment with this generation and condemn it</a:t>
            </a:r>
            <a:r>
              <a:rPr lang="en-US" sz="4000" dirty="0">
                <a:latin typeface="Times New Roman"/>
                <a:cs typeface="Times New Roman"/>
              </a:rPr>
              <a:t>, for they </a:t>
            </a:r>
            <a:r>
              <a:rPr lang="en-US" sz="4000" b="1" u="sng" dirty="0">
                <a:solidFill>
                  <a:srgbClr val="990000"/>
                </a:solidFill>
                <a:latin typeface="Times New Roman"/>
                <a:cs typeface="Times New Roman"/>
              </a:rPr>
              <a:t>repented at the preaching of Jonah</a:t>
            </a:r>
            <a:r>
              <a:rPr lang="en-US" sz="4000" dirty="0">
                <a:latin typeface="Times New Roman"/>
                <a:cs typeface="Times New Roman"/>
              </a:rPr>
              <a:t>; and </a:t>
            </a:r>
            <a:r>
              <a:rPr lang="en-US" sz="4000" b="1" dirty="0">
                <a:solidFill>
                  <a:srgbClr val="008000"/>
                </a:solidFill>
                <a:latin typeface="Times New Roman"/>
                <a:cs typeface="Times New Roman"/>
              </a:rPr>
              <a:t>indeed a greater than Jonah </a:t>
            </a:r>
            <a:r>
              <a:rPr lang="en-US" sz="4000" b="1" i="1" dirty="0">
                <a:solidFill>
                  <a:srgbClr val="008000"/>
                </a:solidFill>
                <a:latin typeface="Times New Roman"/>
                <a:cs typeface="Times New Roman"/>
              </a:rPr>
              <a:t>is</a:t>
            </a:r>
            <a:r>
              <a:rPr lang="en-US" sz="4000" b="1" dirty="0">
                <a:solidFill>
                  <a:srgbClr val="008000"/>
                </a:solidFill>
                <a:latin typeface="Times New Roman"/>
                <a:cs typeface="Times New Roman"/>
              </a:rPr>
              <a:t> here</a:t>
            </a:r>
            <a:r>
              <a:rPr lang="en-US" sz="4000" dirty="0" smtClean="0">
                <a:latin typeface="Times New Roman"/>
                <a:cs typeface="Times New Roman"/>
              </a:rPr>
              <a:t>. </a:t>
            </a:r>
            <a:r>
              <a:rPr lang="en-US" sz="4000" dirty="0" err="1" smtClean="0">
                <a:latin typeface="Times New Roman"/>
                <a:cs typeface="Times New Roman"/>
              </a:rPr>
              <a:t>Lk</a:t>
            </a:r>
            <a:r>
              <a:rPr lang="en-US" sz="4000" dirty="0" smtClean="0">
                <a:latin typeface="Times New Roman"/>
                <a:cs typeface="Times New Roman"/>
              </a:rPr>
              <a:t> 11:32</a:t>
            </a:r>
            <a:endParaRPr lang="en-US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4260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/>
                <a:cs typeface="Times New Roman"/>
              </a:rPr>
              <a:t>He commands Repentance</a:t>
            </a:r>
            <a:endParaRPr lang="en-US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>
                <a:latin typeface="Times New Roman"/>
                <a:cs typeface="Times New Roman"/>
              </a:rPr>
              <a:t> Truly, these </a:t>
            </a:r>
            <a:r>
              <a:rPr lang="en-US" sz="32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times of ignorance </a:t>
            </a:r>
            <a:r>
              <a:rPr lang="en-US" sz="3200" dirty="0">
                <a:latin typeface="Times New Roman"/>
                <a:cs typeface="Times New Roman"/>
              </a:rPr>
              <a:t>God </a:t>
            </a:r>
            <a:r>
              <a:rPr lang="en-US" sz="32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overlooked</a:t>
            </a:r>
            <a:r>
              <a:rPr lang="en-US" sz="3200" dirty="0">
                <a:latin typeface="Times New Roman"/>
                <a:cs typeface="Times New Roman"/>
              </a:rPr>
              <a:t>, but now </a:t>
            </a:r>
            <a:r>
              <a:rPr lang="en-US" sz="32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commands all men everywhere to repent</a:t>
            </a:r>
            <a:r>
              <a:rPr lang="en-US" sz="3200" dirty="0">
                <a:latin typeface="Times New Roman"/>
                <a:cs typeface="Times New Roman"/>
              </a:rPr>
              <a:t>,  because He </a:t>
            </a:r>
            <a:r>
              <a:rPr lang="en-US" sz="32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has appointed a day </a:t>
            </a:r>
            <a:r>
              <a:rPr lang="en-US" sz="3200" dirty="0">
                <a:latin typeface="Times New Roman"/>
                <a:cs typeface="Times New Roman"/>
              </a:rPr>
              <a:t>on which He will judge the world in righteousness by the Man whom He has ordained.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He has given assurance of this to all by raising Him from the dead.</a:t>
            </a:r>
            <a:r>
              <a:rPr lang="en-US" sz="3200" dirty="0" smtClean="0">
                <a:latin typeface="Times New Roman"/>
                <a:cs typeface="Times New Roman"/>
              </a:rPr>
              <a:t>” Acts 17:30,31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0301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/>
                <a:cs typeface="Times New Roman"/>
              </a:rPr>
              <a:t>Are we seeking a Risen Life?</a:t>
            </a:r>
            <a:endParaRPr lang="en-US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/>
                <a:cs typeface="Times New Roman"/>
              </a:rPr>
              <a:t>For as Jonah became a sign to the </a:t>
            </a:r>
            <a:r>
              <a:rPr lang="en-US" sz="3200" b="1" dirty="0" err="1">
                <a:latin typeface="Times New Roman"/>
                <a:cs typeface="Times New Roman"/>
              </a:rPr>
              <a:t>Ninevites</a:t>
            </a:r>
            <a:r>
              <a:rPr lang="en-US" sz="3200" b="1" dirty="0">
                <a:latin typeface="Times New Roman"/>
                <a:cs typeface="Times New Roman"/>
              </a:rPr>
              <a:t>, so also the Son of Man will be to this generation</a:t>
            </a:r>
            <a:r>
              <a:rPr lang="en-US" sz="3200" b="1" dirty="0" smtClean="0">
                <a:latin typeface="Times New Roman"/>
                <a:cs typeface="Times New Roman"/>
              </a:rPr>
              <a:t>. </a:t>
            </a:r>
            <a:r>
              <a:rPr lang="en-US" sz="3200" b="1" dirty="0" err="1" smtClean="0">
                <a:latin typeface="Times New Roman"/>
                <a:cs typeface="Times New Roman"/>
              </a:rPr>
              <a:t>Lk</a:t>
            </a:r>
            <a:r>
              <a:rPr lang="en-US" sz="3200" b="1" dirty="0" smtClean="0">
                <a:latin typeface="Times New Roman"/>
                <a:cs typeface="Times New Roman"/>
              </a:rPr>
              <a:t> 11:30</a:t>
            </a:r>
          </a:p>
          <a:p>
            <a:pPr algn="ctr"/>
            <a:r>
              <a:rPr lang="en-US" sz="3200" b="1" dirty="0">
                <a:latin typeface="Times New Roman"/>
                <a:cs typeface="Times New Roman"/>
              </a:rPr>
              <a:t>For as Jonah was three days and three nights in the belly of the great fish, </a:t>
            </a:r>
            <a:r>
              <a:rPr lang="en-US" sz="32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so will the Son of Man be three days and three nights in the heart of the earth</a:t>
            </a:r>
            <a:r>
              <a:rPr lang="en-US" sz="3200" b="1" dirty="0" smtClean="0">
                <a:latin typeface="Times New Roman"/>
                <a:cs typeface="Times New Roman"/>
              </a:rPr>
              <a:t>. Matt 12:40 </a:t>
            </a:r>
            <a:endParaRPr lang="en-US" sz="32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5902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34</TotalTime>
  <Words>467</Words>
  <Application>Microsoft Macintosh PowerPoint</Application>
  <PresentationFormat>On-screen Show (4:3)</PresentationFormat>
  <Paragraphs>32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Plaza</vt:lpstr>
      <vt:lpstr>Holy Generation</vt:lpstr>
      <vt:lpstr>St Athanasius </vt:lpstr>
      <vt:lpstr>Evil Generation</vt:lpstr>
      <vt:lpstr>Are we seeking His Wisdom?</vt:lpstr>
      <vt:lpstr>He is the Author of Wisdom</vt:lpstr>
      <vt:lpstr>Wisdom from Heaven</vt:lpstr>
      <vt:lpstr>Are we seeking Repentance?</vt:lpstr>
      <vt:lpstr>He commands Repentance</vt:lpstr>
      <vt:lpstr>Are we seeking a Risen Life?</vt:lpstr>
      <vt:lpstr>Spirit of Resurrection</vt:lpstr>
      <vt:lpstr>St Cyril of Alexandria  commentary on the gospel of John (Lib. 10: PG 74, 434)</vt:lpstr>
      <vt:lpstr>Applications</vt:lpstr>
      <vt:lpstr>St Augustine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Holy Generation</dc:title>
  <dc:creator>Father Mark Aziz</dc:creator>
  <cp:lastModifiedBy>Father Mark Aziz</cp:lastModifiedBy>
  <cp:revision>4</cp:revision>
  <dcterms:created xsi:type="dcterms:W3CDTF">2016-01-17T07:29:34Z</dcterms:created>
  <dcterms:modified xsi:type="dcterms:W3CDTF">2016-01-17T08:04:24Z</dcterms:modified>
</cp:coreProperties>
</file>